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0"/>
  </p:notesMasterIdLst>
  <p:sldIdLst>
    <p:sldId id="256" r:id="rId2"/>
    <p:sldId id="258" r:id="rId3"/>
    <p:sldId id="259" r:id="rId4"/>
    <p:sldId id="260" r:id="rId5"/>
    <p:sldId id="266" r:id="rId6"/>
    <p:sldId id="267" r:id="rId7"/>
    <p:sldId id="261" r:id="rId8"/>
    <p:sldId id="262" r:id="rId9"/>
    <p:sldId id="263" r:id="rId10"/>
    <p:sldId id="264" r:id="rId11"/>
    <p:sldId id="265" r:id="rId12"/>
    <p:sldId id="270" r:id="rId13"/>
    <p:sldId id="268" r:id="rId14"/>
    <p:sldId id="269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0AE386-DA6A-4A09-97F2-7D3FF4EA09F4}" type="doc">
      <dgm:prSet loTypeId="urn:microsoft.com/office/officeart/2005/8/layout/bProcess2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FD4C915-26D1-4173-90B3-FED20B70C5DD}">
      <dgm:prSet phldrT="[Текст]"/>
      <dgm:spPr/>
      <dgm:t>
        <a:bodyPr/>
        <a:lstStyle/>
        <a:p>
          <a:r>
            <a:rPr lang="ru-RU" dirty="0" smtClean="0"/>
            <a:t>знаменатель</a:t>
          </a:r>
          <a:endParaRPr lang="ru-RU" dirty="0"/>
        </a:p>
      </dgm:t>
    </dgm:pt>
    <dgm:pt modelId="{1A0C0F05-67CD-4B23-9C42-54B34C13B7CA}" type="parTrans" cxnId="{97551269-CA8B-4A06-98E4-9A4ACC4319CB}">
      <dgm:prSet/>
      <dgm:spPr/>
      <dgm:t>
        <a:bodyPr/>
        <a:lstStyle/>
        <a:p>
          <a:endParaRPr lang="ru-RU"/>
        </a:p>
      </dgm:t>
    </dgm:pt>
    <dgm:pt modelId="{956631B4-303D-40A5-801F-2FBEDF562342}" type="sibTrans" cxnId="{97551269-CA8B-4A06-98E4-9A4ACC4319CB}">
      <dgm:prSet/>
      <dgm:spPr/>
      <dgm:t>
        <a:bodyPr/>
        <a:lstStyle/>
        <a:p>
          <a:endParaRPr lang="ru-RU"/>
        </a:p>
      </dgm:t>
    </dgm:pt>
    <dgm:pt modelId="{FAFF447C-F325-4C86-94BA-1DC3B2079D76}">
      <dgm:prSet phldrT="[Текст]"/>
      <dgm:spPr/>
      <dgm:t>
        <a:bodyPr/>
        <a:lstStyle/>
        <a:p>
          <a:r>
            <a:rPr lang="ru-RU" dirty="0" smtClean="0"/>
            <a:t>Целая </a:t>
          </a:r>
          <a:br>
            <a:rPr lang="ru-RU" dirty="0" smtClean="0"/>
          </a:br>
          <a:r>
            <a:rPr lang="ru-RU" dirty="0" smtClean="0"/>
            <a:t>часть</a:t>
          </a:r>
          <a:endParaRPr lang="ru-RU" dirty="0"/>
        </a:p>
      </dgm:t>
    </dgm:pt>
    <dgm:pt modelId="{36E23AEE-1F0A-48A8-8054-6F8F05FC2CBC}" type="parTrans" cxnId="{E283E5D8-1BF1-4C06-86F5-A7978F8ED568}">
      <dgm:prSet/>
      <dgm:spPr/>
      <dgm:t>
        <a:bodyPr/>
        <a:lstStyle/>
        <a:p>
          <a:endParaRPr lang="ru-RU"/>
        </a:p>
      </dgm:t>
    </dgm:pt>
    <dgm:pt modelId="{67CDCBB4-E526-4930-B8EB-4262C1872C65}" type="sibTrans" cxnId="{E283E5D8-1BF1-4C06-86F5-A7978F8ED568}">
      <dgm:prSet/>
      <dgm:spPr/>
      <dgm:t>
        <a:bodyPr/>
        <a:lstStyle/>
        <a:p>
          <a:endParaRPr lang="ru-RU"/>
        </a:p>
      </dgm:t>
    </dgm:pt>
    <dgm:pt modelId="{776837C3-DBF9-4E08-9183-BBDAE5D59514}">
      <dgm:prSet phldrT="[Текст]"/>
      <dgm:spPr/>
      <dgm:t>
        <a:bodyPr/>
        <a:lstStyle/>
        <a:p>
          <a:r>
            <a:rPr lang="ru-RU" dirty="0" smtClean="0"/>
            <a:t>числитель</a:t>
          </a:r>
          <a:endParaRPr lang="ru-RU" dirty="0"/>
        </a:p>
      </dgm:t>
    </dgm:pt>
    <dgm:pt modelId="{B1FC46F5-178D-46AD-ABA3-DFD4C15D94B6}" type="parTrans" cxnId="{9ED6D2C3-AC1B-45A5-8A41-2C39FA39AE82}">
      <dgm:prSet/>
      <dgm:spPr/>
      <dgm:t>
        <a:bodyPr/>
        <a:lstStyle/>
        <a:p>
          <a:endParaRPr lang="ru-RU"/>
        </a:p>
      </dgm:t>
    </dgm:pt>
    <dgm:pt modelId="{5B0400F3-5CAC-473F-9BA4-722D78A60051}" type="sibTrans" cxnId="{9ED6D2C3-AC1B-45A5-8A41-2C39FA39AE82}">
      <dgm:prSet/>
      <dgm:spPr/>
      <dgm:t>
        <a:bodyPr/>
        <a:lstStyle/>
        <a:p>
          <a:endParaRPr lang="ru-RU"/>
        </a:p>
      </dgm:t>
    </dgm:pt>
    <dgm:pt modelId="{8F891533-D8B0-4289-86B5-1626336DB66D}" type="pres">
      <dgm:prSet presAssocID="{260AE386-DA6A-4A09-97F2-7D3FF4EA09F4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0CA6A9AD-EDA0-4979-AFB1-470DBEAE048D}" type="pres">
      <dgm:prSet presAssocID="{7FD4C915-26D1-4173-90B3-FED20B70C5DD}" presName="firstNode" presStyleLbl="node1" presStyleIdx="0" presStyleCnt="3" custScaleX="204236" custLinFactX="100000" custLinFactY="36456" custLinFactNeighborX="11854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9C6106-B1F8-489A-BDF4-D09ACAC71D37}" type="pres">
      <dgm:prSet presAssocID="{956631B4-303D-40A5-801F-2FBEDF562342}" presName="sibTrans" presStyleLbl="sibTrans2D1" presStyleIdx="0" presStyleCnt="2" custScaleX="148784" custLinFactNeighborX="-27867" custLinFactNeighborY="65287"/>
      <dgm:spPr/>
      <dgm:t>
        <a:bodyPr/>
        <a:lstStyle/>
        <a:p>
          <a:endParaRPr lang="ru-RU"/>
        </a:p>
      </dgm:t>
    </dgm:pt>
    <dgm:pt modelId="{91C11DBC-E9EB-4D56-AEF3-C26B2381438F}" type="pres">
      <dgm:prSet presAssocID="{FAFF447C-F325-4C86-94BA-1DC3B2079D76}" presName="middleNode" presStyleCnt="0"/>
      <dgm:spPr/>
    </dgm:pt>
    <dgm:pt modelId="{2195C71A-8B8B-4454-9BA6-03047E5193C1}" type="pres">
      <dgm:prSet presAssocID="{FAFF447C-F325-4C86-94BA-1DC3B2079D76}" presName="padding" presStyleLbl="node1" presStyleIdx="0" presStyleCnt="3"/>
      <dgm:spPr/>
    </dgm:pt>
    <dgm:pt modelId="{30120E33-AB78-434A-8BCC-434C73E66EF6}" type="pres">
      <dgm:prSet presAssocID="{FAFF447C-F325-4C86-94BA-1DC3B2079D76}" presName="shape" presStyleLbl="node1" presStyleIdx="1" presStyleCnt="3" custScaleX="242905" custScaleY="212666" custLinFactY="-12953" custLinFactNeighborX="-5051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14E962-1E4D-4505-8C1B-F4B7AE88B929}" type="pres">
      <dgm:prSet presAssocID="{67CDCBB4-E526-4930-B8EB-4262C1872C65}" presName="sibTrans" presStyleLbl="sibTrans2D1" presStyleIdx="1" presStyleCnt="2" custScaleX="140521" custLinFactY="-9578" custLinFactNeighborX="-29851" custLinFactNeighborY="-100000"/>
      <dgm:spPr/>
      <dgm:t>
        <a:bodyPr/>
        <a:lstStyle/>
        <a:p>
          <a:endParaRPr lang="ru-RU"/>
        </a:p>
      </dgm:t>
    </dgm:pt>
    <dgm:pt modelId="{F3A70714-BBB9-4EF7-BAEB-D515F9CBC5C6}" type="pres">
      <dgm:prSet presAssocID="{776837C3-DBF9-4E08-9183-BBDAE5D59514}" presName="lastNode" presStyleLbl="node1" presStyleIdx="2" presStyleCnt="3" custScaleX="221763" custLinFactY="-70914" custLinFactNeighborX="-4662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C0B1CA-4B44-49D1-A4C5-9C41627F3B74}" type="presOf" srcId="{956631B4-303D-40A5-801F-2FBEDF562342}" destId="{E19C6106-B1F8-489A-BDF4-D09ACAC71D37}" srcOrd="0" destOrd="0" presId="urn:microsoft.com/office/officeart/2005/8/layout/bProcess2"/>
    <dgm:cxn modelId="{9ED6D2C3-AC1B-45A5-8A41-2C39FA39AE82}" srcId="{260AE386-DA6A-4A09-97F2-7D3FF4EA09F4}" destId="{776837C3-DBF9-4E08-9183-BBDAE5D59514}" srcOrd="2" destOrd="0" parTransId="{B1FC46F5-178D-46AD-ABA3-DFD4C15D94B6}" sibTransId="{5B0400F3-5CAC-473F-9BA4-722D78A60051}"/>
    <dgm:cxn modelId="{81783C43-33FC-4389-9962-0B6DA5EAA5A3}" type="presOf" srcId="{260AE386-DA6A-4A09-97F2-7D3FF4EA09F4}" destId="{8F891533-D8B0-4289-86B5-1626336DB66D}" srcOrd="0" destOrd="0" presId="urn:microsoft.com/office/officeart/2005/8/layout/bProcess2"/>
    <dgm:cxn modelId="{45382876-F620-4F13-A683-4F55DF3CBCE5}" type="presOf" srcId="{67CDCBB4-E526-4930-B8EB-4262C1872C65}" destId="{A014E962-1E4D-4505-8C1B-F4B7AE88B929}" srcOrd="0" destOrd="0" presId="urn:microsoft.com/office/officeart/2005/8/layout/bProcess2"/>
    <dgm:cxn modelId="{747DC596-6A9C-4958-B0D3-77ECEDAC508B}" type="presOf" srcId="{FAFF447C-F325-4C86-94BA-1DC3B2079D76}" destId="{30120E33-AB78-434A-8BCC-434C73E66EF6}" srcOrd="0" destOrd="0" presId="urn:microsoft.com/office/officeart/2005/8/layout/bProcess2"/>
    <dgm:cxn modelId="{8D96BA44-C136-4D69-BA09-1C11E63179FA}" type="presOf" srcId="{7FD4C915-26D1-4173-90B3-FED20B70C5DD}" destId="{0CA6A9AD-EDA0-4979-AFB1-470DBEAE048D}" srcOrd="0" destOrd="0" presId="urn:microsoft.com/office/officeart/2005/8/layout/bProcess2"/>
    <dgm:cxn modelId="{97551269-CA8B-4A06-98E4-9A4ACC4319CB}" srcId="{260AE386-DA6A-4A09-97F2-7D3FF4EA09F4}" destId="{7FD4C915-26D1-4173-90B3-FED20B70C5DD}" srcOrd="0" destOrd="0" parTransId="{1A0C0F05-67CD-4B23-9C42-54B34C13B7CA}" sibTransId="{956631B4-303D-40A5-801F-2FBEDF562342}"/>
    <dgm:cxn modelId="{21FDAD90-0FDD-4467-9A2F-9EAB2FED775F}" type="presOf" srcId="{776837C3-DBF9-4E08-9183-BBDAE5D59514}" destId="{F3A70714-BBB9-4EF7-BAEB-D515F9CBC5C6}" srcOrd="0" destOrd="0" presId="urn:microsoft.com/office/officeart/2005/8/layout/bProcess2"/>
    <dgm:cxn modelId="{E283E5D8-1BF1-4C06-86F5-A7978F8ED568}" srcId="{260AE386-DA6A-4A09-97F2-7D3FF4EA09F4}" destId="{FAFF447C-F325-4C86-94BA-1DC3B2079D76}" srcOrd="1" destOrd="0" parTransId="{36E23AEE-1F0A-48A8-8054-6F8F05FC2CBC}" sibTransId="{67CDCBB4-E526-4930-B8EB-4262C1872C65}"/>
    <dgm:cxn modelId="{A144C323-DDD8-46FE-B0CC-6FA1DD4A797E}" type="presParOf" srcId="{8F891533-D8B0-4289-86B5-1626336DB66D}" destId="{0CA6A9AD-EDA0-4979-AFB1-470DBEAE048D}" srcOrd="0" destOrd="0" presId="urn:microsoft.com/office/officeart/2005/8/layout/bProcess2"/>
    <dgm:cxn modelId="{C96EE3F5-9FFD-4EA8-8253-58AC06AD2AB3}" type="presParOf" srcId="{8F891533-D8B0-4289-86B5-1626336DB66D}" destId="{E19C6106-B1F8-489A-BDF4-D09ACAC71D37}" srcOrd="1" destOrd="0" presId="urn:microsoft.com/office/officeart/2005/8/layout/bProcess2"/>
    <dgm:cxn modelId="{1638850C-1AAB-4A37-B211-67E96CE34D84}" type="presParOf" srcId="{8F891533-D8B0-4289-86B5-1626336DB66D}" destId="{91C11DBC-E9EB-4D56-AEF3-C26B2381438F}" srcOrd="2" destOrd="0" presId="urn:microsoft.com/office/officeart/2005/8/layout/bProcess2"/>
    <dgm:cxn modelId="{5B27DCEE-AA81-4E84-ACD6-7886362741F4}" type="presParOf" srcId="{91C11DBC-E9EB-4D56-AEF3-C26B2381438F}" destId="{2195C71A-8B8B-4454-9BA6-03047E5193C1}" srcOrd="0" destOrd="0" presId="urn:microsoft.com/office/officeart/2005/8/layout/bProcess2"/>
    <dgm:cxn modelId="{3E604F30-03A6-452F-A482-CBE6DC3C50AA}" type="presParOf" srcId="{91C11DBC-E9EB-4D56-AEF3-C26B2381438F}" destId="{30120E33-AB78-434A-8BCC-434C73E66EF6}" srcOrd="1" destOrd="0" presId="urn:microsoft.com/office/officeart/2005/8/layout/bProcess2"/>
    <dgm:cxn modelId="{047A894C-E01B-4AF1-B2BC-744C391A48A6}" type="presParOf" srcId="{8F891533-D8B0-4289-86B5-1626336DB66D}" destId="{A014E962-1E4D-4505-8C1B-F4B7AE88B929}" srcOrd="3" destOrd="0" presId="urn:microsoft.com/office/officeart/2005/8/layout/bProcess2"/>
    <dgm:cxn modelId="{CE0C065B-67FF-4057-A33F-A1FF04E7127C}" type="presParOf" srcId="{8F891533-D8B0-4289-86B5-1626336DB66D}" destId="{F3A70714-BBB9-4EF7-BAEB-D515F9CBC5C6}" srcOrd="4" destOrd="0" presId="urn:microsoft.com/office/officeart/2005/8/layout/bProcess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A6A9AD-EDA0-4979-AFB1-470DBEAE048D}">
      <dsp:nvSpPr>
        <dsp:cNvPr id="0" name=""/>
        <dsp:cNvSpPr/>
      </dsp:nvSpPr>
      <dsp:spPr>
        <a:xfrm>
          <a:off x="4000531" y="3024335"/>
          <a:ext cx="3736258" cy="182938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знаменатель</a:t>
          </a:r>
          <a:endParaRPr lang="ru-RU" sz="3300" kern="1200" dirty="0"/>
        </a:p>
      </dsp:txBody>
      <dsp:txXfrm>
        <a:off x="4000531" y="3024335"/>
        <a:ext cx="3736258" cy="1829382"/>
      </dsp:txXfrm>
    </dsp:sp>
    <dsp:sp modelId="{E19C6106-B1F8-489A-BDF4-D09ACAC71D37}">
      <dsp:nvSpPr>
        <dsp:cNvPr id="0" name=""/>
        <dsp:cNvSpPr/>
      </dsp:nvSpPr>
      <dsp:spPr>
        <a:xfrm rot="16986957">
          <a:off x="3016525" y="3298666"/>
          <a:ext cx="640284" cy="1026441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120E33-AB78-434A-8BCC-434C73E66EF6}">
      <dsp:nvSpPr>
        <dsp:cNvPr id="0" name=""/>
        <dsp:cNvSpPr/>
      </dsp:nvSpPr>
      <dsp:spPr>
        <a:xfrm>
          <a:off x="0" y="1619449"/>
          <a:ext cx="2963922" cy="2594947"/>
        </a:xfrm>
        <a:prstGeom prst="ellipse">
          <a:avLst/>
        </a:prstGeom>
        <a:solidFill>
          <a:schemeClr val="accent5">
            <a:hueOff val="-2510283"/>
            <a:satOff val="20547"/>
            <a:lumOff val="-3333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Целая </a:t>
          </a:r>
          <a:br>
            <a:rPr lang="ru-RU" sz="3300" kern="1200" dirty="0" smtClean="0"/>
          </a:br>
          <a:r>
            <a:rPr lang="ru-RU" sz="3300" kern="1200" dirty="0" smtClean="0"/>
            <a:t>часть</a:t>
          </a:r>
          <a:endParaRPr lang="ru-RU" sz="3300" kern="1200" dirty="0"/>
        </a:p>
      </dsp:txBody>
      <dsp:txXfrm>
        <a:off x="0" y="1619449"/>
        <a:ext cx="2963922" cy="2594947"/>
      </dsp:txXfrm>
    </dsp:sp>
    <dsp:sp modelId="{A014E962-1E4D-4505-8C1B-F4B7AE88B929}">
      <dsp:nvSpPr>
        <dsp:cNvPr id="0" name=""/>
        <dsp:cNvSpPr/>
      </dsp:nvSpPr>
      <dsp:spPr>
        <a:xfrm rot="4353583">
          <a:off x="3013291" y="1084252"/>
          <a:ext cx="640284" cy="969436"/>
        </a:xfrm>
        <a:prstGeom prst="triangle">
          <a:avLst/>
        </a:prstGeom>
        <a:solidFill>
          <a:schemeClr val="accent5">
            <a:hueOff val="-5020566"/>
            <a:satOff val="41093"/>
            <a:lumOff val="-666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A70714-BBB9-4EF7-BAEB-D515F9CBC5C6}">
      <dsp:nvSpPr>
        <dsp:cNvPr id="0" name=""/>
        <dsp:cNvSpPr/>
      </dsp:nvSpPr>
      <dsp:spPr>
        <a:xfrm>
          <a:off x="3800561" y="636592"/>
          <a:ext cx="4056894" cy="1829382"/>
        </a:xfrm>
        <a:prstGeom prst="ellipse">
          <a:avLst/>
        </a:prstGeom>
        <a:solidFill>
          <a:schemeClr val="accent5">
            <a:hueOff val="-5020566"/>
            <a:satOff val="41093"/>
            <a:lumOff val="-6666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числитель</a:t>
          </a:r>
          <a:endParaRPr lang="ru-RU" sz="3300" kern="1200" dirty="0"/>
        </a:p>
      </dsp:txBody>
      <dsp:txXfrm>
        <a:off x="3800561" y="636592"/>
        <a:ext cx="4056894" cy="18293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jpe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F71AC-A985-45A4-81B4-63A634129D71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ECF1C-AD70-47C3-85F6-5E4ADE6BCF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ECF1C-AD70-47C3-85F6-5E4ADE6BCF2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D724F-DAF6-4075-94F5-9CED2A6D352F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1D9FC3B-3521-4A1E-9B1E-36451B3D84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D724F-DAF6-4075-94F5-9CED2A6D352F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FC3B-3521-4A1E-9B1E-36451B3D8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51D9FC3B-3521-4A1E-9B1E-36451B3D84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D724F-DAF6-4075-94F5-9CED2A6D352F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4F186D9-B4CE-435E-BD81-D86ABAE263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D724F-DAF6-4075-94F5-9CED2A6D352F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51D9FC3B-3521-4A1E-9B1E-36451B3D84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D724F-DAF6-4075-94F5-9CED2A6D352F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1D9FC3B-3521-4A1E-9B1E-36451B3D84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D9D724F-DAF6-4075-94F5-9CED2A6D352F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FC3B-3521-4A1E-9B1E-36451B3D84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D724F-DAF6-4075-94F5-9CED2A6D352F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51D9FC3B-3521-4A1E-9B1E-36451B3D84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D724F-DAF6-4075-94F5-9CED2A6D352F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51D9FC3B-3521-4A1E-9B1E-36451B3D8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D724F-DAF6-4075-94F5-9CED2A6D352F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1D9FC3B-3521-4A1E-9B1E-36451B3D84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1D9FC3B-3521-4A1E-9B1E-36451B3D84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D724F-DAF6-4075-94F5-9CED2A6D352F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51D9FC3B-3521-4A1E-9B1E-36451B3D84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D9D724F-DAF6-4075-94F5-9CED2A6D352F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D9D724F-DAF6-4075-94F5-9CED2A6D352F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1D9FC3B-3521-4A1E-9B1E-36451B3D84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8.jpeg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1.jpeg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21.png"/><Relationship Id="rId9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8000"/>
                </a:solidFill>
              </a:rPr>
              <a:t>Урок математики в 5 классе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Авраменко Светлана Владимировна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математики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МОАУ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«СОШ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№79»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Оренбург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Сложение и вычитание смешанных чисел</a:t>
            </a:r>
            <a:b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Рисунок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365104"/>
            <a:ext cx="2735263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79512" y="548680"/>
          <a:ext cx="8712968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3924300" y="3284538"/>
            <a:ext cx="4248150" cy="0"/>
          </a:xfrm>
          <a:prstGeom prst="line">
            <a:avLst/>
          </a:prstGeom>
          <a:ln w="889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Крест 6"/>
          <p:cNvSpPr/>
          <p:nvPr/>
        </p:nvSpPr>
        <p:spPr>
          <a:xfrm>
            <a:off x="2195513" y="1052513"/>
            <a:ext cx="863600" cy="846137"/>
          </a:xfrm>
          <a:prstGeom prst="plus">
            <a:avLst>
              <a:gd name="adj" fmla="val 33958"/>
            </a:avLst>
          </a:prstGeom>
          <a:solidFill>
            <a:schemeClr val="accent6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Крест 8"/>
          <p:cNvSpPr/>
          <p:nvPr/>
        </p:nvSpPr>
        <p:spPr>
          <a:xfrm rot="18822670">
            <a:off x="2367757" y="4618831"/>
            <a:ext cx="863600" cy="846137"/>
          </a:xfrm>
          <a:prstGeom prst="plus">
            <a:avLst>
              <a:gd name="adj" fmla="val 33958"/>
            </a:avLst>
          </a:prstGeom>
          <a:solidFill>
            <a:schemeClr val="accent5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55576" y="404664"/>
            <a:ext cx="7848872" cy="769441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Проверь свои знания</a:t>
            </a:r>
          </a:p>
        </p:txBody>
      </p:sp>
      <p:pic>
        <p:nvPicPr>
          <p:cNvPr id="22531" name="Picture 19" descr="Рисунок1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4437063"/>
            <a:ext cx="172878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4"/>
          <p:cNvSpPr txBox="1">
            <a:spLocks noChangeArrowheads="1"/>
          </p:cNvSpPr>
          <p:nvPr/>
        </p:nvSpPr>
        <p:spPr bwMode="auto">
          <a:xfrm>
            <a:off x="1116013" y="1412875"/>
            <a:ext cx="7129462" cy="1079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3200" b="1"/>
              <a:t>Представьте натуральные числа в виде </a:t>
            </a: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смешанных чисел</a:t>
            </a:r>
            <a:r>
              <a:rPr lang="ru-RU" sz="3200" b="1">
                <a:solidFill>
                  <a:srgbClr val="66FF66"/>
                </a:solidFill>
              </a:rPr>
              <a:t>.</a:t>
            </a:r>
          </a:p>
        </p:txBody>
      </p:sp>
      <p:sp>
        <p:nvSpPr>
          <p:cNvPr id="22533" name="Rectangle 17"/>
          <p:cNvSpPr>
            <a:spLocks noChangeArrowheads="1"/>
          </p:cNvSpPr>
          <p:nvPr/>
        </p:nvSpPr>
        <p:spPr bwMode="auto">
          <a:xfrm>
            <a:off x="539750" y="2565400"/>
            <a:ext cx="8208963" cy="41036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1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2708275"/>
            <a:ext cx="3384550" cy="893763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6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3933825"/>
            <a:ext cx="1439862" cy="7667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17" name="Picture 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5229225"/>
            <a:ext cx="1439862" cy="8270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18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838" y="3716338"/>
            <a:ext cx="1439862" cy="11128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19" name="Picture 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275" y="4941888"/>
            <a:ext cx="1657350" cy="11255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0" name="Picture 2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8125" y="3789363"/>
            <a:ext cx="1366838" cy="8620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1" name="Picture 2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6688" y="5013325"/>
            <a:ext cx="1655762" cy="8080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835150" y="3716338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908175" y="5013325"/>
            <a:ext cx="5755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356100" y="3860800"/>
            <a:ext cx="5762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427538" y="5084763"/>
            <a:ext cx="7207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308850" y="4292600"/>
            <a:ext cx="7921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596188" y="5445125"/>
            <a:ext cx="792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476250"/>
            <a:ext cx="7354887" cy="6492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n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ФИЗКУЛЬТМИНУТКА</a:t>
            </a:r>
            <a:r>
              <a:rPr lang="ru-RU" dirty="0" smtClean="0">
                <a:ln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ln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611560" y="1772816"/>
            <a:ext cx="764381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latin typeface="Times New Roman" pitchFamily="18" charset="0"/>
              </a:rPr>
              <a:t>	А теперь ребята встали,</a:t>
            </a:r>
          </a:p>
          <a:p>
            <a:r>
              <a:rPr lang="ru-RU" sz="3600" dirty="0">
                <a:latin typeface="Times New Roman" pitchFamily="18" charset="0"/>
              </a:rPr>
              <a:t>      Быстро руки вверх подняли,</a:t>
            </a:r>
          </a:p>
          <a:p>
            <a:r>
              <a:rPr lang="ru-RU" sz="3600" dirty="0">
                <a:latin typeface="Times New Roman" pitchFamily="18" charset="0"/>
              </a:rPr>
              <a:t>      В стороны, вперёд, назад.</a:t>
            </a:r>
          </a:p>
          <a:p>
            <a:r>
              <a:rPr lang="ru-RU" sz="3600" dirty="0">
                <a:latin typeface="Times New Roman" pitchFamily="18" charset="0"/>
              </a:rPr>
              <a:t>      Повернулись вправо, влево,</a:t>
            </a:r>
          </a:p>
          <a:p>
            <a:r>
              <a:rPr lang="ru-RU" sz="3600" dirty="0">
                <a:latin typeface="Times New Roman" pitchFamily="18" charset="0"/>
              </a:rPr>
              <a:t>      Тихо сели, вновь за дело!</a:t>
            </a:r>
          </a:p>
        </p:txBody>
      </p:sp>
      <p:pic>
        <p:nvPicPr>
          <p:cNvPr id="4" name="Picture 8" descr="Bear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3933825"/>
            <a:ext cx="2481262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1125538"/>
            <a:ext cx="7344816" cy="4751734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endParaRPr lang="ru-RU" sz="2800" b="1" dirty="0"/>
          </a:p>
          <a:p>
            <a:pPr>
              <a:spcBef>
                <a:spcPct val="50000"/>
              </a:spcBef>
              <a:buFontTx/>
              <a:buNone/>
            </a:pPr>
            <a:r>
              <a:rPr lang="ru-RU" sz="2800" b="1" dirty="0"/>
              <a:t>   Пятачок принес для </a:t>
            </a:r>
            <a:r>
              <a:rPr lang="ru-RU" sz="2800" b="1" dirty="0" err="1"/>
              <a:t>Винни</a:t>
            </a:r>
            <a:r>
              <a:rPr lang="ru-RU" sz="2800" b="1" dirty="0"/>
              <a:t> два бочонка  с медом. Масса одного  бочонка </a:t>
            </a:r>
            <a:r>
              <a:rPr lang="en-US" sz="2800" b="1" dirty="0"/>
              <a:t> </a:t>
            </a:r>
            <a:r>
              <a:rPr lang="ru-RU" sz="2800" b="1" dirty="0"/>
              <a:t>        кг , а масса  второго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ru-RU" sz="2800" b="1" dirty="0"/>
              <a:t>         кг.  Сколько меда было в двух бочонках?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ru-RU" sz="2800" b="1" dirty="0"/>
              <a:t>  </a:t>
            </a:r>
            <a:r>
              <a:rPr lang="en-US" sz="2800" b="1" dirty="0"/>
              <a:t> </a:t>
            </a:r>
            <a:r>
              <a:rPr lang="ru-RU" sz="2800" b="1" dirty="0"/>
              <a:t>                                                                           </a:t>
            </a:r>
          </a:p>
        </p:txBody>
      </p:sp>
      <p:graphicFrame>
        <p:nvGraphicFramePr>
          <p:cNvPr id="19465" name="Object 9"/>
          <p:cNvGraphicFramePr>
            <a:graphicFrameLocks noChangeAspect="1"/>
          </p:cNvGraphicFramePr>
          <p:nvPr>
            <p:ph sz="half" idx="4294967295"/>
          </p:nvPr>
        </p:nvGraphicFramePr>
        <p:xfrm>
          <a:off x="3203848" y="2636912"/>
          <a:ext cx="485775" cy="792162"/>
        </p:xfrm>
        <a:graphic>
          <a:graphicData uri="http://schemas.openxmlformats.org/presentationml/2006/ole">
            <p:oleObj spid="_x0000_s3074" name="Формула" r:id="rId3" imgW="241200" imgH="393480" progId="Equation.3">
              <p:embed/>
            </p:oleObj>
          </a:graphicData>
        </a:graphic>
      </p:graphicFrame>
      <p:graphicFrame>
        <p:nvGraphicFramePr>
          <p:cNvPr id="19469" name="Object 13"/>
          <p:cNvGraphicFramePr>
            <a:graphicFrameLocks noChangeAspect="1"/>
          </p:cNvGraphicFramePr>
          <p:nvPr>
            <p:ph sz="half" idx="4294967295"/>
          </p:nvPr>
        </p:nvGraphicFramePr>
        <p:xfrm>
          <a:off x="1403648" y="2996952"/>
          <a:ext cx="473075" cy="814388"/>
        </p:xfrm>
        <a:graphic>
          <a:graphicData uri="http://schemas.openxmlformats.org/presentationml/2006/ole">
            <p:oleObj spid="_x0000_s3075" name="Формула" r:id="rId4" imgW="228600" imgH="393480" progId="Equation.3">
              <p:embed/>
            </p:oleObj>
          </a:graphicData>
        </a:graphic>
      </p:graphicFrame>
      <p:pic>
        <p:nvPicPr>
          <p:cNvPr id="19474" name="Picture 18" descr="2137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278" r="68335"/>
          <a:stretch>
            <a:fillRect/>
          </a:stretch>
        </p:blipFill>
        <p:spPr bwMode="auto">
          <a:xfrm>
            <a:off x="395288" y="333375"/>
            <a:ext cx="1279525" cy="2735263"/>
          </a:xfrm>
          <a:prstGeom prst="rect">
            <a:avLst/>
          </a:prstGeom>
          <a:noFill/>
        </p:spPr>
      </p:pic>
      <p:sp>
        <p:nvSpPr>
          <p:cNvPr id="19475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>
                <a:solidFill>
                  <a:srgbClr val="990000"/>
                </a:solidFill>
              </a:rPr>
              <a:t>Задача 1</a:t>
            </a:r>
          </a:p>
        </p:txBody>
      </p:sp>
      <p:pic>
        <p:nvPicPr>
          <p:cNvPr id="19476" name="Picture 20" descr="2137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965" t="30222"/>
          <a:stretch>
            <a:fillRect/>
          </a:stretch>
        </p:blipFill>
        <p:spPr bwMode="auto">
          <a:xfrm>
            <a:off x="6877050" y="4581525"/>
            <a:ext cx="1655763" cy="1992313"/>
          </a:xfrm>
          <a:prstGeom prst="rect">
            <a:avLst/>
          </a:prstGeom>
          <a:noFill/>
        </p:spPr>
      </p:pic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63500" y="76200"/>
            <a:ext cx="8991600" cy="6705600"/>
            <a:chOff x="168" y="176"/>
            <a:chExt cx="5408" cy="3928"/>
          </a:xfrm>
        </p:grpSpPr>
        <p:sp>
          <p:nvSpPr>
            <p:cNvPr id="19478" name="Freeform 22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79" name="Freeform 23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80" name="Freeform 24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81" name="Freeform 25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82" name="Freeform 26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83" name="Freeform 27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84" name="Freeform 28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85" name="Freeform 29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3200" b="1" i="1" dirty="0">
                <a:solidFill>
                  <a:srgbClr val="990000"/>
                </a:solidFill>
              </a:rPr>
              <a:t>Задача 2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355976" y="2060848"/>
            <a:ext cx="4254624" cy="3168352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ru-RU" sz="2800" b="1" dirty="0"/>
              <a:t>   Длина удава         м и он длиннее своей  бабушки на        м. Какова длина бабушки удава? </a:t>
            </a:r>
          </a:p>
          <a:p>
            <a:endParaRPr lang="ru-RU" sz="2800" dirty="0"/>
          </a:p>
        </p:txBody>
      </p:sp>
      <p:graphicFrame>
        <p:nvGraphicFramePr>
          <p:cNvPr id="26630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7092280" y="2852936"/>
          <a:ext cx="485775" cy="792163"/>
        </p:xfrm>
        <a:graphic>
          <a:graphicData uri="http://schemas.openxmlformats.org/presentationml/2006/ole">
            <p:oleObj spid="_x0000_s4098" name="Формула" r:id="rId4" imgW="241200" imgH="393480" progId="Equation.3">
              <p:embed/>
            </p:oleObj>
          </a:graphicData>
        </a:graphic>
      </p:graphicFrame>
      <p:graphicFrame>
        <p:nvGraphicFramePr>
          <p:cNvPr id="26633" name="Object 9"/>
          <p:cNvGraphicFramePr>
            <a:graphicFrameLocks noChangeAspect="1"/>
          </p:cNvGraphicFramePr>
          <p:nvPr>
            <p:ph sz="half" idx="2"/>
          </p:nvPr>
        </p:nvGraphicFramePr>
        <p:xfrm>
          <a:off x="7236296" y="1844824"/>
          <a:ext cx="612775" cy="792162"/>
        </p:xfrm>
        <a:graphic>
          <a:graphicData uri="http://schemas.openxmlformats.org/presentationml/2006/ole">
            <p:oleObj spid="_x0000_s4099" name="Формула" r:id="rId5" imgW="304560" imgH="393480" progId="Equation.3">
              <p:embed/>
            </p:oleObj>
          </a:graphicData>
        </a:graphic>
      </p:graphicFrame>
      <p:pic>
        <p:nvPicPr>
          <p:cNvPr id="26634" name="Picture 10" descr="Бабушка Удав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1557338"/>
            <a:ext cx="3744274" cy="2807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«Знание собирается по капле». 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19256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6" name="Рисунок 5" descr="Зн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908720"/>
            <a:ext cx="8784976" cy="5472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Подведём итоги</a:t>
            </a:r>
            <a:endParaRPr lang="ru-RU" sz="36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7544" y="1484784"/>
            <a:ext cx="821925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«Завершается урок.</a:t>
            </a:r>
          </a:p>
          <a:p>
            <a:pPr>
              <a:buNone/>
            </a:pPr>
            <a:r>
              <a:rPr lang="ru-RU" dirty="0" smtClean="0"/>
              <a:t>Он пошел ребятам впрок?</a:t>
            </a:r>
          </a:p>
          <a:p>
            <a:pPr>
              <a:buNone/>
            </a:pPr>
            <a:r>
              <a:rPr lang="ru-RU" dirty="0" smtClean="0"/>
              <a:t>Постарались все понять?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Учились тайны открывать?</a:t>
            </a:r>
          </a:p>
          <a:p>
            <a:pPr>
              <a:buNone/>
            </a:pPr>
            <a:r>
              <a:rPr lang="ru-RU" dirty="0" smtClean="0"/>
              <a:t>Ответы полные давали?</a:t>
            </a:r>
          </a:p>
          <a:p>
            <a:pPr>
              <a:buNone/>
            </a:pPr>
            <a:r>
              <a:rPr lang="ru-RU" dirty="0" smtClean="0"/>
              <a:t>На уроке не зевали?»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/>
              <a:t>Подведём итоги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19256" cy="4525963"/>
          </a:xfrm>
        </p:spPr>
        <p:txBody>
          <a:bodyPr/>
          <a:lstStyle/>
          <a:p>
            <a:r>
              <a:rPr lang="ru-RU" dirty="0" smtClean="0"/>
              <a:t>Что нового узнали сегодня на уроке?  </a:t>
            </a:r>
          </a:p>
          <a:p>
            <a:r>
              <a:rPr lang="ru-RU" dirty="0" smtClean="0"/>
              <a:t> Кто хорошо понял тему и может поделиться своими знаниями?</a:t>
            </a:r>
          </a:p>
          <a:p>
            <a:r>
              <a:rPr lang="ru-RU" dirty="0" smtClean="0"/>
              <a:t>Кому нужно еще потренироваться?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Оцените себя по маршрутным листам</a:t>
            </a:r>
          </a:p>
          <a:p>
            <a:pPr>
              <a:buNone/>
            </a:pPr>
            <a:r>
              <a:rPr lang="ru-RU" dirty="0" smtClean="0"/>
              <a:t>19-21 баллов – «5»</a:t>
            </a:r>
          </a:p>
          <a:p>
            <a:pPr>
              <a:buNone/>
            </a:pPr>
            <a:r>
              <a:rPr lang="ru-RU" dirty="0" smtClean="0"/>
              <a:t>15-18 балла    - «4»</a:t>
            </a:r>
          </a:p>
          <a:p>
            <a:pPr>
              <a:buNone/>
            </a:pPr>
            <a:r>
              <a:rPr lang="ru-RU" smtClean="0"/>
              <a:t>11-14  </a:t>
            </a:r>
            <a:r>
              <a:rPr lang="ru-RU" dirty="0" smtClean="0"/>
              <a:t>баллов – «3»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3200" b="1" dirty="0" smtClean="0"/>
              <a:t>Домашнее задание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91264" cy="4525963"/>
          </a:xfrm>
        </p:spPr>
        <p:txBody>
          <a:bodyPr/>
          <a:lstStyle/>
          <a:p>
            <a:r>
              <a:rPr lang="ru-RU" dirty="0" smtClean="0"/>
              <a:t>Прочитать теоретический материал, </a:t>
            </a:r>
            <a:r>
              <a:rPr lang="ru-RU" smtClean="0"/>
              <a:t>выучить правило </a:t>
            </a:r>
            <a:r>
              <a:rPr lang="ru-RU" dirty="0" smtClean="0"/>
              <a:t>п.29 на стр.196.</a:t>
            </a:r>
          </a:p>
          <a:p>
            <a:r>
              <a:rPr lang="ru-RU" dirty="0" smtClean="0"/>
              <a:t>Выполнить письменно</a:t>
            </a:r>
          </a:p>
          <a:p>
            <a:pPr>
              <a:buNone/>
            </a:pPr>
            <a:r>
              <a:rPr lang="ru-RU" dirty="0" smtClean="0"/>
              <a:t>      №778 (1-5), №776, № 783.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476250"/>
            <a:ext cx="7776344" cy="5905078"/>
          </a:xfrm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Долгожданный дан звонок,</a:t>
            </a:r>
            <a:b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Начинается урок !</a:t>
            </a:r>
            <a:b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-Ну-ка проверь, дружок,</a:t>
            </a:r>
            <a:b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 готов начать урок ?</a:t>
            </a:r>
            <a:b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Всё ли на месте,</a:t>
            </a:r>
            <a:b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Всё ли в порядке.</a:t>
            </a:r>
            <a:b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Ручка , книжка и тетрадка ?</a:t>
            </a:r>
            <a:b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ли правильно сидят?</a:t>
            </a:r>
            <a:b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внимательно глядят ?</a:t>
            </a:r>
            <a:b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хочет получать</a:t>
            </a:r>
            <a:b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лишь отметку</a:t>
            </a:r>
            <a:r>
              <a:rPr lang="ru-RU" sz="36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«5».</a:t>
            </a:r>
            <a:r>
              <a:rPr lang="ru-RU" sz="3600" dirty="0" smtClean="0">
                <a:solidFill>
                  <a:srgbClr val="FF33CC"/>
                </a:solidFill>
              </a:rPr>
              <a:t/>
            </a:r>
            <a:br>
              <a:rPr lang="ru-RU" sz="3600" dirty="0" smtClean="0">
                <a:solidFill>
                  <a:srgbClr val="FF33CC"/>
                </a:solidFill>
              </a:rPr>
            </a:br>
            <a:endParaRPr lang="ru-RU" sz="36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332656"/>
            <a:ext cx="7416824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Настройся на урок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reeform 4"/>
          <p:cNvSpPr>
            <a:spLocks/>
          </p:cNvSpPr>
          <p:nvPr/>
        </p:nvSpPr>
        <p:spPr bwMode="auto">
          <a:xfrm>
            <a:off x="504825" y="7232650"/>
            <a:ext cx="8061325" cy="1588"/>
          </a:xfrm>
          <a:custGeom>
            <a:avLst/>
            <a:gdLst>
              <a:gd name="T0" fmla="*/ 0 w 4848"/>
              <a:gd name="T1" fmla="*/ 0 h 1"/>
              <a:gd name="T2" fmla="*/ 8060517 w 4848"/>
              <a:gd name="T3" fmla="*/ 0 h 1"/>
              <a:gd name="T4" fmla="*/ 0 60000 65536"/>
              <a:gd name="T5" fmla="*/ 0 60000 65536"/>
              <a:gd name="T6" fmla="*/ 0 w 4848"/>
              <a:gd name="T7" fmla="*/ 0 h 1"/>
              <a:gd name="T8" fmla="*/ 4848 w 484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48" h="1">
                <a:moveTo>
                  <a:pt x="0" y="0"/>
                </a:moveTo>
                <a:lnTo>
                  <a:pt x="4848" y="0"/>
                </a:lnTo>
              </a:path>
            </a:pathLst>
          </a:custGeom>
          <a:noFill/>
          <a:ln w="76200" cap="flat" cmpd="tri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71600" y="332656"/>
            <a:ext cx="7416824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Настройся на урок</a:t>
            </a:r>
          </a:p>
        </p:txBody>
      </p:sp>
      <p:pic>
        <p:nvPicPr>
          <p:cNvPr id="13318" name="Picture 10" descr="Человечек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5084763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/>
          <p:cNvSpPr/>
          <p:nvPr/>
        </p:nvSpPr>
        <p:spPr>
          <a:xfrm>
            <a:off x="142875" y="1428750"/>
            <a:ext cx="1000125" cy="1000125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53</a:t>
            </a:r>
          </a:p>
        </p:txBody>
      </p:sp>
      <p:sp>
        <p:nvSpPr>
          <p:cNvPr id="14" name="Овал 13"/>
          <p:cNvSpPr/>
          <p:nvPr/>
        </p:nvSpPr>
        <p:spPr>
          <a:xfrm>
            <a:off x="1643063" y="1428750"/>
            <a:ext cx="1071562" cy="100012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6" name="Овал 15"/>
          <p:cNvSpPr/>
          <p:nvPr/>
        </p:nvSpPr>
        <p:spPr>
          <a:xfrm>
            <a:off x="3214688" y="1428750"/>
            <a:ext cx="1071562" cy="100012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</p:txBody>
      </p:sp>
      <p:sp>
        <p:nvSpPr>
          <p:cNvPr id="17" name="Овал 16"/>
          <p:cNvSpPr/>
          <p:nvPr/>
        </p:nvSpPr>
        <p:spPr>
          <a:xfrm>
            <a:off x="4857750" y="1428750"/>
            <a:ext cx="1071563" cy="100012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80</a:t>
            </a:r>
          </a:p>
        </p:txBody>
      </p:sp>
      <p:sp>
        <p:nvSpPr>
          <p:cNvPr id="18" name="Овал 17"/>
          <p:cNvSpPr/>
          <p:nvPr/>
        </p:nvSpPr>
        <p:spPr>
          <a:xfrm>
            <a:off x="6500813" y="1428750"/>
            <a:ext cx="1000125" cy="1000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35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072438" y="1428750"/>
            <a:ext cx="928687" cy="100012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cxnSp>
        <p:nvCxnSpPr>
          <p:cNvPr id="20" name="Прямая со стрелкой 19"/>
          <p:cNvCxnSpPr>
            <a:stCxn id="13" idx="6"/>
            <a:endCxn id="14" idx="2"/>
          </p:cNvCxnSpPr>
          <p:nvPr/>
        </p:nvCxnSpPr>
        <p:spPr>
          <a:xfrm>
            <a:off x="1143000" y="1928813"/>
            <a:ext cx="500063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4" idx="6"/>
            <a:endCxn id="16" idx="2"/>
          </p:cNvCxnSpPr>
          <p:nvPr/>
        </p:nvCxnSpPr>
        <p:spPr>
          <a:xfrm>
            <a:off x="2714625" y="1928813"/>
            <a:ext cx="500063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6" idx="6"/>
            <a:endCxn id="17" idx="2"/>
          </p:cNvCxnSpPr>
          <p:nvPr/>
        </p:nvCxnSpPr>
        <p:spPr>
          <a:xfrm>
            <a:off x="4286250" y="1928813"/>
            <a:ext cx="571500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7" idx="6"/>
            <a:endCxn id="18" idx="2"/>
          </p:cNvCxnSpPr>
          <p:nvPr/>
        </p:nvCxnSpPr>
        <p:spPr>
          <a:xfrm>
            <a:off x="5929313" y="1928813"/>
            <a:ext cx="571500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8" idx="6"/>
            <a:endCxn id="19" idx="1"/>
          </p:cNvCxnSpPr>
          <p:nvPr/>
        </p:nvCxnSpPr>
        <p:spPr>
          <a:xfrm>
            <a:off x="7500938" y="1928813"/>
            <a:ext cx="571500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30" name="TextBox 24"/>
          <p:cNvSpPr txBox="1">
            <a:spLocks noChangeArrowheads="1"/>
          </p:cNvSpPr>
          <p:nvPr/>
        </p:nvSpPr>
        <p:spPr bwMode="auto">
          <a:xfrm>
            <a:off x="1042988" y="1341438"/>
            <a:ext cx="1071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-46</a:t>
            </a:r>
          </a:p>
        </p:txBody>
      </p:sp>
      <p:sp>
        <p:nvSpPr>
          <p:cNvPr id="13331" name="TextBox 25"/>
          <p:cNvSpPr txBox="1">
            <a:spLocks noChangeArrowheads="1"/>
          </p:cNvSpPr>
          <p:nvPr/>
        </p:nvSpPr>
        <p:spPr bwMode="auto">
          <a:xfrm>
            <a:off x="2571750" y="1285875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·7</a:t>
            </a:r>
          </a:p>
        </p:txBody>
      </p:sp>
      <p:sp>
        <p:nvSpPr>
          <p:cNvPr id="13332" name="TextBox 26"/>
          <p:cNvSpPr txBox="1">
            <a:spLocks noChangeArrowheads="1"/>
          </p:cNvSpPr>
          <p:nvPr/>
        </p:nvSpPr>
        <p:spPr bwMode="auto">
          <a:xfrm>
            <a:off x="4140200" y="1268413"/>
            <a:ext cx="9286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+31</a:t>
            </a:r>
          </a:p>
        </p:txBody>
      </p:sp>
      <p:sp>
        <p:nvSpPr>
          <p:cNvPr id="13333" name="TextBox 27"/>
          <p:cNvSpPr txBox="1">
            <a:spLocks noChangeArrowheads="1"/>
          </p:cNvSpPr>
          <p:nvPr/>
        </p:nvSpPr>
        <p:spPr bwMode="auto">
          <a:xfrm>
            <a:off x="5651500" y="1268413"/>
            <a:ext cx="1143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-45</a:t>
            </a:r>
          </a:p>
        </p:txBody>
      </p:sp>
      <p:sp>
        <p:nvSpPr>
          <p:cNvPr id="13334" name="TextBox 28"/>
          <p:cNvSpPr txBox="1">
            <a:spLocks noChangeArrowheads="1"/>
          </p:cNvSpPr>
          <p:nvPr/>
        </p:nvSpPr>
        <p:spPr bwMode="auto">
          <a:xfrm>
            <a:off x="7429500" y="1357313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:7</a:t>
            </a:r>
          </a:p>
        </p:txBody>
      </p:sp>
      <p:sp>
        <p:nvSpPr>
          <p:cNvPr id="30" name="Овал 29"/>
          <p:cNvSpPr/>
          <p:nvPr/>
        </p:nvSpPr>
        <p:spPr>
          <a:xfrm>
            <a:off x="142875" y="3214688"/>
            <a:ext cx="1357313" cy="1285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520</a:t>
            </a:r>
          </a:p>
        </p:txBody>
      </p:sp>
      <p:sp>
        <p:nvSpPr>
          <p:cNvPr id="31" name="Овал 30"/>
          <p:cNvSpPr/>
          <p:nvPr/>
        </p:nvSpPr>
        <p:spPr>
          <a:xfrm>
            <a:off x="2500313" y="3214688"/>
            <a:ext cx="1357312" cy="12858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800</a:t>
            </a:r>
          </a:p>
        </p:txBody>
      </p:sp>
      <p:sp>
        <p:nvSpPr>
          <p:cNvPr id="32" name="Овал 31"/>
          <p:cNvSpPr/>
          <p:nvPr/>
        </p:nvSpPr>
        <p:spPr>
          <a:xfrm>
            <a:off x="5000625" y="3214688"/>
            <a:ext cx="1357313" cy="128587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33" name="Овал 32"/>
          <p:cNvSpPr/>
          <p:nvPr/>
        </p:nvSpPr>
        <p:spPr>
          <a:xfrm>
            <a:off x="7286625" y="3143250"/>
            <a:ext cx="1428750" cy="1428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</a:p>
        </p:txBody>
      </p:sp>
      <p:sp>
        <p:nvSpPr>
          <p:cNvPr id="34" name="Овал 33"/>
          <p:cNvSpPr/>
          <p:nvPr/>
        </p:nvSpPr>
        <p:spPr>
          <a:xfrm>
            <a:off x="3643313" y="5000625"/>
            <a:ext cx="1500187" cy="142875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572250" y="5143500"/>
            <a:ext cx="1928813" cy="1143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1000</a:t>
            </a:r>
          </a:p>
        </p:txBody>
      </p:sp>
      <p:cxnSp>
        <p:nvCxnSpPr>
          <p:cNvPr id="36" name="Прямая со стрелкой 35"/>
          <p:cNvCxnSpPr>
            <a:stCxn id="30" idx="6"/>
            <a:endCxn id="31" idx="2"/>
          </p:cNvCxnSpPr>
          <p:nvPr/>
        </p:nvCxnSpPr>
        <p:spPr>
          <a:xfrm>
            <a:off x="1500188" y="3857625"/>
            <a:ext cx="1000125" cy="1588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1" idx="6"/>
            <a:endCxn id="32" idx="2"/>
          </p:cNvCxnSpPr>
          <p:nvPr/>
        </p:nvCxnSpPr>
        <p:spPr>
          <a:xfrm>
            <a:off x="3857625" y="3857625"/>
            <a:ext cx="1143000" cy="1588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32" idx="6"/>
            <a:endCxn id="33" idx="2"/>
          </p:cNvCxnSpPr>
          <p:nvPr/>
        </p:nvCxnSpPr>
        <p:spPr>
          <a:xfrm>
            <a:off x="6357938" y="3857625"/>
            <a:ext cx="928687" cy="1588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33" idx="6"/>
          </p:cNvCxnSpPr>
          <p:nvPr/>
        </p:nvCxnSpPr>
        <p:spPr>
          <a:xfrm>
            <a:off x="8715375" y="3857625"/>
            <a:ext cx="428625" cy="1588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34" idx="2"/>
          </p:cNvCxnSpPr>
          <p:nvPr/>
        </p:nvCxnSpPr>
        <p:spPr>
          <a:xfrm>
            <a:off x="2143125" y="5715000"/>
            <a:ext cx="1500188" cy="1588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34" idx="6"/>
            <a:endCxn id="35" idx="1"/>
          </p:cNvCxnSpPr>
          <p:nvPr/>
        </p:nvCxnSpPr>
        <p:spPr>
          <a:xfrm>
            <a:off x="5143500" y="5715000"/>
            <a:ext cx="1428750" cy="1588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47" name="TextBox 41"/>
          <p:cNvSpPr txBox="1">
            <a:spLocks noChangeArrowheads="1"/>
          </p:cNvSpPr>
          <p:nvPr/>
        </p:nvSpPr>
        <p:spPr bwMode="auto">
          <a:xfrm>
            <a:off x="1428750" y="3286125"/>
            <a:ext cx="1357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+280</a:t>
            </a:r>
          </a:p>
        </p:txBody>
      </p:sp>
      <p:sp>
        <p:nvSpPr>
          <p:cNvPr id="13348" name="TextBox 42"/>
          <p:cNvSpPr txBox="1">
            <a:spLocks noChangeArrowheads="1"/>
          </p:cNvSpPr>
          <p:nvPr/>
        </p:nvSpPr>
        <p:spPr bwMode="auto">
          <a:xfrm>
            <a:off x="3929063" y="3286125"/>
            <a:ext cx="928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:20</a:t>
            </a:r>
          </a:p>
        </p:txBody>
      </p:sp>
      <p:sp>
        <p:nvSpPr>
          <p:cNvPr id="13349" name="TextBox 43"/>
          <p:cNvSpPr txBox="1">
            <a:spLocks noChangeArrowheads="1"/>
          </p:cNvSpPr>
          <p:nvPr/>
        </p:nvSpPr>
        <p:spPr bwMode="auto">
          <a:xfrm>
            <a:off x="6429375" y="3357563"/>
            <a:ext cx="1214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·5</a:t>
            </a:r>
          </a:p>
        </p:txBody>
      </p:sp>
      <p:sp>
        <p:nvSpPr>
          <p:cNvPr id="13350" name="TextBox 44"/>
          <p:cNvSpPr txBox="1">
            <a:spLocks noChangeArrowheads="1"/>
          </p:cNvSpPr>
          <p:nvPr/>
        </p:nvSpPr>
        <p:spPr bwMode="auto">
          <a:xfrm>
            <a:off x="2500313" y="5214938"/>
            <a:ext cx="928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:25</a:t>
            </a:r>
          </a:p>
        </p:txBody>
      </p:sp>
      <p:sp>
        <p:nvSpPr>
          <p:cNvPr id="13351" name="TextBox 45"/>
          <p:cNvSpPr txBox="1">
            <a:spLocks noChangeArrowheads="1"/>
          </p:cNvSpPr>
          <p:nvPr/>
        </p:nvSpPr>
        <p:spPr bwMode="auto">
          <a:xfrm>
            <a:off x="5286375" y="5214938"/>
            <a:ext cx="1357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·125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043608" y="404664"/>
            <a:ext cx="7056784" cy="769441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Проверь свои знания</a:t>
            </a:r>
          </a:p>
        </p:txBody>
      </p:sp>
      <p:sp>
        <p:nvSpPr>
          <p:cNvPr id="17411" name="Rectangle 3"/>
          <p:cNvSpPr txBox="1">
            <a:spLocks noChangeArrowheads="1"/>
          </p:cNvSpPr>
          <p:nvPr/>
        </p:nvSpPr>
        <p:spPr bwMode="auto">
          <a:xfrm>
            <a:off x="1116013" y="1600200"/>
            <a:ext cx="7570787" cy="15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 какие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две группы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можно разделить эти числа? Придумайте задания для первой и второй группы.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3500438"/>
            <a:ext cx="760412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3429000"/>
            <a:ext cx="906463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3429000"/>
            <a:ext cx="52705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3429000"/>
            <a:ext cx="801688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788" y="3500438"/>
            <a:ext cx="949325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40650" y="3429000"/>
            <a:ext cx="99218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116013" y="4941888"/>
            <a:ext cx="45354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смешанные числа</a:t>
            </a: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4140200" y="5516563"/>
            <a:ext cx="48593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неправильные дроби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63645E-6 C 0.13663 0.12697 0.27326 0.25393 0.36719 0.25648 C 0.46111 0.25902 0.53125 0.05597 0.56406 0.01573 " pathEditMode="relative" ptsTypes="aaA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2.93247E-6 C -0.17395 0.1191 -0.34843 0.23821 -0.43836 0.24445 C -0.52847 0.25069 -0.5342 0.14408 -0.53993 0.0377 " pathEditMode="relative" ptsTypes="a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40518E-7 C 0.12709 0.11818 0.25417 0.23658 0.3283 0.23658 C 0.40243 0.23658 0.42361 0.11818 0.4448 -2.40518E-7 " pathEditMode="relative" ptsTypes="aaA"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4.43108E-6 C -0.27534 0.08857 -0.55051 0.17738 -0.66128 0.21276 " pathEditMode="relative" ptsTypes="aA">
                                      <p:cBhvr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88 0.06383 L 0.23194 0.2525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4DFBA-11FE-4E72-A916-95FA39CA6DD5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15363" name="Rectangle 15"/>
          <p:cNvSpPr>
            <a:spLocks noChangeArrowheads="1"/>
          </p:cNvSpPr>
          <p:nvPr/>
        </p:nvSpPr>
        <p:spPr bwMode="auto">
          <a:xfrm>
            <a:off x="4859338" y="1484313"/>
            <a:ext cx="3816350" cy="2305050"/>
          </a:xfrm>
          <a:prstGeom prst="rect">
            <a:avLst/>
          </a:prstGeom>
          <a:solidFill>
            <a:srgbClr val="FFE7FF"/>
          </a:solidFill>
          <a:ln w="9525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rbel" pitchFamily="34" charset="0"/>
            </a:endParaRPr>
          </a:p>
        </p:txBody>
      </p:sp>
      <p:sp>
        <p:nvSpPr>
          <p:cNvPr id="15364" name="Rectangle 14"/>
          <p:cNvSpPr>
            <a:spLocks noChangeArrowheads="1"/>
          </p:cNvSpPr>
          <p:nvPr/>
        </p:nvSpPr>
        <p:spPr bwMode="auto">
          <a:xfrm>
            <a:off x="468313" y="1484313"/>
            <a:ext cx="3816350" cy="2305050"/>
          </a:xfrm>
          <a:prstGeom prst="rect">
            <a:avLst/>
          </a:prstGeom>
          <a:solidFill>
            <a:srgbClr val="FFE7FF"/>
          </a:solidFill>
          <a:ln w="9525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rbel" pitchFamily="34" charset="0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60648"/>
            <a:ext cx="8534400" cy="72008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Что нового мы узнаем на уроке?</a:t>
            </a:r>
          </a:p>
        </p:txBody>
      </p:sp>
      <p:pic>
        <p:nvPicPr>
          <p:cNvPr id="15366" name="Picture 4" descr="baby83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92005">
            <a:off x="468313" y="4149725"/>
            <a:ext cx="150018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AutoShape 5"/>
          <p:cNvSpPr>
            <a:spLocks noChangeArrowheads="1"/>
          </p:cNvSpPr>
          <p:nvPr/>
        </p:nvSpPr>
        <p:spPr bwMode="auto">
          <a:xfrm>
            <a:off x="2051050" y="5445125"/>
            <a:ext cx="6408738" cy="720725"/>
          </a:xfrm>
          <a:prstGeom prst="wedgeRoundRectCallout">
            <a:avLst>
              <a:gd name="adj1" fmla="val -60403"/>
              <a:gd name="adj2" fmla="val -127093"/>
              <a:gd name="adj3" fmla="val 16667"/>
            </a:avLst>
          </a:prstGeom>
          <a:solidFill>
            <a:srgbClr val="CEFEE0"/>
          </a:solidFill>
          <a:ln w="9525">
            <a:solidFill>
              <a:srgbClr val="80008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>
              <a:latin typeface="Corbel" pitchFamily="34" charset="0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339975" y="5516563"/>
            <a:ext cx="5832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800080"/>
                </a:solidFill>
                <a:latin typeface="Corbel" pitchFamily="34" charset="0"/>
              </a:rPr>
              <a:t>Разгадайте  ребус</a:t>
            </a:r>
          </a:p>
        </p:txBody>
      </p:sp>
      <p:pic>
        <p:nvPicPr>
          <p:cNvPr id="15369" name="Picture 8" descr="ange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1989138"/>
            <a:ext cx="15113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9" descr="img14"/>
          <p:cNvPicPr>
            <a:picLocks noChangeAspect="1" noChangeArrowheads="1"/>
          </p:cNvPicPr>
          <p:nvPr/>
        </p:nvPicPr>
        <p:blipFill>
          <a:blip r:embed="rId4" cstate="print"/>
          <a:srcRect r="55977"/>
          <a:stretch>
            <a:fillRect/>
          </a:stretch>
        </p:blipFill>
        <p:spPr bwMode="auto">
          <a:xfrm>
            <a:off x="684213" y="1989138"/>
            <a:ext cx="15843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Text Box 10"/>
          <p:cNvSpPr txBox="1">
            <a:spLocks noChangeArrowheads="1"/>
          </p:cNvSpPr>
          <p:nvPr/>
        </p:nvSpPr>
        <p:spPr bwMode="auto">
          <a:xfrm>
            <a:off x="2700338" y="1557338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  <a:latin typeface="Corbel" pitchFamily="34" charset="0"/>
              </a:rPr>
              <a:t>Г = НЫ</a:t>
            </a:r>
          </a:p>
        </p:txBody>
      </p:sp>
      <p:sp>
        <p:nvSpPr>
          <p:cNvPr id="15372" name="WordArt 12"/>
          <p:cNvSpPr>
            <a:spLocks noChangeArrowheads="1" noChangeShapeType="1" noTextEdit="1"/>
          </p:cNvSpPr>
          <p:nvPr/>
        </p:nvSpPr>
        <p:spPr bwMode="auto">
          <a:xfrm>
            <a:off x="3851275" y="3162300"/>
            <a:ext cx="152400" cy="266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,</a:t>
            </a:r>
          </a:p>
        </p:txBody>
      </p:sp>
      <p:pic>
        <p:nvPicPr>
          <p:cNvPr id="15373" name="Picture 13" descr="img15"/>
          <p:cNvPicPr>
            <a:picLocks noChangeAspect="1" noChangeArrowheads="1"/>
          </p:cNvPicPr>
          <p:nvPr/>
        </p:nvPicPr>
        <p:blipFill>
          <a:blip r:embed="rId5" cstate="print"/>
          <a:srcRect r="45964"/>
          <a:stretch>
            <a:fillRect/>
          </a:stretch>
        </p:blipFill>
        <p:spPr bwMode="auto">
          <a:xfrm>
            <a:off x="5435600" y="2060575"/>
            <a:ext cx="194468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16" descr="игла"/>
          <p:cNvPicPr>
            <a:picLocks noChangeAspect="1" noChangeArrowheads="1"/>
          </p:cNvPicPr>
          <p:nvPr/>
        </p:nvPicPr>
        <p:blipFill>
          <a:blip r:embed="rId6" cstate="print">
            <a:lum bright="-12000" contrast="18000"/>
          </a:blip>
          <a:srcRect r="67908" b="-8009"/>
          <a:stretch>
            <a:fillRect/>
          </a:stretch>
        </p:blipFill>
        <p:spPr bwMode="auto">
          <a:xfrm>
            <a:off x="7380288" y="2060575"/>
            <a:ext cx="49688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5" name="WordArt 17"/>
          <p:cNvSpPr>
            <a:spLocks noChangeArrowheads="1" noChangeShapeType="1" noTextEdit="1"/>
          </p:cNvSpPr>
          <p:nvPr/>
        </p:nvSpPr>
        <p:spPr bwMode="auto">
          <a:xfrm>
            <a:off x="7451725" y="3162300"/>
            <a:ext cx="152400" cy="266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,</a:t>
            </a:r>
          </a:p>
        </p:txBody>
      </p:sp>
      <p:sp>
        <p:nvSpPr>
          <p:cNvPr id="15376" name="WordArt 18"/>
          <p:cNvSpPr>
            <a:spLocks noChangeArrowheads="1" noChangeShapeType="1" noTextEdit="1"/>
          </p:cNvSpPr>
          <p:nvPr/>
        </p:nvSpPr>
        <p:spPr bwMode="auto">
          <a:xfrm>
            <a:off x="7235825" y="3162300"/>
            <a:ext cx="152400" cy="266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eorgia"/>
              </a:rPr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18" descr="lady_news_anchor_md_wh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4652963"/>
            <a:ext cx="2271713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259632" y="332656"/>
            <a:ext cx="6624735" cy="769441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Сегодня на уроке</a:t>
            </a:r>
          </a:p>
        </p:txBody>
      </p:sp>
      <p:sp>
        <p:nvSpPr>
          <p:cNvPr id="16389" name="TextBox 12"/>
          <p:cNvSpPr txBox="1">
            <a:spLocks noChangeArrowheads="1"/>
          </p:cNvSpPr>
          <p:nvPr/>
        </p:nvSpPr>
        <p:spPr bwMode="auto">
          <a:xfrm>
            <a:off x="1042988" y="1557338"/>
            <a:ext cx="76327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5400" b="1" i="1">
                <a:latin typeface="Times New Roman" pitchFamily="18" charset="0"/>
                <a:cs typeface="Times New Roman" pitchFamily="18" charset="0"/>
              </a:rPr>
              <a:t>Повторим…</a:t>
            </a:r>
          </a:p>
          <a:p>
            <a:pPr>
              <a:buFont typeface="Arial" charset="0"/>
              <a:buChar char="•"/>
            </a:pPr>
            <a:r>
              <a:rPr lang="ru-RU" sz="5400" b="1" i="1">
                <a:latin typeface="Times New Roman" pitchFamily="18" charset="0"/>
                <a:cs typeface="Times New Roman" pitchFamily="18" charset="0"/>
              </a:rPr>
              <a:t> Закрепим …</a:t>
            </a:r>
          </a:p>
          <a:p>
            <a:pPr>
              <a:buFont typeface="Arial" charset="0"/>
              <a:buChar char="•"/>
            </a:pPr>
            <a:r>
              <a:rPr lang="ru-RU" sz="5400" b="1" i="1">
                <a:latin typeface="Times New Roman" pitchFamily="18" charset="0"/>
                <a:cs typeface="Times New Roman" pitchFamily="18" charset="0"/>
              </a:rPr>
              <a:t> Должны научиться …</a:t>
            </a:r>
          </a:p>
          <a:p>
            <a:pPr>
              <a:buFont typeface="Arial" charset="0"/>
              <a:buChar char="•"/>
            </a:pPr>
            <a:endParaRPr lang="ru-RU" sz="5400" b="1" i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ru-RU" sz="2800" b="1" i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ru-RU" sz="2800" b="1" i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043608" y="404664"/>
            <a:ext cx="7848872" cy="769441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Проверь свои знания</a:t>
            </a:r>
          </a:p>
        </p:txBody>
      </p:sp>
      <p:sp>
        <p:nvSpPr>
          <p:cNvPr id="1031" name="Rectangle 3"/>
          <p:cNvSpPr txBox="1">
            <a:spLocks noChangeArrowheads="1"/>
          </p:cNvSpPr>
          <p:nvPr/>
        </p:nvSpPr>
        <p:spPr bwMode="auto">
          <a:xfrm>
            <a:off x="1042988" y="1557338"/>
            <a:ext cx="76438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Представьте неправильную дробь в  </a:t>
            </a: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виде смешанного числа.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140968"/>
            <a:ext cx="20161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725144"/>
            <a:ext cx="1871663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275" y="3141663"/>
            <a:ext cx="1368425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275" y="4652963"/>
            <a:ext cx="144145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25" y="3141663"/>
            <a:ext cx="1223963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19250" y="3213100"/>
            <a:ext cx="5762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195513" y="3141663"/>
            <a:ext cx="936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619250" y="4797425"/>
            <a:ext cx="57626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124074" y="4652963"/>
            <a:ext cx="10077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826000" y="3140075"/>
          <a:ext cx="1042144" cy="1044240"/>
        </p:xfrm>
        <a:graphic>
          <a:graphicData uri="http://schemas.openxmlformats.org/presentationml/2006/ole">
            <p:oleObj spid="_x0000_s1026" name="Формула" r:id="rId8" imgW="266400" imgH="253800" progId="Equation.3">
              <p:embed/>
            </p:oleObj>
          </a:graphicData>
        </a:graphic>
      </p:graphicFrame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4860032" y="4437112"/>
          <a:ext cx="1008806" cy="1427138"/>
        </p:xfrm>
        <a:graphic>
          <a:graphicData uri="http://schemas.openxmlformats.org/presentationml/2006/ole">
            <p:oleObj spid="_x0000_s1027" name="Формула" r:id="rId9" imgW="291960" imgH="393480" progId="Equation.3">
              <p:embed/>
            </p:oleObj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7236296" y="2924944"/>
          <a:ext cx="1152599" cy="1388522"/>
        </p:xfrm>
        <a:graphic>
          <a:graphicData uri="http://schemas.openxmlformats.org/presentationml/2006/ole">
            <p:oleObj spid="_x0000_s1028" name="Формула" r:id="rId10" imgW="34272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043608" y="404664"/>
            <a:ext cx="7704856" cy="769441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Проверь свои знания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4859338" y="2420938"/>
            <a:ext cx="1584325" cy="19446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rbel" pitchFamily="34" charset="0"/>
            </a:endParaRPr>
          </a:p>
        </p:txBody>
      </p:sp>
      <p:sp>
        <p:nvSpPr>
          <p:cNvPr id="20484" name="Rectangle 3"/>
          <p:cNvSpPr txBox="1">
            <a:spLocks noChangeArrowheads="1"/>
          </p:cNvSpPr>
          <p:nvPr/>
        </p:nvSpPr>
        <p:spPr bwMode="auto">
          <a:xfrm>
            <a:off x="611561" y="1557338"/>
            <a:ext cx="807524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3200" b="1" dirty="0"/>
              <a:t>Каким </a:t>
            </a:r>
            <a:r>
              <a:rPr lang="ru-RU" sz="3200" b="1" dirty="0">
                <a:solidFill>
                  <a:srgbClr val="C00000"/>
                </a:solidFill>
              </a:rPr>
              <a:t>правилом</a:t>
            </a:r>
            <a:r>
              <a:rPr lang="ru-RU" sz="3200" b="1" dirty="0"/>
              <a:t> вы пользовались?</a:t>
            </a:r>
          </a:p>
        </p:txBody>
      </p:sp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349500"/>
            <a:ext cx="18002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420938"/>
            <a:ext cx="1584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3141663"/>
            <a:ext cx="4175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3068638"/>
            <a:ext cx="576262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9338" y="3422650"/>
            <a:ext cx="576262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60963" y="3573463"/>
            <a:ext cx="3476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Freeform 17"/>
          <p:cNvSpPr>
            <a:spLocks/>
          </p:cNvSpPr>
          <p:nvPr/>
        </p:nvSpPr>
        <p:spPr bwMode="auto">
          <a:xfrm>
            <a:off x="2051050" y="3284538"/>
            <a:ext cx="3889375" cy="1933575"/>
          </a:xfrm>
          <a:custGeom>
            <a:avLst/>
            <a:gdLst>
              <a:gd name="T0" fmla="*/ 2147483647 w 2450"/>
              <a:gd name="T1" fmla="*/ 2147483647 h 1218"/>
              <a:gd name="T2" fmla="*/ 2147483647 w 2450"/>
              <a:gd name="T3" fmla="*/ 2147483647 h 1218"/>
              <a:gd name="T4" fmla="*/ 0 w 2450"/>
              <a:gd name="T5" fmla="*/ 0 h 1218"/>
              <a:gd name="T6" fmla="*/ 0 60000 65536"/>
              <a:gd name="T7" fmla="*/ 0 60000 65536"/>
              <a:gd name="T8" fmla="*/ 0 60000 65536"/>
              <a:gd name="T9" fmla="*/ 0 w 2450"/>
              <a:gd name="T10" fmla="*/ 0 h 1218"/>
              <a:gd name="T11" fmla="*/ 2450 w 2450"/>
              <a:gd name="T12" fmla="*/ 1218 h 12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50" h="1218">
                <a:moveTo>
                  <a:pt x="2450" y="227"/>
                </a:moveTo>
                <a:cubicBezTo>
                  <a:pt x="2245" y="722"/>
                  <a:pt x="2041" y="1218"/>
                  <a:pt x="1633" y="1180"/>
                </a:cubicBezTo>
                <a:cubicBezTo>
                  <a:pt x="1225" y="1142"/>
                  <a:pt x="272" y="197"/>
                  <a:pt x="0" y="0"/>
                </a:cubicBezTo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2" name="Picture 1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713" y="2781300"/>
            <a:ext cx="3619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Line 22"/>
          <p:cNvSpPr>
            <a:spLocks noChangeShapeType="1"/>
          </p:cNvSpPr>
          <p:nvPr/>
        </p:nvSpPr>
        <p:spPr bwMode="auto">
          <a:xfrm flipH="1" flipV="1">
            <a:off x="2195513" y="2636838"/>
            <a:ext cx="3024187" cy="1296987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4" name="Picture 2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24075" y="2492375"/>
            <a:ext cx="4159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Line 24"/>
          <p:cNvSpPr>
            <a:spLocks noChangeShapeType="1"/>
          </p:cNvSpPr>
          <p:nvPr/>
        </p:nvSpPr>
        <p:spPr bwMode="auto">
          <a:xfrm flipH="1">
            <a:off x="2411413" y="2708275"/>
            <a:ext cx="3384550" cy="433388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4075" y="2852738"/>
            <a:ext cx="4333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21" grpId="1" animBg="1"/>
      <p:bldP spid="23" grpId="0" animBg="1"/>
      <p:bldP spid="23" grpId="1" animBg="1"/>
      <p:bldP spid="25" grpId="0" animBg="1"/>
      <p:bldP spid="2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971600" y="404664"/>
            <a:ext cx="7632848" cy="769441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Проверь свои знания</a:t>
            </a:r>
          </a:p>
        </p:txBody>
      </p:sp>
      <p:sp>
        <p:nvSpPr>
          <p:cNvPr id="2053" name="Rectangle 3"/>
          <p:cNvSpPr txBox="1">
            <a:spLocks noChangeArrowheads="1"/>
          </p:cNvSpPr>
          <p:nvPr/>
        </p:nvSpPr>
        <p:spPr bwMode="auto">
          <a:xfrm>
            <a:off x="1116013" y="1412875"/>
            <a:ext cx="71294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Представьте </a:t>
            </a: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смешанное число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в виде </a:t>
            </a:r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неправильной дроби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>
              <a:solidFill>
                <a:srgbClr val="66F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2852738"/>
            <a:ext cx="2447925" cy="14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3794" name="Object 2" descr="Пергамент"/>
          <p:cNvGraphicFramePr>
            <a:graphicFrameLocks noChangeAspect="1"/>
          </p:cNvGraphicFramePr>
          <p:nvPr/>
        </p:nvGraphicFramePr>
        <p:xfrm>
          <a:off x="4829175" y="2924175"/>
          <a:ext cx="790575" cy="1223963"/>
        </p:xfrm>
        <a:graphic>
          <a:graphicData uri="http://schemas.openxmlformats.org/presentationml/2006/ole">
            <p:oleObj spid="_x0000_s2050" name="Формула" r:id="rId4" imgW="26640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265</TotalTime>
  <Words>286</Words>
  <Application>Microsoft Office PowerPoint</Application>
  <PresentationFormat>Экран (4:3)</PresentationFormat>
  <Paragraphs>103</Paragraphs>
  <Slides>18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Официальная</vt:lpstr>
      <vt:lpstr>Формула</vt:lpstr>
      <vt:lpstr>        Сложение и вычитание смешанных чисел </vt:lpstr>
      <vt:lpstr>  Долгожданный дан звонок, Начинается урок ! -Ну-ка проверь, дружок, Ты готов начать урок ? Всё ли на месте, Всё ли в порядке. Ручка , книжка и тетрадка ? Все ли правильно сидят? Все внимательно глядят ? Каждый хочет получать Только лишь отметку «5». </vt:lpstr>
      <vt:lpstr>Слайд 3</vt:lpstr>
      <vt:lpstr>Слайд 4</vt:lpstr>
      <vt:lpstr>Что нового мы узнаем на уроке?</vt:lpstr>
      <vt:lpstr>Слайд 6</vt:lpstr>
      <vt:lpstr>Слайд 7</vt:lpstr>
      <vt:lpstr>Слайд 8</vt:lpstr>
      <vt:lpstr>Слайд 9</vt:lpstr>
      <vt:lpstr>Слайд 10</vt:lpstr>
      <vt:lpstr>Слайд 11</vt:lpstr>
      <vt:lpstr>ФИЗКУЛЬТМИНУТКА </vt:lpstr>
      <vt:lpstr>Задача 1</vt:lpstr>
      <vt:lpstr>Задача 2</vt:lpstr>
      <vt:lpstr>«Знание собирается по капле».  </vt:lpstr>
      <vt:lpstr>Подведём итоги</vt:lpstr>
      <vt:lpstr>Подведём итоги</vt:lpstr>
      <vt:lpstr>Домашнее задание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и вычитание смешанных чисел </dc:title>
  <dc:creator>SVETA</dc:creator>
  <cp:lastModifiedBy>root</cp:lastModifiedBy>
  <cp:revision>29</cp:revision>
  <dcterms:created xsi:type="dcterms:W3CDTF">2015-02-11T09:59:26Z</dcterms:created>
  <dcterms:modified xsi:type="dcterms:W3CDTF">2022-01-25T08:49:19Z</dcterms:modified>
</cp:coreProperties>
</file>