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0" r:id="rId3"/>
    <p:sldId id="281" r:id="rId4"/>
    <p:sldId id="282" r:id="rId5"/>
    <p:sldId id="283" r:id="rId6"/>
    <p:sldId id="291" r:id="rId7"/>
    <p:sldId id="292" r:id="rId8"/>
    <p:sldId id="285" r:id="rId9"/>
    <p:sldId id="284" r:id="rId10"/>
    <p:sldId id="286" r:id="rId11"/>
    <p:sldId id="287" r:id="rId12"/>
    <p:sldId id="290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ракон" initials="д" lastIdx="0" clrIdx="0">
    <p:extLst>
      <p:ext uri="{19B8F6BF-5375-455C-9EA6-DF929625EA0E}">
        <p15:presenceInfo xmlns:p15="http://schemas.microsoft.com/office/powerpoint/2012/main" userId="дракон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E1E20"/>
    <a:srgbClr val="4D4D4D"/>
    <a:srgbClr val="B92D14"/>
    <a:srgbClr val="35759D"/>
    <a:srgbClr val="35B19D"/>
    <a:srgbClr val="E8E8E8"/>
    <a:srgbClr val="313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5596" autoAdjust="0"/>
  </p:normalViewPr>
  <p:slideViewPr>
    <p:cSldViewPr>
      <p:cViewPr>
        <p:scale>
          <a:sx n="77" d="100"/>
          <a:sy n="77" d="100"/>
        </p:scale>
        <p:origin x="1332" y="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F3D6EAA-4BBB-4444-8574-34E8A16B9E4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7162246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059626-84A1-426E-9740-A9DB4EC39356}" type="slidenum">
              <a:rPr lang="en-US" altLang="ru-RU"/>
              <a:pPr/>
              <a:t>1</a:t>
            </a:fld>
            <a:endParaRPr lang="en-US" altLang="ru-RU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9594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90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21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11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67118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932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353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294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663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9408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95682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17638"/>
            <a:ext cx="7315200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4384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23528" y="3429000"/>
            <a:ext cx="3733800" cy="1676400"/>
          </a:xfrm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 algn="ctr"/>
            <a:r>
              <a:rPr lang="ru-RU" altLang="ru-RU" sz="3200" dirty="0" smtClean="0">
                <a:latin typeface="Century Gothic" panose="020B0502020202020204" pitchFamily="34" charset="0"/>
              </a:rPr>
              <a:t>Проект на тему «Домашние животные»</a:t>
            </a:r>
            <a:endParaRPr lang="ru-RU" altLang="ru-RU" sz="3200" dirty="0">
              <a:latin typeface="Century Gothic" panose="020B0502020202020204" pitchFamily="34" charset="0"/>
            </a:endParaRP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5196377" y="5561856"/>
            <a:ext cx="3979912" cy="1296144"/>
          </a:xfrm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 algn="ctr"/>
            <a:r>
              <a:rPr lang="ru-RU" altLang="ru-RU" sz="2300" dirty="0" smtClean="0"/>
              <a:t>Подготовила</a:t>
            </a:r>
            <a:r>
              <a:rPr lang="en-US" altLang="ru-RU" sz="2300" dirty="0" smtClean="0"/>
              <a:t>:</a:t>
            </a:r>
          </a:p>
          <a:p>
            <a:pPr algn="ctr"/>
            <a:r>
              <a:rPr lang="ru-RU" altLang="ru-RU" sz="2300" dirty="0" err="1" smtClean="0"/>
              <a:t>Безклетка</a:t>
            </a:r>
            <a:r>
              <a:rPr lang="ru-RU" altLang="ru-RU" sz="2300" dirty="0" smtClean="0"/>
              <a:t> О.А.</a:t>
            </a:r>
            <a:endParaRPr lang="ru-RU" altLang="ru-RU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39752" y="323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ТРЕТИЙ ЭТАП – ПОДВЕДЕНИЕ ИТОГОВ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1016279"/>
            <a:ext cx="4572000" cy="15491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b="1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Продукт проектной деятельности:</a:t>
            </a:r>
            <a:endParaRPr lang="ru-RU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Century Gothic" panose="020B0502020202020204" pitchFamily="34" charset="0"/>
                <a:ea typeface="Times New Roman" panose="02020603050405020304" pitchFamily="18" charset="0"/>
              </a:rPr>
              <a:t>Изготовление </a:t>
            </a:r>
            <a:r>
              <a:rPr lang="ru-RU" sz="2000" dirty="0" smtClean="0">
                <a:latin typeface="Century Gothic" panose="020B0502020202020204" pitchFamily="34" charset="0"/>
                <a:ea typeface="Times New Roman" panose="02020603050405020304" pitchFamily="18" charset="0"/>
              </a:rPr>
              <a:t>макета</a:t>
            </a: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Century Gothic" panose="020B0502020202020204" pitchFamily="34" charset="0"/>
                <a:ea typeface="Times New Roman" panose="02020603050405020304" pitchFamily="18" charset="0"/>
              </a:rPr>
              <a:t>«Домашняя </a:t>
            </a:r>
            <a:r>
              <a:rPr lang="ru-RU" sz="2000" dirty="0" smtClean="0">
                <a:latin typeface="Century Gothic" panose="020B0502020202020204" pitchFamily="34" charset="0"/>
                <a:ea typeface="Times New Roman" panose="02020603050405020304" pitchFamily="18" charset="0"/>
              </a:rPr>
              <a:t>ферма»</a:t>
            </a:r>
            <a:endParaRPr lang="ru-RU" sz="2000" dirty="0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7170" name="Picture 2" descr="https://sun9-38.userapi.com/impg/XLv6x6uPxoE7avwfR2qRy9bEMUqQgVAFzUo5uA/Dvwdogbk8Sg.jpg?size=808x1080&amp;quality=96&amp;sign=863af0116313aed3f73bfe5a03d68f5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7472"/>
            <a:ext cx="3096344" cy="4138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59.userapi.com/impg/vzzYDM8124XW5SU5tYAVZiYaeyvYMfJ9ag50aQ/aWwjSDGINjY.jpg?size=1280x958&amp;quality=96&amp;sign=44c2768ee5eba767a6745a5ba6c8e0c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060" y="2747472"/>
            <a:ext cx="5508660" cy="4122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26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23728" y="112474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b="1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Продукт проектной деятельности:</a:t>
            </a:r>
            <a:endParaRPr lang="ru-RU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213285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Фотовыставка  </a:t>
            </a:r>
            <a:r>
              <a:rPr lang="ru-RU" sz="2000" dirty="0" smtClean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«Я </a:t>
            </a: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и мой питомец»</a:t>
            </a:r>
            <a:endParaRPr lang="ru-RU" sz="2000" dirty="0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8194" name="Picture 2" descr="https://sun9-49.userapi.com/impg/6pdGr8pkLyB4aIfCwEDQStJb6-_TO0-VuyRAag/ogEAx6MUkoo.jpg?size=1280x958&amp;quality=96&amp;sign=48b1d9398a3e01015095fef8cbb61a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525" y="2710082"/>
            <a:ext cx="5537476" cy="4144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sun9-76.userapi.com/impg/PDzsnNz38aKiwLjGbGCk58x2buVAjwqXOmHSpA/gM9NnUmN13E.jpg?size=808x1080&amp;quality=96&amp;sign=cec5fa12412b2230b497f5bf1d00e8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8412"/>
            <a:ext cx="3131840" cy="4186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3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2636912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000000"/>
                </a:solidFill>
                <a:latin typeface="Century Gothic" panose="020B0502020202020204" pitchFamily="34" charset="0"/>
              </a:rPr>
              <a:t>Спасибо за внимание!</a:t>
            </a:r>
            <a:endParaRPr lang="ru-RU" sz="48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78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66625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ru-RU" sz="2000" b="1" dirty="0">
                <a:solidFill>
                  <a:schemeClr val="accent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Актуальность проекта: </a:t>
            </a:r>
            <a:r>
              <a:rPr lang="ru-RU" sz="2000" dirty="0">
                <a:solidFill>
                  <a:srgbClr val="1E1E2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Проводя опрос среди детей, выявила проблему в том, что дети не имеют достаточные представления о домашних животных, их роли в жизни людей и о том, как человек заботится о них; какую пользу приносят домашние животные. В словаре ребят отсутствуют названия детенышей домашних животных . Это и обусловило выбор темы . Суть проекта заключается в том</a:t>
            </a:r>
            <a:r>
              <a:rPr lang="ru-RU" sz="2000" b="1" dirty="0">
                <a:solidFill>
                  <a:srgbClr val="1E1E2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,</a:t>
            </a:r>
            <a:r>
              <a:rPr lang="ru-RU" sz="2000" dirty="0">
                <a:solidFill>
                  <a:srgbClr val="1E1E2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 чтобы во время занятий , бесед, чтения художественных произведений, дети могли больше узнать о домашних животных.</a:t>
            </a:r>
          </a:p>
          <a:p>
            <a:pPr indent="449580">
              <a:spcAft>
                <a:spcPts val="0"/>
              </a:spcAft>
            </a:pPr>
            <a:r>
              <a:rPr lang="ru-RU" sz="2000" dirty="0">
                <a:solidFill>
                  <a:srgbClr val="1E1E2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 </a:t>
            </a:r>
            <a:endParaRPr lang="ru-RU" sz="2000" dirty="0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Какое домашнее животное завести ребенку в семье: 4 момента, которые помогут  определиться с выборо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5" y="4783076"/>
            <a:ext cx="3460132" cy="201841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88265" y="4752277"/>
            <a:ext cx="40449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Цель</a:t>
            </a:r>
            <a:r>
              <a:rPr lang="ru-RU" sz="2000" b="1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:</a:t>
            </a: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расширить</a:t>
            </a:r>
            <a:r>
              <a:rPr lang="ru-RU" sz="2000" dirty="0">
                <a:solidFill>
                  <a:srgbClr val="11111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и углубить представления детей</a:t>
            </a: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о домашних животных , сформировать интерес и бережное отношение к ним</a:t>
            </a: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323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3" y="1700808"/>
            <a:ext cx="664750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chemeClr val="accent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Вопросы:</a:t>
            </a:r>
            <a:endParaRPr lang="ru-RU" sz="2000" dirty="0">
              <a:solidFill>
                <a:schemeClr val="accent1"/>
              </a:solidFill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Каких животных можно назвать домашними?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людям прожить без домашних животных?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Что произойдёт, если домашнее животное выпустим в дикую </a:t>
            </a: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природу?</a:t>
            </a:r>
            <a:endParaRPr lang="en-US" sz="2000" dirty="0" smtClean="0">
              <a:solidFill>
                <a:srgbClr val="00000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ухаживать за домашними животными?</a:t>
            </a:r>
          </a:p>
          <a:p>
            <a:pPr algn="just">
              <a:spcAft>
                <a:spcPts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              </a:t>
            </a: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Каких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животных можно держать дома?</a:t>
            </a:r>
            <a:endParaRPr lang="ru-RU" sz="2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2054" name="Picture 6" descr="Неизвестно Вопросительный Знак - Бесплатная векторная графика на Pixab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614" y="4293096"/>
            <a:ext cx="1777525" cy="177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3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80528" y="1052736"/>
            <a:ext cx="58326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chemeClr val="accent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Задачи:</a:t>
            </a:r>
            <a:endParaRPr lang="ru-RU" sz="2000" dirty="0">
              <a:solidFill>
                <a:schemeClr val="accent1"/>
              </a:solidFill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уточнить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представления о домашних животных, их внешнем виде, где   живут, чем   питаются, какую пользу приносят.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закреплять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знания  детей в назывании детенышей животных;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внимание, мышление и воображение, речевую активность;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бережное отношение к природе и ее обитателям.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логическое мышление, внимание, творческие способности, фантазию.</a:t>
            </a:r>
          </a:p>
          <a:p>
            <a:pPr marL="34290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воспитывать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любознательность.</a:t>
            </a:r>
            <a:endParaRPr lang="ru-RU" sz="2000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074" name="Picture 2" descr="Картинки мультяшные животные сет, Стоковые Фотографии и Роялти-Фри  Изображения мультяшные животные сет |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56792"/>
            <a:ext cx="3452992" cy="325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0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980728"/>
            <a:ext cx="7398568" cy="5734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2000" b="1" dirty="0">
                <a:solidFill>
                  <a:schemeClr val="accent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Предполагаемый </a:t>
            </a:r>
            <a:r>
              <a:rPr lang="ru-RU" sz="2000" b="1" dirty="0" smtClean="0">
                <a:solidFill>
                  <a:schemeClr val="accent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результат:</a:t>
            </a:r>
            <a:endParaRPr lang="ru-RU" sz="2000" dirty="0">
              <a:solidFill>
                <a:schemeClr val="accent1"/>
              </a:solidFill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дети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должны знать названия домашних животных и их детёнышей;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дети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должны знать, что за домашними животными ухаживает человек (кормит,     поит, лечит, моет, охраняет, пасет);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дети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должны знать чем питаются домашние животные;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дети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должны знать какую пользу приносят домашние животные людям;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дети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научатся ухаживать за домашними животными;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дети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должны уметь использовать в речи названия домашних животных и их детёнышей, частей их тела, действий, отгадывать загадки, сравнивать;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дети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должны знать, как говорят домашние животные, и уметь различать их по голосу;</a:t>
            </a: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привитие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детям любви и бережного отношения к животным.</a:t>
            </a:r>
            <a:endParaRPr lang="ru-RU" sz="2000" dirty="0">
              <a:solidFill>
                <a:srgbClr val="000000"/>
              </a:solidFill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38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628800"/>
            <a:ext cx="6804248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750"/>
              </a:spcAft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Опрос </a:t>
            </a: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родителей «Есть ли в вашей семье домашние животные ?»</a:t>
            </a:r>
            <a:endParaRPr lang="ru-RU" sz="2000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Составление плана проведения проекта .</a:t>
            </a:r>
            <a:endParaRPr lang="ru-RU" sz="2000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Привлечение родителей к сбору информации о домашних животных.</a:t>
            </a:r>
            <a:endParaRPr lang="ru-RU" sz="2000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Подбор художественной литературы для чтения с детьми, заучивания.</a:t>
            </a:r>
            <a:endParaRPr lang="ru-RU" sz="2000" dirty="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000" dirty="0">
                <a:solidFill>
                  <a:srgbClr val="333333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 Подбор методической литературы.</a:t>
            </a:r>
            <a:endParaRPr lang="ru-RU" sz="2000" dirty="0">
              <a:effectLst/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75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ПЕРВЫЙ ЭТАП – ОРГАНИЗАЦИОННЫЙ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70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3498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750"/>
              </a:spcAft>
            </a:pP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ВТОРОЙ ЭТАП </a:t>
            </a:r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Times New Roman" panose="02020603050405020304" pitchFamily="18" charset="0"/>
              </a:rPr>
              <a:t>ВЫПОЛНЕНИЕ ПРОЕКТА</a:t>
            </a:r>
            <a:endParaRPr lang="ru-RU" dirty="0">
              <a:solidFill>
                <a:schemeClr val="bg1"/>
              </a:solidFill>
              <a:latin typeface="Century Gothic" panose="020B0502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1657080"/>
            <a:ext cx="4572000" cy="1552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 «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Кошечка» </a:t>
            </a:r>
            <a:r>
              <a:rPr lang="ru-RU" sz="2000" dirty="0" smtClean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Нетрадиционная </a:t>
            </a:r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техника рисования (тычком)</a:t>
            </a:r>
            <a:endParaRPr lang="ru-RU" sz="2000" dirty="0">
              <a:solidFill>
                <a:srgbClr val="00000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96530" y="1032690"/>
            <a:ext cx="1970411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Рисование</a:t>
            </a:r>
            <a:r>
              <a:rPr lang="ru-RU" dirty="0">
                <a:latin typeface="Century Gothic" panose="020B0502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sun9-16.userapi.com/impg/_2Q4fR-gkW-4OM6WO9ocNAe3W3dYTkAshMRJbA/slY3rh1HG8I.jpg?size=1280x958&amp;quality=96&amp;sign=15edbc9c916fd79e61211f9c137d07d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85" y="3543738"/>
            <a:ext cx="4428241" cy="3314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42.userapi.com/impg/jHu0_5WVWpXH_OQoR91Akp2POSmtJ8iUfoba3g/Wgn4RKl7TrA.jpg?size=1280x958&amp;quality=96&amp;sign=802c76c623366aa63612ddcb0abb737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760" y="3543738"/>
            <a:ext cx="4428240" cy="3314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12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91106" y="1196752"/>
            <a:ext cx="11496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Лепка</a:t>
            </a:r>
            <a:endParaRPr lang="ru-RU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146" name="Picture 2" descr="https://sun9-41.userapi.com/impg/R_CpjQEmsgh_tGIUMhkmpRFHUjwQCg1De7LjaA/noO5Z6rnAEo.jpg?size=1280x958&amp;quality=96&amp;sign=2487cc09c3d94ffc9c6c25dd0c1c6c7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847" y="3156113"/>
            <a:ext cx="4946153" cy="37018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sun9-55.userapi.com/impg/ffQQLRKa43P7twGPvGiaLIm3ThkyLtp_6IgQFg/xErFUqKbbv4.jpg?size=808x1080&amp;quality=96&amp;sign=2c76c907e5b7bed6ce3dd4fa116fb9f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1680"/>
            <a:ext cx="3117025" cy="4166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632" y="1658417"/>
            <a:ext cx="6192457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i="1" dirty="0">
                <a:latin typeface="Century Gothic" panose="020B0502020202020204" pitchFamily="34" charset="0"/>
              </a:rPr>
              <a:t> « Вы со мной знакомы </a:t>
            </a:r>
            <a:r>
              <a:rPr lang="ru-RU" sz="2000" i="1" dirty="0" smtClean="0">
                <a:latin typeface="Century Gothic" panose="020B0502020202020204" pitchFamily="34" charset="0"/>
              </a:rPr>
              <a:t>близко, </a:t>
            </a:r>
            <a:r>
              <a:rPr lang="ru-RU" sz="2000" i="1" dirty="0">
                <a:latin typeface="Century Gothic" panose="020B0502020202020204" pitchFamily="34" charset="0"/>
              </a:rPr>
              <a:t>я -приветливая киска»</a:t>
            </a:r>
            <a:endParaRPr lang="ru-RU" sz="2000" i="1" dirty="0"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5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65812" y="1844824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entury Gothic" panose="020B0502020202020204" pitchFamily="34" charset="0"/>
              </a:rPr>
              <a:t>Развитие речи </a:t>
            </a:r>
            <a:endParaRPr lang="ru-RU" dirty="0">
              <a:solidFill>
                <a:srgbClr val="000000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2" descr="https://sun9-74.userapi.com/impg/v4VrvhCHs8HjpvtL6qAAY0DTLccqdjf8tkYr9Q/O7OmkgHYEZ4.jpg?size=808x1080&amp;quality=96&amp;sign=b6e8bfd36991261d130b36da7d039c6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888432" cy="5197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27984" y="249289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Составление описательного рассказа по картине </a:t>
            </a:r>
            <a:r>
              <a:rPr lang="ru-RU" sz="2000" dirty="0" smtClean="0">
                <a:solidFill>
                  <a:schemeClr val="accent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«Кошка </a:t>
            </a:r>
            <a:r>
              <a:rPr lang="ru-RU" sz="2000" dirty="0">
                <a:solidFill>
                  <a:schemeClr val="accent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котятами»</a:t>
            </a:r>
            <a:endParaRPr lang="ru-RU" sz="20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05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4D4D4D"/>
      </a:dk1>
      <a:lt1>
        <a:srgbClr val="FFFFFF"/>
      </a:lt1>
      <a:dk2>
        <a:srgbClr val="4D4D4D"/>
      </a:dk2>
      <a:lt2>
        <a:srgbClr val="066627"/>
      </a:lt2>
      <a:accent1>
        <a:srgbClr val="158424"/>
      </a:accent1>
      <a:accent2>
        <a:srgbClr val="4DA641"/>
      </a:accent2>
      <a:accent3>
        <a:srgbClr val="FFFFFF"/>
      </a:accent3>
      <a:accent4>
        <a:srgbClr val="404040"/>
      </a:accent4>
      <a:accent5>
        <a:srgbClr val="AAC2AC"/>
      </a:accent5>
      <a:accent6>
        <a:srgbClr val="45963A"/>
      </a:accent6>
      <a:hlink>
        <a:srgbClr val="F2A358"/>
      </a:hlink>
      <a:folHlink>
        <a:srgbClr val="D9D9D9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52</TotalTime>
  <Words>387</Words>
  <Application>Microsoft Office PowerPoint</Application>
  <PresentationFormat>Экран (4:3)</PresentationFormat>
  <Paragraphs>51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Century Gothic</vt:lpstr>
      <vt:lpstr>Microsoft Sans Serif</vt:lpstr>
      <vt:lpstr>Times New Roman</vt:lpstr>
      <vt:lpstr>Wingdings</vt:lpstr>
      <vt:lpstr>powerpoint-template-24</vt:lpstr>
      <vt:lpstr>Проект на тему «Домашние животные»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на тему «Домашние животные»</dc:title>
  <dc:creator>дракон</dc:creator>
  <cp:lastModifiedBy>дракон</cp:lastModifiedBy>
  <cp:revision>7</cp:revision>
  <dcterms:created xsi:type="dcterms:W3CDTF">2020-12-05T12:12:40Z</dcterms:created>
  <dcterms:modified xsi:type="dcterms:W3CDTF">2020-12-05T14:17:38Z</dcterms:modified>
</cp:coreProperties>
</file>