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303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6" r:id="rId11"/>
    <p:sldId id="269" r:id="rId12"/>
    <p:sldId id="268" r:id="rId13"/>
    <p:sldId id="270" r:id="rId14"/>
    <p:sldId id="265" r:id="rId15"/>
    <p:sldId id="267" r:id="rId16"/>
    <p:sldId id="271" r:id="rId17"/>
    <p:sldId id="272" r:id="rId18"/>
    <p:sldId id="273" r:id="rId19"/>
    <p:sldId id="274" r:id="rId20"/>
    <p:sldId id="275" r:id="rId21"/>
    <p:sldId id="276" r:id="rId22"/>
    <p:sldId id="264" r:id="rId23"/>
    <p:sldId id="278" r:id="rId24"/>
    <p:sldId id="279" r:id="rId25"/>
    <p:sldId id="280" r:id="rId26"/>
    <p:sldId id="281" r:id="rId27"/>
    <p:sldId id="277" r:id="rId28"/>
    <p:sldId id="282" r:id="rId29"/>
    <p:sldId id="283" r:id="rId30"/>
    <p:sldId id="287" r:id="rId31"/>
    <p:sldId id="286" r:id="rId32"/>
    <p:sldId id="288" r:id="rId33"/>
    <p:sldId id="289" r:id="rId34"/>
    <p:sldId id="290" r:id="rId35"/>
    <p:sldId id="285" r:id="rId36"/>
    <p:sldId id="291" r:id="rId37"/>
    <p:sldId id="293" r:id="rId38"/>
    <p:sldId id="294" r:id="rId39"/>
    <p:sldId id="295" r:id="rId40"/>
    <p:sldId id="297" r:id="rId41"/>
    <p:sldId id="298" r:id="rId42"/>
    <p:sldId id="299" r:id="rId43"/>
    <p:sldId id="300" r:id="rId44"/>
    <p:sldId id="301" r:id="rId45"/>
    <p:sldId id="296" r:id="rId46"/>
    <p:sldId id="302" r:id="rId4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826" autoAdjust="0"/>
  </p:normalViewPr>
  <p:slideViewPr>
    <p:cSldViewPr snapToGrid="0">
      <p:cViewPr varScale="1">
        <p:scale>
          <a:sx n="65" d="100"/>
          <a:sy n="65" d="100"/>
        </p:scale>
        <p:origin x="704" y="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2484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8B573-85C0-4918-A861-753810DC5436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D04D5-C494-4CFC-A3A7-67C4BF59F3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86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D04D5-C494-4CFC-A3A7-67C4BF59F31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542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D04D5-C494-4CFC-A3A7-67C4BF59F31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67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0DC4D-106A-4582-8744-C17411DA61DC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91A4-A1EA-4599-A92C-20132FB97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36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0DC4D-106A-4582-8744-C17411DA61DC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91A4-A1EA-4599-A92C-20132FB97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539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0DC4D-106A-4582-8744-C17411DA61DC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91A4-A1EA-4599-A92C-20132FB97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193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0DC4D-106A-4582-8744-C17411DA61DC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91A4-A1EA-4599-A92C-20132FB97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24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0DC4D-106A-4582-8744-C17411DA61DC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91A4-A1EA-4599-A92C-20132FB97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842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0DC4D-106A-4582-8744-C17411DA61DC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91A4-A1EA-4599-A92C-20132FB97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21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0DC4D-106A-4582-8744-C17411DA61DC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91A4-A1EA-4599-A92C-20132FB97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06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0DC4D-106A-4582-8744-C17411DA61DC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91A4-A1EA-4599-A92C-20132FB97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07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0DC4D-106A-4582-8744-C17411DA61DC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91A4-A1EA-4599-A92C-20132FB97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881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0DC4D-106A-4582-8744-C17411DA61DC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91A4-A1EA-4599-A92C-20132FB97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65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0DC4D-106A-4582-8744-C17411DA61DC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91A4-A1EA-4599-A92C-20132FB97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022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DC4D-106A-4582-8744-C17411DA61DC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291A4-A1EA-4599-A92C-20132FB97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85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m4a"/><Relationship Id="rId2" Type="http://schemas.microsoft.com/office/2007/relationships/media" Target="../media/media2.m4a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m4a"/><Relationship Id="rId2" Type="http://schemas.microsoft.com/office/2007/relationships/media" Target="../media/media3.m4a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4107" y="774701"/>
            <a:ext cx="11463454" cy="3619500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Древнего Рима</a:t>
            </a: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72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029446"/>
            <a:ext cx="9144000" cy="2977653"/>
          </a:xfrm>
        </p:spPr>
        <p:txBody>
          <a:bodyPr>
            <a:normAutofit/>
          </a:bodyPr>
          <a:lstStyle/>
          <a:p>
            <a:r>
              <a:rPr lang="ru-RU" sz="4300" b="1" dirty="0">
                <a:solidFill>
                  <a:srgbClr val="FF0000"/>
                </a:solidFill>
              </a:rPr>
              <a:t>д</a:t>
            </a:r>
            <a:r>
              <a:rPr lang="ru-RU" sz="4300" b="1" dirty="0" smtClean="0">
                <a:solidFill>
                  <a:srgbClr val="FF0000"/>
                </a:solidFill>
              </a:rPr>
              <a:t>ля пятых и десятых классов</a:t>
            </a:r>
          </a:p>
          <a:p>
            <a:endParaRPr lang="ru-RU" sz="800" b="1" dirty="0">
              <a:solidFill>
                <a:srgbClr val="FF0000"/>
              </a:solidFill>
            </a:endParaRPr>
          </a:p>
          <a:p>
            <a:endParaRPr lang="ru-RU" sz="800" b="1" dirty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Участвуют команды: </a:t>
            </a:r>
            <a:r>
              <a:rPr lang="ru-RU" sz="3200" b="1" dirty="0" smtClean="0">
                <a:solidFill>
                  <a:srgbClr val="FF0000"/>
                </a:solidFill>
              </a:rPr>
              <a:t>«Божественный Август», «Гай Юлий Цезарь», «Спартак», «Ганнибал» «Император Траян», «Константин Великий» </a:t>
            </a: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569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64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58"/>
    </mc:Choice>
    <mc:Fallback xmlns="">
      <p:transition spd="slow" advTm="95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92375"/>
          </a:xfrm>
        </p:spPr>
        <p:txBody>
          <a:bodyPr>
            <a:normAutofit/>
          </a:bodyPr>
          <a:lstStyle/>
          <a:p>
            <a:pPr lvl="0" algn="ctr"/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</a:t>
            </a:r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команды </a:t>
            </a: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«Гай Юлий Цезарь»  </a:t>
            </a:r>
            <a:r>
              <a:rPr lang="ru-RU" sz="4800" b="1" dirty="0">
                <a:latin typeface="Arial Black" panose="020B0A04020102020204" pitchFamily="34" charset="0"/>
              </a:rPr>
              <a:t/>
            </a:r>
            <a:br>
              <a:rPr lang="ru-RU" sz="4800" b="1" dirty="0">
                <a:latin typeface="Arial Black" panose="020B0A04020102020204" pitchFamily="34" charset="0"/>
              </a:rPr>
            </a:br>
            <a:endParaRPr lang="ru-RU" sz="4800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825500"/>
            <a:ext cx="10248900" cy="4737100"/>
          </a:xfrm>
        </p:spPr>
        <p:txBody>
          <a:bodyPr>
            <a:normAutofit fontScale="92500" lnSpcReduction="10000"/>
          </a:bodyPr>
          <a:lstStyle/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marL="0" lvl="0" indent="0" algn="ctr">
              <a:lnSpc>
                <a:spcPct val="120000"/>
              </a:lnSpc>
              <a:buNone/>
            </a:pPr>
            <a:r>
              <a:rPr lang="ru-RU" sz="4500" b="1" dirty="0">
                <a:solidFill>
                  <a:schemeClr val="accent2">
                    <a:lumMod val="50000"/>
                  </a:schemeClr>
                </a:solidFill>
              </a:rPr>
              <a:t>Кто поручился за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Цезаря </a:t>
            </a:r>
            <a:r>
              <a:rPr lang="ru-RU" sz="4500" b="1" dirty="0">
                <a:solidFill>
                  <a:schemeClr val="accent2">
                    <a:lumMod val="50000"/>
                  </a:schemeClr>
                </a:solidFill>
              </a:rPr>
              <a:t>перед кредиторами,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чтобы его отпустили </a:t>
            </a:r>
          </a:p>
          <a:p>
            <a:pPr marL="0" lvl="0" indent="0" algn="ctr">
              <a:lnSpc>
                <a:spcPct val="120000"/>
              </a:lnSpc>
              <a:buNone/>
            </a:pP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4500" b="1" dirty="0">
                <a:solidFill>
                  <a:schemeClr val="accent2">
                    <a:lumMod val="50000"/>
                  </a:schemeClr>
                </a:solidFill>
              </a:rPr>
              <a:t>провинцию «Северная Испания»,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на должность пропретора?</a:t>
            </a:r>
            <a:endParaRPr lang="ru-RU" sz="4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1800" y="5245100"/>
            <a:ext cx="1125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Правильный ответ: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Самый богатый римлянин Марк Красс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9131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273"/>
            <a:ext cx="10515600" cy="226712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«Спартак»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1638300"/>
            <a:ext cx="10083800" cy="299720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 какому племени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принадлежал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Спартак?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4965701"/>
            <a:ext cx="10223500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Спартак был фракийцем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402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20700"/>
            <a:ext cx="10515600" cy="4813300"/>
          </a:xfrm>
        </p:spPr>
        <p:txBody>
          <a:bodyPr>
            <a:normAutofit/>
          </a:bodyPr>
          <a:lstStyle/>
          <a:p>
            <a:pPr marL="0" indent="0" algn="ctr"/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«Ганнибал»</a:t>
            </a: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Как называется война,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которой против римлян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сражалось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войско Ганнибала? </a:t>
            </a:r>
            <a: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4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05400"/>
            <a:ext cx="10337800" cy="17525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В</a:t>
            </a:r>
            <a:r>
              <a:rPr lang="ru-RU" sz="2400" b="1" dirty="0" smtClean="0">
                <a:solidFill>
                  <a:srgbClr val="FF0000"/>
                </a:solidFill>
              </a:rPr>
              <a:t>торая пуническая война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0644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0657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«Император Траян»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55900"/>
            <a:ext cx="10655300" cy="2222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Каким титулом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римский сенат </a:t>
            </a: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наградил 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Траяна?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300" y="4826000"/>
            <a:ext cx="1140460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Титулом «Наилучший император»</a:t>
            </a:r>
            <a:endParaRPr lang="ru-RU" dirty="0"/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45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6400"/>
            <a:ext cx="10515600" cy="18542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«Константин Великий»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514600"/>
            <a:ext cx="10210800" cy="25019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Как называется сегодня город, построенный Константином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Малой Азии?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4711700"/>
            <a:ext cx="1176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Это столица Турции - город Стамбул</a:t>
            </a:r>
            <a:endParaRPr lang="ru-RU" sz="24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20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838200" y="609600"/>
            <a:ext cx="10515600" cy="47243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«Божественный Август»</a:t>
            </a:r>
            <a:endParaRPr lang="ru-RU" sz="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Назовите знаменитого римлянина,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который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помог </a:t>
            </a:r>
            <a:r>
              <a:rPr lang="ru-RU" sz="4200" b="1" dirty="0" err="1">
                <a:solidFill>
                  <a:schemeClr val="accent2">
                    <a:lumMod val="50000"/>
                  </a:schemeClr>
                </a:solidFill>
              </a:rPr>
              <a:t>Октавиану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43 г. до н.э. стать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консулом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330200" y="5198262"/>
            <a:ext cx="11290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Правильный ответ: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Великий оратор Цицерон</a:t>
            </a: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1350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273"/>
            <a:ext cx="10515600" cy="226712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«Спартак»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1422401"/>
            <a:ext cx="10083800" cy="3365499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Какой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полководец приписывал себе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победу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над войском Спартака, поскольку именно ему удалось пленить остатки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армии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рабов уже после гибели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Спартака?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4965701"/>
            <a:ext cx="1022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err="1" smtClean="0">
                <a:solidFill>
                  <a:srgbClr val="FF0000"/>
                </a:solidFill>
              </a:rPr>
              <a:t>Гней</a:t>
            </a:r>
            <a:r>
              <a:rPr lang="ru-RU" sz="2400" b="1" dirty="0" smtClean="0">
                <a:solidFill>
                  <a:srgbClr val="FF0000"/>
                </a:solidFill>
              </a:rPr>
              <a:t> Помпей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495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20700"/>
            <a:ext cx="10515600" cy="4813300"/>
          </a:xfrm>
        </p:spPr>
        <p:txBody>
          <a:bodyPr>
            <a:normAutofit/>
          </a:bodyPr>
          <a:lstStyle/>
          <a:p>
            <a:pPr marL="0" indent="0" algn="ctr"/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«Ганнибал»</a:t>
            </a: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Советником какого царя стал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Ганнибал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после поражения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от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войск </a:t>
            </a:r>
            <a:r>
              <a:rPr lang="ru-RU" sz="4200" b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Сципиона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при Заме? </a:t>
            </a:r>
            <a: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4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05400"/>
            <a:ext cx="10337800" cy="17525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Советником Сирийского царя Антиоха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9493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0657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«Император Траян»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27300"/>
            <a:ext cx="10655300" cy="24511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Какой титул Траян получил от императора Нервы еще в 97г. за победы над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варварами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на реке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Рейн?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300" y="4826000"/>
            <a:ext cx="1140460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Титул «Германский»</a:t>
            </a:r>
            <a:endParaRPr lang="ru-RU" dirty="0"/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59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6400"/>
            <a:ext cx="10515600" cy="18542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«Константин Великий»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514600"/>
            <a:ext cx="10210800" cy="21971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Назовите имя императора, отца Константина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Великого?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711700"/>
            <a:ext cx="1176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err="1" smtClean="0">
                <a:solidFill>
                  <a:srgbClr val="FF0000"/>
                </a:solidFill>
              </a:rPr>
              <a:t>Констанций</a:t>
            </a:r>
            <a:r>
              <a:rPr lang="ru-RU" sz="2400" b="1" dirty="0" smtClean="0">
                <a:solidFill>
                  <a:srgbClr val="FF0000"/>
                </a:solidFill>
              </a:rPr>
              <a:t> Хлор</a:t>
            </a:r>
            <a:endParaRPr lang="ru-RU" sz="24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073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4107" y="774701"/>
            <a:ext cx="11463454" cy="3619500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Древнего Рима</a:t>
            </a: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72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111500"/>
            <a:ext cx="9144000" cy="2895600"/>
          </a:xfrm>
        </p:spPr>
        <p:txBody>
          <a:bodyPr>
            <a:normAutofit fontScale="92500" lnSpcReduction="20000"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I </a:t>
            </a:r>
            <a:r>
              <a:rPr lang="ru-RU" sz="6600" b="1" dirty="0" smtClean="0">
                <a:solidFill>
                  <a:srgbClr val="FF0000"/>
                </a:solidFill>
              </a:rPr>
              <a:t>ТУР (Разминка)</a:t>
            </a:r>
          </a:p>
          <a:p>
            <a:endParaRPr lang="ru-RU" sz="6600" b="1" dirty="0" smtClean="0">
              <a:solidFill>
                <a:srgbClr val="FF0000"/>
              </a:solidFill>
            </a:endParaRPr>
          </a:p>
          <a:p>
            <a:r>
              <a:rPr lang="ru-RU" sz="5700" b="1" dirty="0" smtClean="0">
                <a:solidFill>
                  <a:srgbClr val="C00000"/>
                </a:solidFill>
              </a:rPr>
              <a:t>Найти в каждом четверостишии по 2 ошибки </a:t>
            </a:r>
            <a:endParaRPr lang="ru-RU" sz="5700" b="1" dirty="0">
              <a:solidFill>
                <a:srgbClr val="C00000"/>
              </a:solidFill>
            </a:endParaRP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569700" y="62357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22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58"/>
    </mc:Choice>
    <mc:Fallback xmlns="">
      <p:transition spd="slow" advTm="95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838200" y="685800"/>
            <a:ext cx="10515600" cy="46481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«Божественный Август»</a:t>
            </a:r>
            <a:endParaRPr lang="ru-RU" sz="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Кем </a:t>
            </a:r>
            <a:r>
              <a:rPr lang="ru-RU" sz="4200" b="1" dirty="0" err="1">
                <a:solidFill>
                  <a:schemeClr val="accent2">
                    <a:lumMod val="50000"/>
                  </a:schemeClr>
                </a:solidFill>
              </a:rPr>
              <a:t>Октавиан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 приходился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Юлию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Цезарю до усыновления? </a:t>
            </a: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330200" y="5198262"/>
            <a:ext cx="11290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Правильный ответ: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Внучатый племянник</a:t>
            </a: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0045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273"/>
            <a:ext cx="10515600" cy="226712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«Гай Юлий Цезарь»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1638300"/>
            <a:ext cx="10083800" cy="299720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Какие два города были восстановлены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по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предложению Юлия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Цезаря?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4965701"/>
            <a:ext cx="1022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Карфаген и Коринф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1392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10515600" cy="5029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5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Древнего </a:t>
            </a:r>
            <a:r>
              <a:rPr lang="ru-RU" sz="65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Рима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III 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>ТУР</a:t>
            </a: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6100" b="1" dirty="0" smtClean="0">
                <a:solidFill>
                  <a:srgbClr val="FF0000"/>
                </a:solidFill>
                <a:latin typeface="+mn-lt"/>
              </a:rPr>
            </a:b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(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>Вопросы по истории Рима)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978400"/>
            <a:ext cx="10515600" cy="17399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За правильные ответы команды получают 1 балл</a:t>
            </a:r>
            <a:endParaRPr lang="ru-RU" sz="48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34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9700"/>
            <a:ext cx="10515600" cy="5194300"/>
          </a:xfrm>
        </p:spPr>
        <p:txBody>
          <a:bodyPr>
            <a:normAutofit/>
          </a:bodyPr>
          <a:lstStyle/>
          <a:p>
            <a:pPr marL="0" indent="0" algn="ctr"/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«Ганнибал»</a:t>
            </a: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Кто в Древнем Риме обладал правом отменить любое распоряжение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сената? </a:t>
            </a:r>
            <a: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4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05400"/>
            <a:ext cx="10337800" cy="17525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Правом Вето обладали только Народные трибуны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5085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0657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«Император Траян»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27300"/>
            <a:ext cx="10655300" cy="24511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Назовите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имя последнего </a:t>
            </a: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Римского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царя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?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300" y="4826000"/>
            <a:ext cx="1140460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err="1" smtClean="0">
                <a:solidFill>
                  <a:srgbClr val="FF0000"/>
                </a:solidFill>
              </a:rPr>
              <a:t>Торквиний</a:t>
            </a:r>
            <a:r>
              <a:rPr lang="ru-RU" sz="2400" b="1" dirty="0" smtClean="0">
                <a:solidFill>
                  <a:srgbClr val="FF0000"/>
                </a:solidFill>
              </a:rPr>
              <a:t> Гордый</a:t>
            </a:r>
            <a:endParaRPr lang="ru-RU" dirty="0"/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525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6400"/>
            <a:ext cx="10515600" cy="18542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«Константин Великий»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374900"/>
            <a:ext cx="10210800" cy="233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Какое государство разгромило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легионы Красса и войско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err="1" smtClean="0">
                <a:solidFill>
                  <a:schemeClr val="accent2">
                    <a:lumMod val="50000"/>
                  </a:schemeClr>
                </a:solidFill>
              </a:rPr>
              <a:t>Октавиана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 Августа?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711700"/>
            <a:ext cx="1176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Парфянское царство</a:t>
            </a:r>
            <a:endParaRPr lang="ru-RU" sz="24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441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838200" y="685800"/>
            <a:ext cx="10515600" cy="46481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«Божественный Август»</a:t>
            </a:r>
            <a:endParaRPr lang="ru-RU" sz="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Кто был учителем жестокого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и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мператора Нерона?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330200" y="5198262"/>
            <a:ext cx="11290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Правильный ответ: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Философ Сенека</a:t>
            </a: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3905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273"/>
            <a:ext cx="10515600" cy="226712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«Гай Юлий Цезарь»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1638300"/>
            <a:ext cx="10083800" cy="2997200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lnSpc>
                <a:spcPct val="110000"/>
              </a:lnSpc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Как поступал один из римских консулов, если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не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был согласен с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распоряжениями другого?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4965701"/>
            <a:ext cx="1022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Просто отменял их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902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273"/>
            <a:ext cx="10515600" cy="226712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«Спартак»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1422401"/>
            <a:ext cx="10083800" cy="3365499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Каковы были последние слова императора Нерона, сказанные им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перед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смертью?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4965701"/>
            <a:ext cx="1022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«Какой артист умирает»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7717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10515600" cy="5029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5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Древнего </a:t>
            </a:r>
            <a:r>
              <a:rPr lang="ru-RU" sz="65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Рима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1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IV 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>ТУР</a:t>
            </a: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6100" b="1" dirty="0" smtClean="0">
                <a:solidFill>
                  <a:srgbClr val="FF0000"/>
                </a:solidFill>
                <a:latin typeface="+mn-lt"/>
              </a:rPr>
            </a:br>
            <a:r>
              <a:rPr lang="en-US" sz="5000" b="1" dirty="0" smtClean="0">
                <a:solidFill>
                  <a:srgbClr val="FF0000"/>
                </a:solidFill>
                <a:latin typeface="+mn-lt"/>
              </a:rPr>
              <a:t>(</a:t>
            </a:r>
            <a:r>
              <a:rPr lang="ru-RU" sz="5000" b="1" dirty="0" smtClean="0">
                <a:solidFill>
                  <a:srgbClr val="FF0000"/>
                </a:solidFill>
                <a:latin typeface="+mn-lt"/>
              </a:rPr>
              <a:t>Вопросы повышенной сложности)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978400"/>
            <a:ext cx="10515600" cy="17399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За правильные ответы команды получают 2 балла</a:t>
            </a:r>
            <a:endParaRPr lang="ru-RU" sz="48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75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92375"/>
          </a:xfrm>
        </p:spPr>
        <p:txBody>
          <a:bodyPr>
            <a:normAutofit/>
          </a:bodyPr>
          <a:lstStyle/>
          <a:p>
            <a:pPr lvl="0" algn="ctr"/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</a:t>
            </a:r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команды </a:t>
            </a: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«Божественный Август»  </a:t>
            </a:r>
            <a:r>
              <a:rPr lang="ru-RU" sz="4800" b="1" dirty="0">
                <a:latin typeface="Arial Black" panose="020B0A04020102020204" pitchFamily="34" charset="0"/>
              </a:rPr>
              <a:t/>
            </a:r>
            <a:br>
              <a:rPr lang="ru-RU" sz="4800" b="1" dirty="0">
                <a:latin typeface="Arial Black" panose="020B0A04020102020204" pitchFamily="34" charset="0"/>
              </a:rPr>
            </a:br>
            <a:endParaRPr lang="ru-RU" sz="4800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1066800"/>
            <a:ext cx="10248900" cy="3606800"/>
          </a:xfrm>
        </p:spPr>
        <p:txBody>
          <a:bodyPr>
            <a:normAutofit fontScale="92500" lnSpcReduction="20000"/>
          </a:bodyPr>
          <a:lstStyle/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marL="0" lvl="0" indent="0" algn="ctr">
              <a:buNone/>
            </a:pP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Разгромил </a:t>
            </a:r>
            <a:r>
              <a:rPr lang="ru-RU" sz="4500" b="1" dirty="0">
                <a:solidFill>
                  <a:schemeClr val="accent2">
                    <a:lumMod val="50000"/>
                  </a:schemeClr>
                </a:solidFill>
              </a:rPr>
              <a:t>у мыса Акций. </a:t>
            </a:r>
            <a:endParaRPr lang="ru-RU" sz="45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Август </a:t>
            </a:r>
            <a:r>
              <a:rPr lang="ru-RU" sz="4500" b="1" dirty="0">
                <a:solidFill>
                  <a:schemeClr val="accent2">
                    <a:lumMod val="50000"/>
                  </a:schemeClr>
                </a:solidFill>
              </a:rPr>
              <a:t>армию германцев. </a:t>
            </a:r>
            <a:endParaRPr lang="ru-RU" sz="45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Клеопатру </a:t>
            </a:r>
            <a:r>
              <a:rPr lang="ru-RU" sz="4500" b="1" dirty="0">
                <a:solidFill>
                  <a:schemeClr val="accent2">
                    <a:lumMod val="50000"/>
                  </a:schemeClr>
                </a:solidFill>
              </a:rPr>
              <a:t>невзлюбил. </a:t>
            </a:r>
            <a:endParaRPr lang="ru-RU" sz="45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4500" b="1" dirty="0">
                <a:solidFill>
                  <a:schemeClr val="accent2">
                    <a:lumMod val="50000"/>
                  </a:schemeClr>
                </a:solidFill>
              </a:rPr>
              <a:t>безжалостно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казнил</a:t>
            </a:r>
            <a:endParaRPr lang="ru-RU" sz="45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44500" y="4991100"/>
            <a:ext cx="1122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Правильный ответ: 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У мыса Акций Август разбил флот Марка Антония и Клеопатры 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 Клеопатра покончила с жизнью сама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569700" y="6235700"/>
            <a:ext cx="406400" cy="406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55071586"/>
      </p:ext>
    </p:extLst>
  </p:cSld>
  <p:clrMapOvr>
    <a:masterClrMapping/>
  </p:clrMapOvr>
  <p:transition spd="slow" advTm="3297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73099"/>
            <a:ext cx="10515600" cy="1498599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«Император Траян»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25700"/>
            <a:ext cx="10655300" cy="25527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Назовите друга </a:t>
            </a:r>
            <a:r>
              <a:rPr lang="ru-RU" sz="4200" b="1" dirty="0" err="1" smtClean="0">
                <a:solidFill>
                  <a:schemeClr val="accent2">
                    <a:lumMod val="50000"/>
                  </a:schemeClr>
                </a:solidFill>
              </a:rPr>
              <a:t>Октавиана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Августа,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прославившегося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тем, что жертвовал огромные суммы на покровительство наукам и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искусству?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7500" y="4978400"/>
            <a:ext cx="1132840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Меценат</a:t>
            </a:r>
            <a:endParaRPr lang="ru-RU" dirty="0"/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10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3200"/>
            <a:ext cx="10515600" cy="5130800"/>
          </a:xfrm>
        </p:spPr>
        <p:txBody>
          <a:bodyPr>
            <a:normAutofit/>
          </a:bodyPr>
          <a:lstStyle/>
          <a:p>
            <a:pPr marL="0" indent="0" algn="ctr"/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«Константин Великий»</a:t>
            </a: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Зачем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Октавиан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Август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отрастил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себе длинные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волосы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? </a:t>
            </a:r>
            <a: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4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05400"/>
            <a:ext cx="10337800" cy="17525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В знак траура по легионам Вара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13270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838200" y="812800"/>
            <a:ext cx="10515600" cy="45211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«Божественный Август»</a:t>
            </a:r>
            <a:endParaRPr lang="ru-RU" sz="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Как древние римляне называли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наших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предков- славян? </a:t>
            </a: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330200" y="5198262"/>
            <a:ext cx="11290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Правильный ответ: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Венеды</a:t>
            </a: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238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10515600" cy="2362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«Гай Юлий Цезарь»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1638300"/>
            <a:ext cx="10083800" cy="299720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lnSpc>
                <a:spcPct val="110000"/>
              </a:lnSpc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Назовите самый богатый из греческих городов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Италии?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4965701"/>
            <a:ext cx="1022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Древний город Торрент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8262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273"/>
            <a:ext cx="10515600" cy="226712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«Спартак»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1422401"/>
            <a:ext cx="10083800" cy="3365499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Что произошло в Древней Греции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за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23 года до смерти Рема?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4965701"/>
            <a:ext cx="1022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В 776 г. до н.э. прошли первые Олимпийские игры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65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9700"/>
            <a:ext cx="10515600" cy="5194300"/>
          </a:xfrm>
        </p:spPr>
        <p:txBody>
          <a:bodyPr>
            <a:normAutofit/>
          </a:bodyPr>
          <a:lstStyle/>
          <a:p>
            <a:pPr marL="0" indent="0" algn="ctr"/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«Ганнибал»</a:t>
            </a: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Назовите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трех полководцев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,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нанесших не менее двух поражений армиям Древнего Рима? </a:t>
            </a:r>
            <a: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4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05400"/>
            <a:ext cx="10337800" cy="17525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Ганнибал, Пирр, Спартак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97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723900"/>
            <a:ext cx="10515600" cy="7442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5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Древнего </a:t>
            </a:r>
            <a:r>
              <a:rPr lang="ru-RU" sz="65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Рима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1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IV 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>ТУР</a:t>
            </a: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61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4089400"/>
            <a:ext cx="10858500" cy="26289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 </a:t>
            </a:r>
            <a:r>
              <a:rPr lang="en-US" sz="7200" b="1" dirty="0" smtClean="0">
                <a:solidFill>
                  <a:srgbClr val="FF0000"/>
                </a:solidFill>
              </a:rPr>
              <a:t>(</a:t>
            </a:r>
            <a:r>
              <a:rPr lang="ru-RU" sz="7200" b="1" dirty="0" err="1" smtClean="0">
                <a:solidFill>
                  <a:srgbClr val="FF0000"/>
                </a:solidFill>
              </a:rPr>
              <a:t>Твоческий</a:t>
            </a:r>
            <a:r>
              <a:rPr lang="ru-RU" sz="7200" b="1" dirty="0" smtClean="0">
                <a:solidFill>
                  <a:srgbClr val="FF0000"/>
                </a:solidFill>
              </a:rPr>
              <a:t>)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За угадывание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животного –  2 балла,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люс 1 балл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за художественную ценность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рисунка</a:t>
            </a:r>
            <a:endParaRPr lang="ru-RU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1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97100"/>
            <a:ext cx="10972800" cy="5143500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</a:pPr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Задания для команд:</a:t>
            </a:r>
            <a:b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«Август»: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Изобразите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кормилицу братьев Ромула и Рема </a:t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«Цезарь»: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Птица, жившая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при храме Богини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Юноны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«Спартак»: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Животные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, с помощью которых Пирр одержал свои победы над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Римом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«Ганнибал»;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Знаменитый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римский сенатор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Инцитатус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«Траян»: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Птица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- символ Римской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империи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«Константин»: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Животное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, убившее Египетскую царицу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Клеопатру</a:t>
            </a:r>
            <a:r>
              <a:rPr lang="ru-RU" dirty="0"/>
              <a:t/>
            </a:r>
            <a:br>
              <a:rPr lang="ru-RU" dirty="0"/>
            </a:br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b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7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7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4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78500"/>
            <a:ext cx="10337800" cy="1079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Правильные ответы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олчица, Гусь, Слон, Конь, Орел, Змея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00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500" y="4864100"/>
            <a:ext cx="6756400" cy="2362200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</a:pPr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   Решить </a:t>
            </a:r>
            <a:b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кроссворд</a:t>
            </a:r>
            <a:b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</a:t>
            </a:r>
            <a:r>
              <a:rPr lang="ru-RU" sz="27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 каждый правильный</a:t>
            </a:r>
            <a:br>
              <a:rPr lang="ru-RU" sz="27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         ответ – 1 балл</a:t>
            </a:r>
            <a:br>
              <a:rPr lang="ru-RU" sz="27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b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7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7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4700" b="1" dirty="0">
              <a:latin typeface="+mn-lt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417334"/>
            <a:ext cx="5003800" cy="60107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154" y="5344836"/>
            <a:ext cx="5723664" cy="70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60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10515600" cy="5029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5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Древнего </a:t>
            </a:r>
            <a:r>
              <a:rPr lang="ru-RU" sz="65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Рима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>ИТОГОВЫЙ</a:t>
            </a: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>ТУР</a:t>
            </a: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6100" b="1" dirty="0" smtClean="0">
                <a:solidFill>
                  <a:srgbClr val="FF0000"/>
                </a:solidFill>
                <a:latin typeface="+mn-lt"/>
              </a:rPr>
            </a:b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(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>Сложные вопросы)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711700"/>
            <a:ext cx="10515600" cy="18161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За правильные ответы команды получают 3 балла</a:t>
            </a:r>
            <a:endParaRPr lang="ru-RU" sz="48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508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838200" y="609600"/>
            <a:ext cx="10515600" cy="47243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«Спартак»</a:t>
            </a: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Спартак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восстание возглавил.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Рабам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свободу предоставил.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Помпея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с Крассом победил.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Рим в руины превратил</a:t>
            </a: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330200" y="5013597"/>
            <a:ext cx="11595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Правильный ответ: 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Спартак не смог разбить войска Красса и Помпея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Армия рабов не нападала на Рим</a:t>
            </a: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569700" y="6235700"/>
            <a:ext cx="406400" cy="406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16993354"/>
      </p:ext>
    </p:extLst>
  </p:cSld>
  <p:clrMapOvr>
    <a:masterClrMapping/>
  </p:clrMapOvr>
  <p:transition spd="slow" advTm="475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3200"/>
            <a:ext cx="10515600" cy="5130800"/>
          </a:xfrm>
        </p:spPr>
        <p:txBody>
          <a:bodyPr>
            <a:normAutofit/>
          </a:bodyPr>
          <a:lstStyle/>
          <a:p>
            <a:pPr marL="0" indent="0" algn="ctr"/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«Константин Великий»</a:t>
            </a: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Термин «гладиатор» происходит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от римского слова «</a:t>
            </a:r>
            <a:r>
              <a:rPr lang="ru-RU" sz="4200" b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гладиус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». Что оно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означало? </a:t>
            </a:r>
            <a: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4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05400"/>
            <a:ext cx="10337800" cy="17525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Это название меча, которым сражались гладиаторы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2922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838200" y="812800"/>
            <a:ext cx="10515600" cy="45211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«Божественный Август»</a:t>
            </a:r>
            <a:endParaRPr lang="ru-RU" sz="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sz="10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Назовите верховного Бога древних германцев, очень похожего на греческого Зевса и римского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Юпитера?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330200" y="5198262"/>
            <a:ext cx="11290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Правильный ответ: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Донар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8253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10515600" cy="2362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«Гай Юлий Цезарь»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1638300"/>
            <a:ext cx="10083800" cy="2997200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lnSpc>
                <a:spcPct val="110000"/>
              </a:lnSpc>
              <a:buNone/>
            </a:pPr>
            <a:r>
              <a:rPr lang="ru-RU" sz="4500" b="1" dirty="0">
                <a:solidFill>
                  <a:schemeClr val="accent2">
                    <a:lumMod val="50000"/>
                  </a:schemeClr>
                </a:solidFill>
              </a:rPr>
              <a:t>Что обозначает прозвище «Сцевола» римского юноши Муция, ставшего символом отваги и любви к </a:t>
            </a:r>
            <a:r>
              <a:rPr lang="ru-RU" sz="4500" b="1" dirty="0" smtClean="0">
                <a:solidFill>
                  <a:schemeClr val="accent2">
                    <a:lumMod val="50000"/>
                  </a:schemeClr>
                </a:solidFill>
              </a:rPr>
              <a:t>Родине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? 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4965701"/>
            <a:ext cx="1022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Левша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2575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273"/>
            <a:ext cx="10515600" cy="226712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«Спартак»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1422401"/>
            <a:ext cx="10083800" cy="3365499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Как древний римлянин ответил бы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вопрос о том, когда произошло сражение при Каннах с Ганнибалом?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4965701"/>
            <a:ext cx="1022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В 537 г. От основания Рима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4036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9700"/>
            <a:ext cx="10515600" cy="5194300"/>
          </a:xfrm>
        </p:spPr>
        <p:txBody>
          <a:bodyPr>
            <a:normAutofit/>
          </a:bodyPr>
          <a:lstStyle/>
          <a:p>
            <a:pPr marL="0" indent="0" algn="ctr"/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«Ганнибал»</a:t>
            </a: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Как звали Римского наместника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Иудее подтвердившего смертный приговор Иисусу Христу?</a:t>
            </a:r>
            <a: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4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05400"/>
            <a:ext cx="10337800" cy="17525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Понтий Пилат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694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73099"/>
            <a:ext cx="10515600" cy="1498599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«Император Траян»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25700"/>
            <a:ext cx="10655300" cy="25527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Кто из римских сенаторов, заканчивал каждую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свою речь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словами: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«А Карфаген должен быть разрушен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»?</a:t>
            </a: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7500" y="4978400"/>
            <a:ext cx="1132840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Сенатор </a:t>
            </a:r>
            <a:r>
              <a:rPr lang="ru-RU" sz="2400" b="1" dirty="0" err="1" smtClean="0">
                <a:solidFill>
                  <a:srgbClr val="FF0000"/>
                </a:solidFill>
              </a:rPr>
              <a:t>Катон</a:t>
            </a:r>
            <a:endParaRPr lang="ru-RU" dirty="0"/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00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508000"/>
            <a:ext cx="10515600" cy="60706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5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Древнего </a:t>
            </a:r>
            <a:r>
              <a:rPr lang="ru-RU" sz="65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Рима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>Подведение итогов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400" y="4178300"/>
            <a:ext cx="10655300" cy="2349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200" b="1" dirty="0" smtClean="0">
                <a:solidFill>
                  <a:srgbClr val="C00000"/>
                </a:solidFill>
              </a:rPr>
              <a:t>Подсчет баллов, заработанных командами. Объявление победителей</a:t>
            </a:r>
            <a:endParaRPr lang="ru-RU" sz="42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531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273"/>
            <a:ext cx="10515600" cy="226712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«Гай Юлий Цезарь»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965200"/>
            <a:ext cx="10375900" cy="387350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endParaRPr lang="ru-RU" sz="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 algn="ctr">
              <a:lnSpc>
                <a:spcPct val="80000"/>
              </a:lnSpc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Цезарь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Парфию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разбил </a:t>
            </a:r>
          </a:p>
          <a:p>
            <a:pPr marL="0" lvl="0" indent="0" algn="ctr">
              <a:lnSpc>
                <a:spcPct val="80000"/>
              </a:lnSpc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Марка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Красса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победил </a:t>
            </a:r>
          </a:p>
          <a:p>
            <a:pPr marL="0" lvl="0" indent="0" algn="ctr">
              <a:lnSpc>
                <a:spcPct val="80000"/>
              </a:lnSpc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Римом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начал править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он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Перешедши Рубикон </a:t>
            </a:r>
          </a:p>
          <a:p>
            <a:pPr marL="0" lvl="0" indent="0" algn="ctr">
              <a:buNone/>
            </a:pPr>
            <a:endParaRPr lang="ru-RU" sz="4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7900" y="4965701"/>
            <a:ext cx="1008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Цезарь сражался с Галлией, а не с Парфией</a:t>
            </a:r>
            <a:endParaRPr lang="ru-RU" sz="2400" b="1" dirty="0">
              <a:solidFill>
                <a:srgbClr val="FF0000"/>
              </a:solidFill>
            </a:endParaRP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Он победил </a:t>
            </a:r>
            <a:r>
              <a:rPr lang="ru-RU" sz="2400" b="1" smtClean="0">
                <a:solidFill>
                  <a:srgbClr val="FF0000"/>
                </a:solidFill>
              </a:rPr>
              <a:t>войско Пом</a:t>
            </a:r>
            <a:r>
              <a:rPr lang="ru-RU" sz="2400" b="1">
                <a:solidFill>
                  <a:srgbClr val="FF0000"/>
                </a:solidFill>
              </a:rPr>
              <a:t>п</a:t>
            </a:r>
            <a:r>
              <a:rPr lang="ru-RU" sz="2400" b="1" smtClean="0">
                <a:solidFill>
                  <a:srgbClr val="FF0000"/>
                </a:solidFill>
              </a:rPr>
              <a:t>ея</a:t>
            </a:r>
            <a:r>
              <a:rPr lang="ru-RU" sz="2400" b="1" dirty="0" smtClean="0">
                <a:solidFill>
                  <a:srgbClr val="FF0000"/>
                </a:solidFill>
              </a:rPr>
              <a:t>, а не Красса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296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20700"/>
            <a:ext cx="10515600" cy="4762500"/>
          </a:xfrm>
        </p:spPr>
        <p:txBody>
          <a:bodyPr>
            <a:normAutofit fontScale="90000"/>
          </a:bodyPr>
          <a:lstStyle/>
          <a:p>
            <a:pPr marL="0" indent="0" algn="ctr"/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5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«Ганнибал»</a:t>
            </a: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7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Полководец Ганнибал</a:t>
            </a:r>
            <a:br>
              <a:rPr lang="ru-RU" sz="47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47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Все сраженья проиграл</a:t>
            </a:r>
            <a:br>
              <a:rPr lang="ru-RU" sz="47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47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Его римляне пленили</a:t>
            </a:r>
            <a:br>
              <a:rPr lang="ru-RU" sz="47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47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 на Форуме казнили</a:t>
            </a:r>
            <a: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47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4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927600"/>
            <a:ext cx="10337800" cy="19303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Ганнибал проиграл только одно сражение</a:t>
            </a:r>
            <a:endParaRPr lang="ru-RU" sz="2400" b="1" dirty="0">
              <a:solidFill>
                <a:srgbClr val="FF0000"/>
              </a:solidFill>
            </a:endParaRP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Он не сдался в плен римлянам</a:t>
            </a:r>
            <a:endParaRPr lang="ru-RU" sz="2400" b="1" dirty="0">
              <a:solidFill>
                <a:srgbClr val="FF0000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54910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0657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«Император Траян»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05781"/>
            <a:ext cx="10655300" cy="29726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Правнук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Цезаря Траян.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Скандалист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и хулиган.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Гордых </a:t>
            </a:r>
            <a:r>
              <a:rPr lang="ru-RU" sz="4200" b="1" dirty="0" err="1">
                <a:solidFill>
                  <a:schemeClr val="accent2">
                    <a:lumMod val="50000"/>
                  </a:schemeClr>
                </a:solidFill>
              </a:rPr>
              <a:t>даков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 он сломил. </a:t>
            </a:r>
            <a:endParaRPr lang="ru-RU" sz="4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4200" b="1" dirty="0" err="1">
                <a:solidFill>
                  <a:schemeClr val="accent2">
                    <a:lumMod val="50000"/>
                  </a:schemeClr>
                </a:solidFill>
              </a:rPr>
              <a:t>парфянцев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 разгромил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0201" y="5105400"/>
            <a:ext cx="113157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Траян правил во </a:t>
            </a:r>
            <a:r>
              <a:rPr lang="en-US" sz="2400" b="1" dirty="0" smtClean="0">
                <a:solidFill>
                  <a:srgbClr val="FF0000"/>
                </a:solidFill>
              </a:rPr>
              <a:t>II</a:t>
            </a:r>
            <a:r>
              <a:rPr lang="ru-RU" sz="2400" b="1" dirty="0" smtClean="0">
                <a:solidFill>
                  <a:srgbClr val="FF0000"/>
                </a:solidFill>
              </a:rPr>
              <a:t> веке н.э. и не мог быть внуком Цезаря</a:t>
            </a:r>
            <a:endParaRPr lang="ru-RU" sz="2400" b="1" dirty="0">
              <a:solidFill>
                <a:srgbClr val="FF0000"/>
              </a:solidFill>
            </a:endParaRP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Этот император прославился своим благородством, а не скандалами</a:t>
            </a:r>
            <a:endParaRPr lang="ru-RU" sz="2400" b="1" dirty="0">
              <a:solidFill>
                <a:srgbClr val="FF000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05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6400"/>
            <a:ext cx="10515600" cy="18542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Задание для команды </a:t>
            </a:r>
            <a:br>
              <a:rPr lang="ru-RU" sz="4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«Константин Великий»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260600"/>
            <a:ext cx="10210800" cy="27559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А Траяна старший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сын </a:t>
            </a: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Император Константин</a:t>
            </a: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Добрым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был, отважным, </a:t>
            </a: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смелым</a:t>
            </a:r>
          </a:p>
          <a:p>
            <a:pPr marL="0" indent="0" algn="ctr">
              <a:buNone/>
            </a:pPr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</a:rPr>
              <a:t>правителем умелым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" y="5016500"/>
            <a:ext cx="117221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Правильный ответ: 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Константин не мог быть сыном Траяна</a:t>
            </a:r>
            <a:endParaRPr lang="ru-RU" sz="2400" b="1" dirty="0">
              <a:solidFill>
                <a:srgbClr val="FF0000"/>
              </a:solidFill>
            </a:endParaRP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</a:rPr>
              <a:t>Император был суровым и жестоким</a:t>
            </a:r>
            <a:endParaRPr lang="ru-RU" sz="24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92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10515600" cy="5029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5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Древнего </a:t>
            </a:r>
            <a:r>
              <a:rPr lang="ru-RU" sz="65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Рима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II 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>ТУР</a:t>
            </a: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6100" b="1" dirty="0" smtClean="0">
                <a:solidFill>
                  <a:srgbClr val="FF0000"/>
                </a:solidFill>
                <a:latin typeface="+mn-lt"/>
              </a:rPr>
            </a:br>
            <a:r>
              <a:rPr lang="en-US" sz="6100" b="1" dirty="0" smtClean="0">
                <a:solidFill>
                  <a:srgbClr val="FF0000"/>
                </a:solidFill>
                <a:latin typeface="+mn-lt"/>
              </a:rPr>
              <a:t>(</a:t>
            </a:r>
            <a:r>
              <a:rPr lang="ru-RU" sz="6100" b="1" dirty="0" smtClean="0">
                <a:solidFill>
                  <a:srgbClr val="FF0000"/>
                </a:solidFill>
                <a:latin typeface="+mn-lt"/>
              </a:rPr>
              <a:t>Тематические вопросы)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978400"/>
            <a:ext cx="10515600" cy="17399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За правильный ответ команда получает 2 балла</a:t>
            </a:r>
            <a:endParaRPr lang="ru-RU" sz="48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6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841</Words>
  <Application>Microsoft Office PowerPoint</Application>
  <PresentationFormat>Широкоэкранный</PresentationFormat>
  <Paragraphs>243</Paragraphs>
  <Slides>46</Slides>
  <Notes>2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1" baseType="lpstr">
      <vt:lpstr>Arial</vt:lpstr>
      <vt:lpstr>Arial Black</vt:lpstr>
      <vt:lpstr>Calibri</vt:lpstr>
      <vt:lpstr>Calibri Light</vt:lpstr>
      <vt:lpstr>Тема Office</vt:lpstr>
      <vt:lpstr>        ВИКТОРИНА История Древнего Рима  </vt:lpstr>
      <vt:lpstr>        ВИКТОРИНА История Древнего Рима  </vt:lpstr>
      <vt:lpstr>Задание для команды  «Божественный Август»   </vt:lpstr>
      <vt:lpstr>Презентация PowerPoint</vt:lpstr>
      <vt:lpstr>Задание для команды  «Гай Юлий Цезарь»</vt:lpstr>
      <vt:lpstr>Задание для команды  «Ганнибал»   Полководец Ганнибал Все сраженья проиграл Его римляне пленили И на Форуме казнили </vt:lpstr>
      <vt:lpstr>Задание для команды  «Император Траян»</vt:lpstr>
      <vt:lpstr>Задание для команды  «Константин Великий»</vt:lpstr>
      <vt:lpstr>ВИКТОРИНА История Древнего Рима    II ТУР  (Тематические вопросы) </vt:lpstr>
      <vt:lpstr>Задание для команды  «Гай Юлий Цезарь»   </vt:lpstr>
      <vt:lpstr>Задание для команды  «Спартак»</vt:lpstr>
      <vt:lpstr>Задание для команды  «Ганнибал»      Как называется война,  в которой против римлян  сражалось войско Ганнибала?  </vt:lpstr>
      <vt:lpstr>Задание для команды  «Император Траян»</vt:lpstr>
      <vt:lpstr>Задание для команды  «Константин Великий»</vt:lpstr>
      <vt:lpstr>Презентация PowerPoint</vt:lpstr>
      <vt:lpstr>Задание для команды  «Спартак»</vt:lpstr>
      <vt:lpstr>Задание для команды  «Ганнибал»      Советником какого царя стал  Ганнибал после поражения  от войск Сципиона при Заме?  </vt:lpstr>
      <vt:lpstr>Задание для команды  «Император Траян»</vt:lpstr>
      <vt:lpstr>Задание для команды  «Константин Великий»</vt:lpstr>
      <vt:lpstr>Презентация PowerPoint</vt:lpstr>
      <vt:lpstr>Задание для команды  «Гай Юлий Цезарь»</vt:lpstr>
      <vt:lpstr>ВИКТОРИНА История Древнего Рима    III ТУР  (Вопросы по истории Рима) </vt:lpstr>
      <vt:lpstr>Задание для команды  «Ганнибал»      Кто в Древнем Риме обладал правом отменить любое распоряжение сената?  </vt:lpstr>
      <vt:lpstr>Задание для команды  «Император Траян»</vt:lpstr>
      <vt:lpstr>Задание для команды  «Константин Великий»</vt:lpstr>
      <vt:lpstr>Презентация PowerPoint</vt:lpstr>
      <vt:lpstr>Задание для команды  «Гай Юлий Цезарь»</vt:lpstr>
      <vt:lpstr>Задание для команды  «Спартак»</vt:lpstr>
      <vt:lpstr>ВИКТОРИНА История Древнего Рима     IV ТУР  (Вопросы повышенной сложности) </vt:lpstr>
      <vt:lpstr>Задание для команды  «Император Траян»</vt:lpstr>
      <vt:lpstr>Задание для команды  «Константин Великий»       Зачем Октавиан Август  отрастил себе длинные волосы?  </vt:lpstr>
      <vt:lpstr>Презентация PowerPoint</vt:lpstr>
      <vt:lpstr>Задание для команды  «Гай Юлий Цезарь»</vt:lpstr>
      <vt:lpstr>Задание для команды  «Спартак»</vt:lpstr>
      <vt:lpstr>Задание для команды  «Ганнибал»      Назовите трех полководцев, нанесших не менее двух поражений армиям Древнего Рима?  </vt:lpstr>
      <vt:lpstr>ВИКТОРИНА История Древнего Рима     IV ТУР   </vt:lpstr>
      <vt:lpstr>Задания для команд: «Август»: Изобразите кормилицу братьев Ромула и Рема   «Цезарь»: Птица, жившая при храме Богини Юноны «Спартак»: Животные, с помощью которых Пирр одержал свои победы над Римом  «Ганнибал»; Знаменитый римский сенатор Инцитатус  «Траян»: Птица - символ Римской империи  «Константин»: Животное, убившее Египетскую царицу Клеопатру          </vt:lpstr>
      <vt:lpstr>       Решить      кроссворд    за каждый правильный              ответ – 1 балл            </vt:lpstr>
      <vt:lpstr>ВИКТОРИНА История Древнего Рима    ИТОГОВЫЙ ТУР  (Сложные вопросы) </vt:lpstr>
      <vt:lpstr>Задание для команды  «Константин Великий»        Термин «гладиатор» происходит от римского слова «гладиус». Что оно означало?  </vt:lpstr>
      <vt:lpstr>Презентация PowerPoint</vt:lpstr>
      <vt:lpstr>Задание для команды  «Гай Юлий Цезарь»</vt:lpstr>
      <vt:lpstr>Задание для команды  «Спартак»</vt:lpstr>
      <vt:lpstr>Задание для команды  «Ганнибал»      Как звали Римского наместника  в Иудее подтвердившего смертный приговор Иисусу Христу? </vt:lpstr>
      <vt:lpstr>Задание для команды  «Император Траян»</vt:lpstr>
      <vt:lpstr>ВИКТОРИНА История Древнего Рима    Подведение итогов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34</cp:revision>
  <dcterms:created xsi:type="dcterms:W3CDTF">2020-05-16T14:45:04Z</dcterms:created>
  <dcterms:modified xsi:type="dcterms:W3CDTF">2020-05-18T10:52:38Z</dcterms:modified>
</cp:coreProperties>
</file>