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85" r:id="rId4"/>
    <p:sldId id="258" r:id="rId5"/>
    <p:sldId id="276" r:id="rId6"/>
    <p:sldId id="286" r:id="rId7"/>
    <p:sldId id="296" r:id="rId8"/>
    <p:sldId id="288" r:id="rId9"/>
    <p:sldId id="287" r:id="rId10"/>
    <p:sldId id="289" r:id="rId11"/>
    <p:sldId id="259" r:id="rId12"/>
    <p:sldId id="290" r:id="rId13"/>
    <p:sldId id="291" r:id="rId14"/>
    <p:sldId id="292" r:id="rId15"/>
    <p:sldId id="268" r:id="rId16"/>
    <p:sldId id="293" r:id="rId17"/>
    <p:sldId id="294" r:id="rId18"/>
    <p:sldId id="298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54" autoAdjust="0"/>
  </p:normalViewPr>
  <p:slideViewPr>
    <p:cSldViewPr>
      <p:cViewPr>
        <p:scale>
          <a:sx n="82" d="100"/>
          <a:sy n="82" d="100"/>
        </p:scale>
        <p:origin x="-1026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334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10.03.2022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rg.ru/2014/01/17/oblast-site.html" TargetMode="External"/><Relationship Id="rId2" Type="http://schemas.openxmlformats.org/officeDocument/2006/relationships/hyperlink" Target="https://nashural.ru/interesnoe/top-9-rekordov-sverdlovskoy-oblasty/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857233"/>
            <a:ext cx="7772400" cy="2071701"/>
          </a:xfrm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4800" dirty="0" smtClean="0"/>
              <a:t>Наша страна на карте мира</a:t>
            </a:r>
            <a:endParaRPr lang="ru-RU" sz="4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 smtClean="0"/>
              <a:t>7 класс, </a:t>
            </a:r>
            <a:r>
              <a:rPr lang="ru-RU" dirty="0"/>
              <a:t>т</a:t>
            </a:r>
            <a:r>
              <a:rPr lang="ru-RU" dirty="0" smtClean="0"/>
              <a:t>ема </a:t>
            </a:r>
            <a:r>
              <a:rPr lang="ru-RU" dirty="0" smtClean="0"/>
              <a:t>12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85728"/>
            <a:ext cx="8229600" cy="1285876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3200" dirty="0" smtClean="0"/>
              <a:t>Субъект Российской Федерации 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О Свердловской области </a:t>
            </a:r>
            <a:r>
              <a:rPr lang="en-US" dirty="0">
                <a:hlinkClick r:id="rId2"/>
              </a:rPr>
              <a:t>https://nashural.ru/interesnoe/top-9-rekordov-sverdlovskoy-oblasty</a:t>
            </a:r>
            <a:r>
              <a:rPr lang="en-US" dirty="0" smtClean="0">
                <a:hlinkClick r:id="rId2"/>
              </a:rPr>
              <a:t>/</a:t>
            </a:r>
            <a:endParaRPr lang="ru-RU" dirty="0" smtClean="0"/>
          </a:p>
          <a:p>
            <a:r>
              <a:rPr lang="en-US" dirty="0">
                <a:hlinkClick r:id="rId3"/>
              </a:rPr>
              <a:t>https://</a:t>
            </a:r>
            <a:r>
              <a:rPr lang="en-US" dirty="0" smtClean="0">
                <a:hlinkClick r:id="rId3"/>
              </a:rPr>
              <a:t>rg.ru/2014/01/17/oblast-site.html</a:t>
            </a:r>
            <a:endParaRPr lang="ru-RU" dirty="0" smtClean="0"/>
          </a:p>
          <a:p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298820123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dirty="0"/>
              <a:t>Субъект Российской </a:t>
            </a:r>
            <a:r>
              <a:rPr lang="ru-RU" dirty="0" smtClean="0"/>
              <a:t>Федерации: права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 smtClean="0"/>
              <a:t>Иметь свою территорию</a:t>
            </a:r>
          </a:p>
          <a:p>
            <a:r>
              <a:rPr lang="ru-RU" dirty="0" smtClean="0"/>
              <a:t>Свои органы власти и управления</a:t>
            </a:r>
          </a:p>
          <a:p>
            <a:r>
              <a:rPr lang="ru-RU" dirty="0" smtClean="0"/>
              <a:t>Свой герб и флаг</a:t>
            </a:r>
          </a:p>
          <a:p>
            <a:r>
              <a:rPr lang="ru-RU" dirty="0" smtClean="0"/>
              <a:t>Каждый субъект федерации имеет свой высший закон (Конституцию или Устав), в котором определены его полномочия или права и обязанности. Законы, принятые в субъектах Российской Федерации, не могут противоречить основному закону страны – Конституции РФ.</a:t>
            </a:r>
            <a:endParaRPr lang="ru-RU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dirty="0"/>
              <a:t>Субъект Российской Федерации: права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957" t="24842" r="37819" b="19462"/>
          <a:stretch/>
        </p:blipFill>
        <p:spPr bwMode="auto">
          <a:xfrm>
            <a:off x="395536" y="1484784"/>
            <a:ext cx="7704856" cy="5184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756096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dirty="0"/>
              <a:t>Субъект Российской Федерации: права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61" t="25317" r="36750" b="30854"/>
          <a:stretch/>
        </p:blipFill>
        <p:spPr bwMode="auto">
          <a:xfrm>
            <a:off x="755576" y="1628799"/>
            <a:ext cx="7992888" cy="45184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9131964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dirty="0"/>
              <a:t>Субъект Российской Федерации 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906" t="26190" r="34971" b="39000"/>
          <a:stretch/>
        </p:blipFill>
        <p:spPr bwMode="auto">
          <a:xfrm>
            <a:off x="395536" y="1700808"/>
            <a:ext cx="8280920" cy="3672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5252795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dirty="0" smtClean="0"/>
              <a:t>Русский язык - государственный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На русском языке составляются государственные документы</a:t>
            </a:r>
          </a:p>
          <a:p>
            <a:r>
              <a:rPr lang="ru-RU" dirty="0" smtClean="0"/>
              <a:t>Россия ведет переговоры с другими странами</a:t>
            </a:r>
          </a:p>
          <a:p>
            <a:r>
              <a:rPr lang="ru-RU" dirty="0" smtClean="0"/>
              <a:t>Его изучают во всех школах</a:t>
            </a:r>
            <a:endParaRPr lang="ru-RU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dirty="0" smtClean="0"/>
              <a:t>Русский язык - государственный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В последнее время в республиках Российской Федерации ведутся споры по вопросу о важности изучения национального языка в школах. Как ты думаешь, важно ли изучать национальные языки в школах? Свой ответ аргументируй.</a:t>
            </a:r>
          </a:p>
        </p:txBody>
      </p:sp>
    </p:spTree>
    <p:extLst>
      <p:ext uri="{BB962C8B-B14F-4D97-AF65-F5344CB8AC3E}">
        <p14:creationId xmlns:p14="http://schemas.microsoft.com/office/powerpoint/2010/main" val="367979219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dirty="0" smtClean="0"/>
              <a:t>Русский язык - государственный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/>
              <a:t>Выбери верные суждения о государственном языке. В ответ запиши цифру, под которой указано верное суждение.</a:t>
            </a:r>
          </a:p>
          <a:p>
            <a:pPr marL="0" indent="0">
              <a:buNone/>
            </a:pPr>
            <a:r>
              <a:rPr lang="ru-RU" dirty="0"/>
              <a:t>А) Вне зависимости от национальности общим языком для всех граждан России является русский язык.</a:t>
            </a:r>
          </a:p>
          <a:p>
            <a:pPr marL="0" indent="0">
              <a:buNone/>
            </a:pPr>
            <a:r>
              <a:rPr lang="ru-RU" dirty="0"/>
              <a:t>Б) В Российской Федерации гарантируется право на сохранение родного языка.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/>
              <a:t>Верно только А.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/>
              <a:t>Верно только Б.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/>
              <a:t>Верны оба суждения.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/>
              <a:t>Оба суждения неверны.</a:t>
            </a:r>
          </a:p>
        </p:txBody>
      </p:sp>
    </p:spTree>
    <p:extLst>
      <p:ext uri="{BB962C8B-B14F-4D97-AF65-F5344CB8AC3E}">
        <p14:creationId xmlns:p14="http://schemas.microsoft.com/office/powerpoint/2010/main" val="266468022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dirty="0" smtClean="0"/>
              <a:t>Подведем итоги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372810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dirty="0" smtClean="0"/>
              <a:t>Как называлось наше государство в разные исторические времена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b="1" dirty="0" smtClean="0"/>
              <a:t>«Древняя Русь» </a:t>
            </a:r>
            <a:r>
              <a:rPr lang="ru-RU" dirty="0" smtClean="0"/>
              <a:t>IX век</a:t>
            </a:r>
          </a:p>
          <a:p>
            <a:pPr>
              <a:buNone/>
            </a:pPr>
            <a:endParaRPr lang="ru-RU" dirty="0" smtClean="0"/>
          </a:p>
          <a:p>
            <a:r>
              <a:rPr lang="ru-RU" b="1" dirty="0" smtClean="0"/>
              <a:t>«Московская Русь» </a:t>
            </a:r>
            <a:r>
              <a:rPr lang="en-US" b="1" dirty="0" smtClean="0"/>
              <a:t>XIV </a:t>
            </a:r>
            <a:r>
              <a:rPr lang="ru-RU" b="1" dirty="0" smtClean="0"/>
              <a:t>век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 </a:t>
            </a:r>
          </a:p>
          <a:p>
            <a:r>
              <a:rPr lang="ru-RU" dirty="0" smtClean="0"/>
              <a:t> Спустя почти два века наша страна стала называться </a:t>
            </a:r>
            <a:r>
              <a:rPr lang="ru-RU" b="1" dirty="0" smtClean="0"/>
              <a:t>Российской империей</a:t>
            </a:r>
          </a:p>
          <a:p>
            <a:r>
              <a:rPr lang="ru-RU" dirty="0" smtClean="0"/>
              <a:t>В начале прошлого, ХХ века, она называлась – </a:t>
            </a:r>
            <a:r>
              <a:rPr lang="ru-RU" b="1" dirty="0" smtClean="0"/>
              <a:t>СССР </a:t>
            </a:r>
            <a:r>
              <a:rPr lang="ru-RU" dirty="0" smtClean="0"/>
              <a:t>(Союз советских социалистических республик) </a:t>
            </a:r>
          </a:p>
          <a:p>
            <a:r>
              <a:rPr lang="ru-RU" dirty="0" smtClean="0"/>
              <a:t>С 1991 года по настоящее время – </a:t>
            </a:r>
            <a:r>
              <a:rPr lang="ru-RU" b="1" dirty="0" smtClean="0"/>
              <a:t>Российская Федерация</a:t>
            </a:r>
            <a:r>
              <a:rPr lang="ru-RU" dirty="0" smtClean="0"/>
              <a:t> 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Определение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/>
              <a:t>В Конституции указано, что применительно к нашей стране используются два равнозначных наименования — Россия и Российская Федерация</a:t>
            </a:r>
            <a:r>
              <a:rPr lang="ru-RU" dirty="0" smtClean="0"/>
              <a:t>.</a:t>
            </a:r>
          </a:p>
          <a:p>
            <a:r>
              <a:rPr lang="ru-RU" dirty="0"/>
              <a:t>Федерация — это государство, состоящее из </a:t>
            </a:r>
            <a:r>
              <a:rPr lang="ru-RU" dirty="0">
                <a:solidFill>
                  <a:srgbClr val="FF0000"/>
                </a:solidFill>
              </a:rPr>
              <a:t>относительно</a:t>
            </a:r>
            <a:r>
              <a:rPr lang="ru-RU" dirty="0"/>
              <a:t> самостоятельных государственных образований, называемых субъектами.</a:t>
            </a: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500034" y="285728"/>
            <a:ext cx="8229600" cy="128587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3200" dirty="0" smtClean="0"/>
              <a:t>Определение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32031957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85728"/>
            <a:ext cx="8229600" cy="1285876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3200" dirty="0" smtClean="0"/>
              <a:t>Соотнесите понятия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dirty="0" smtClean="0"/>
              <a:t> </a:t>
            </a:r>
            <a:r>
              <a:rPr lang="ru-RU" sz="3000" dirty="0"/>
              <a:t>В разных государствах мира субъекты имеют свои особенные названия. Установи соответствие между федеративными государствами мира и наименованиями их субъектов</a:t>
            </a:r>
            <a:r>
              <a:rPr lang="ru-RU" sz="3000" dirty="0" smtClean="0"/>
              <a:t>.</a:t>
            </a:r>
          </a:p>
          <a:p>
            <a:pPr marL="0" indent="0">
              <a:buNone/>
            </a:pPr>
            <a:r>
              <a:rPr lang="ru-RU" dirty="0" smtClean="0"/>
              <a:t>1 Швейцария        а) штаты</a:t>
            </a:r>
          </a:p>
          <a:p>
            <a:pPr marL="0" indent="0">
              <a:buNone/>
            </a:pPr>
            <a:r>
              <a:rPr lang="ru-RU" dirty="0" smtClean="0"/>
              <a:t>2 Канада                 б) земли</a:t>
            </a:r>
          </a:p>
          <a:p>
            <a:pPr marL="0" indent="0">
              <a:buNone/>
            </a:pPr>
            <a:r>
              <a:rPr lang="ru-RU" dirty="0" smtClean="0"/>
              <a:t>3 Россия                  в) кантоны</a:t>
            </a:r>
          </a:p>
          <a:p>
            <a:pPr marL="0" indent="0">
              <a:buNone/>
            </a:pPr>
            <a:r>
              <a:rPr lang="ru-RU" dirty="0" smtClean="0"/>
              <a:t>4 Германия             г) края</a:t>
            </a:r>
          </a:p>
          <a:p>
            <a:pPr marL="0" indent="0">
              <a:buNone/>
            </a:pPr>
            <a:r>
              <a:rPr lang="ru-RU" dirty="0" smtClean="0"/>
              <a:t>5 США                      д)провинции</a:t>
            </a:r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fs.znanio.ru/methodology/images/44/1e/441efa25f4d65f099ea0fcd356f5bc9b497cf4d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-9382"/>
            <a:ext cx="8712968" cy="653472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85728"/>
            <a:ext cx="8229600" cy="1285876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3200" dirty="0" smtClean="0"/>
              <a:t>Субъекты Российской Федерации 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sz="2400" dirty="0"/>
              <a:t>Особой разновидностью субъектов Российской Федерации являются города федерального значения. Такой статус обусловлен особой важностью этих городов для развития государства.</a:t>
            </a:r>
          </a:p>
          <a:p>
            <a:pPr marL="0" indent="0">
              <a:buNone/>
            </a:pPr>
            <a:r>
              <a:rPr lang="ru-RU" sz="2400" dirty="0"/>
              <a:t>Установи соответствие между городами федерального значения и их характеристикой</a:t>
            </a:r>
            <a:r>
              <a:rPr lang="ru-RU" sz="2400" dirty="0" smtClean="0"/>
              <a:t>.</a:t>
            </a:r>
            <a:endParaRPr lang="ru-RU" sz="2400" dirty="0"/>
          </a:p>
          <a:p>
            <a:pPr marL="0" indent="0">
              <a:buNone/>
            </a:pPr>
            <a:endParaRPr lang="ru-RU" sz="3100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ru-RU" sz="3100" dirty="0" smtClean="0">
                <a:solidFill>
                  <a:srgbClr val="FF0000"/>
                </a:solidFill>
              </a:rPr>
              <a:t>Севастополь      Санкт </a:t>
            </a:r>
            <a:r>
              <a:rPr lang="ru-RU" sz="3100" dirty="0">
                <a:solidFill>
                  <a:srgbClr val="FF0000"/>
                </a:solidFill>
              </a:rPr>
              <a:t>– Петербург </a:t>
            </a:r>
            <a:r>
              <a:rPr lang="ru-RU" sz="3100" dirty="0" smtClean="0">
                <a:solidFill>
                  <a:srgbClr val="FF0000"/>
                </a:solidFill>
              </a:rPr>
              <a:t>     Москва</a:t>
            </a:r>
          </a:p>
          <a:p>
            <a:pPr marL="0" indent="0">
              <a:buNone/>
            </a:pPr>
            <a:endParaRPr lang="ru-RU" sz="3100" dirty="0">
              <a:solidFill>
                <a:srgbClr val="FF0000"/>
              </a:solidFill>
            </a:endParaRP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 является </a:t>
            </a:r>
            <a:r>
              <a:rPr lang="ru-RU" dirty="0"/>
              <a:t>главным </a:t>
            </a:r>
            <a:r>
              <a:rPr lang="ru-RU" dirty="0" smtClean="0"/>
              <a:t>  политическим </a:t>
            </a:r>
            <a:r>
              <a:rPr lang="ru-RU" dirty="0"/>
              <a:t>центром </a:t>
            </a:r>
            <a:r>
              <a:rPr lang="ru-RU" dirty="0" smtClean="0"/>
              <a:t>России</a:t>
            </a:r>
            <a:r>
              <a:rPr lang="ru-RU" dirty="0"/>
              <a:t>.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является </a:t>
            </a:r>
            <a:r>
              <a:rPr lang="ru-RU" dirty="0"/>
              <a:t>крупнейшим </a:t>
            </a:r>
            <a:r>
              <a:rPr lang="ru-RU" dirty="0" smtClean="0"/>
              <a:t>экономическим и культурным </a:t>
            </a:r>
            <a:r>
              <a:rPr lang="ru-RU" dirty="0"/>
              <a:t>центром России.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является </a:t>
            </a:r>
            <a:r>
              <a:rPr lang="ru-RU" dirty="0"/>
              <a:t>главной военной </a:t>
            </a:r>
            <a:r>
              <a:rPr lang="ru-RU" dirty="0" smtClean="0"/>
              <a:t>базой </a:t>
            </a:r>
            <a:r>
              <a:rPr lang="ru-RU" dirty="0"/>
              <a:t>Черноморского флота, </a:t>
            </a:r>
            <a:r>
              <a:rPr lang="ru-RU" dirty="0" smtClean="0"/>
              <a:t>имеет важное </a:t>
            </a:r>
            <a:r>
              <a:rPr lang="ru-RU" dirty="0"/>
              <a:t>военно-стратегическое значение.</a:t>
            </a:r>
          </a:p>
          <a:p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19808559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85728"/>
            <a:ext cx="8229600" cy="1285876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3200" dirty="0" smtClean="0"/>
              <a:t>Субъекты Российской Федерации 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549" t="53797" r="37906" b="11664"/>
          <a:stretch/>
        </p:blipFill>
        <p:spPr bwMode="auto">
          <a:xfrm>
            <a:off x="395536" y="1628800"/>
            <a:ext cx="8627274" cy="4032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8265793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85728"/>
            <a:ext cx="8229600" cy="1285876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3200" dirty="0" smtClean="0"/>
              <a:t>Субъекты Российской Федерации 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81128"/>
          </a:xfrm>
        </p:spPr>
        <p:txBody>
          <a:bodyPr/>
          <a:lstStyle/>
          <a:p>
            <a:endParaRPr lang="ru-RU" dirty="0" smtClean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40" t="25949" r="40931" b="14082"/>
          <a:stretch/>
        </p:blipFill>
        <p:spPr bwMode="auto">
          <a:xfrm>
            <a:off x="395536" y="1628800"/>
            <a:ext cx="6529331" cy="4901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6609856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85728"/>
            <a:ext cx="8229600" cy="1285876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3200" dirty="0" smtClean="0"/>
              <a:t>Субъект Российской Федерации 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 В каком субъекте федерации проживаешь ты? </a:t>
            </a:r>
            <a:r>
              <a:rPr lang="ru-RU" dirty="0"/>
              <a:t>Какие интересные факты о своём субъекте ты можешь рассказать?</a:t>
            </a:r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399691780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 2">
      <a:majorFont>
        <a:latin typeface="Calibri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ambria"/>
        <a:ea typeface=""/>
        <a:cs typeface=""/>
        <a:font script="Jpan" typeface="HG明朝B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495</TotalTime>
  <Words>417</Words>
  <Application>Microsoft Office PowerPoint</Application>
  <PresentationFormat>Экран (4:3)</PresentationFormat>
  <Paragraphs>60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Наша страна на карте мира</vt:lpstr>
      <vt:lpstr>Как называлось наше государство в разные исторические времена</vt:lpstr>
      <vt:lpstr>Определение</vt:lpstr>
      <vt:lpstr>Соотнесите понятия</vt:lpstr>
      <vt:lpstr>Презентация PowerPoint</vt:lpstr>
      <vt:lpstr>Субъекты Российской Федерации </vt:lpstr>
      <vt:lpstr>Субъекты Российской Федерации </vt:lpstr>
      <vt:lpstr>Субъекты Российской Федерации </vt:lpstr>
      <vt:lpstr>Субъект Российской Федерации </vt:lpstr>
      <vt:lpstr>Субъект Российской Федерации </vt:lpstr>
      <vt:lpstr>Субъект Российской Федерации: права</vt:lpstr>
      <vt:lpstr>Субъект Российской Федерации: права</vt:lpstr>
      <vt:lpstr>Субъект Российской Федерации: права</vt:lpstr>
      <vt:lpstr>Субъект Российской Федерации </vt:lpstr>
      <vt:lpstr>Русский язык - государственный</vt:lpstr>
      <vt:lpstr>Русский язык - государственный</vt:lpstr>
      <vt:lpstr>Русский язык - государственный</vt:lpstr>
      <vt:lpstr>Подведем итоги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Наша Родина - Россия</dc:title>
  <dc:creator>Марина</dc:creator>
  <cp:lastModifiedBy>Марина</cp:lastModifiedBy>
  <cp:revision>32</cp:revision>
  <dcterms:modified xsi:type="dcterms:W3CDTF">2022-03-10T05:21:03Z</dcterms:modified>
</cp:coreProperties>
</file>