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Lobster"/>
      <p:regular r:id="rId19"/>
    </p:embeddedFont>
    <p:embeddedFont>
      <p:font typeface="Source Code Pro"/>
      <p:regular r:id="rId20"/>
      <p:bold r:id="rId21"/>
      <p:italic r:id="rId22"/>
      <p:boldItalic r:id="rId23"/>
    </p:embeddedFont>
    <p:embeddedFont>
      <p:font typeface="Pacifico"/>
      <p:regular r:id="rId24"/>
    </p:embeddedFont>
    <p:embeddedFont>
      <p:font typeface="Oswald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ourceCodePro-regular.fntdata"/><Relationship Id="rId22" Type="http://schemas.openxmlformats.org/officeDocument/2006/relationships/font" Target="fonts/SourceCodePro-italic.fntdata"/><Relationship Id="rId21" Type="http://schemas.openxmlformats.org/officeDocument/2006/relationships/font" Target="fonts/SourceCodePro-bold.fntdata"/><Relationship Id="rId24" Type="http://schemas.openxmlformats.org/officeDocument/2006/relationships/font" Target="fonts/Pacifico-regular.fntdata"/><Relationship Id="rId23" Type="http://schemas.openxmlformats.org/officeDocument/2006/relationships/font" Target="fonts/SourceCodePr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swald-bold.fntdata"/><Relationship Id="rId25" Type="http://schemas.openxmlformats.org/officeDocument/2006/relationships/font" Target="fonts/Oswa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Lobster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2426c8aaf_0_2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2426c8aaf_0_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82426c8aaf_0_2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82426c8aaf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82426c8aaf_3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82426c8aaf_3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82426c8aaf_3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82426c8aaf_3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82426c8aaf_3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82426c8aaf_3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82426c8aaf_0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82426c8aaf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82426c8aaf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82426c8aaf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82426c8aaf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82426c8aaf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82426c8aaf_0_2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82426c8aaf_0_2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82426c8aaf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82426c8aaf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82426c8aaf_0_2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82426c8aaf_0_2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82426c8aaf_3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82426c8aaf_3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82426c8aaf_3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82426c8aaf_3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10800000">
            <a:off x="4226100" y="2933550"/>
            <a:ext cx="691800" cy="3885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411175" y="3398250"/>
            <a:ext cx="8282400" cy="126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11"/>
          <p:cNvCxnSpPr/>
          <p:nvPr/>
        </p:nvCxnSpPr>
        <p:spPr>
          <a:xfrm>
            <a:off x="413275" y="2988275"/>
            <a:ext cx="9105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51" name="Google Shape;51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2" name="Google Shape;52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3" name="Google Shape;53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0" y="1567350"/>
            <a:ext cx="9144000" cy="200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3"/>
          <p:cNvSpPr txBox="1"/>
          <p:nvPr>
            <p:ph type="title"/>
          </p:nvPr>
        </p:nvSpPr>
        <p:spPr>
          <a:xfrm>
            <a:off x="430800" y="1889700"/>
            <a:ext cx="8282400" cy="151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oogle Shape;18;p4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Google Shape;23;p5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468825"/>
            <a:ext cx="39999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468825"/>
            <a:ext cx="39999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7"/>
          <p:cNvCxnSpPr/>
          <p:nvPr/>
        </p:nvCxnSpPr>
        <p:spPr>
          <a:xfrm>
            <a:off x="418675" y="1457787"/>
            <a:ext cx="614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618204"/>
            <a:ext cx="2808000" cy="295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8900"/>
            <a:ext cx="5678100" cy="408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bg>
      <p:bgPr>
        <a:solidFill>
          <a:schemeClr val="dk1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175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577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78750"/>
            <a:ext cx="4045200" cy="178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Oswald"/>
              <a:buNone/>
              <a:defRPr sz="2100"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odern-writer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>
    <mc:Choice Requires="p14">
      <p:transition spd="slow" p14:dur="1000">
        <p14:prism dir="l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gif"/><Relationship Id="rId4" Type="http://schemas.openxmlformats.org/officeDocument/2006/relationships/image" Target="../media/image2.png"/><Relationship Id="rId5" Type="http://schemas.openxmlformats.org/officeDocument/2006/relationships/image" Target="../media/image23.gif"/><Relationship Id="rId6" Type="http://schemas.openxmlformats.org/officeDocument/2006/relationships/image" Target="../media/image16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gif"/><Relationship Id="rId4" Type="http://schemas.openxmlformats.org/officeDocument/2006/relationships/image" Target="../media/image17.gif"/><Relationship Id="rId5" Type="http://schemas.openxmlformats.org/officeDocument/2006/relationships/image" Target="../media/image26.gif"/><Relationship Id="rId6" Type="http://schemas.openxmlformats.org/officeDocument/2006/relationships/image" Target="../media/image27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4.jpg"/><Relationship Id="rId4" Type="http://schemas.openxmlformats.org/officeDocument/2006/relationships/image" Target="../media/image2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21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19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png"/><Relationship Id="rId4" Type="http://schemas.openxmlformats.org/officeDocument/2006/relationships/image" Target="../media/image14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gif"/><Relationship Id="rId4" Type="http://schemas.openxmlformats.org/officeDocument/2006/relationships/image" Target="../media/image5.gif"/><Relationship Id="rId5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gif"/><Relationship Id="rId4" Type="http://schemas.openxmlformats.org/officeDocument/2006/relationships/image" Target="../media/image7.gif"/><Relationship Id="rId5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gif"/><Relationship Id="rId4" Type="http://schemas.openxmlformats.org/officeDocument/2006/relationships/image" Target="../media/image3.gif"/><Relationship Id="rId5" Type="http://schemas.openxmlformats.org/officeDocument/2006/relationships/image" Target="../media/image9.gif"/><Relationship Id="rId6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/>
          <p:nvPr>
            <p:ph type="title"/>
          </p:nvPr>
        </p:nvSpPr>
        <p:spPr>
          <a:xfrm>
            <a:off x="265500" y="311725"/>
            <a:ext cx="8666700" cy="4196400"/>
          </a:xfrm>
          <a:prstGeom prst="rect">
            <a:avLst/>
          </a:prstGeom>
          <a:solidFill>
            <a:srgbClr val="00FF00"/>
          </a:solidFill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solidFill>
                  <a:schemeClr val="dk2"/>
                </a:solidFill>
                <a:latin typeface="Pacifico"/>
                <a:ea typeface="Pacifico"/>
                <a:cs typeface="Pacifico"/>
                <a:sym typeface="Pacifico"/>
              </a:rPr>
              <a:t>Выполнила воспитатель: Порватова Л.Г. </a:t>
            </a:r>
            <a:endParaRPr sz="2300">
              <a:solidFill>
                <a:schemeClr val="dk2"/>
              </a:solidFill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solidFill>
                  <a:schemeClr val="dk2"/>
                </a:solidFill>
                <a:latin typeface="Pacifico"/>
                <a:ea typeface="Pacifico"/>
                <a:cs typeface="Pacifico"/>
                <a:sym typeface="Pacifico"/>
              </a:rPr>
              <a:t>МКДОУ “Детский сад “Буратино”</a:t>
            </a:r>
            <a:endParaRPr sz="2300">
              <a:solidFill>
                <a:schemeClr val="dk2"/>
              </a:solidFill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solidFill>
                  <a:schemeClr val="dk2"/>
                </a:solidFill>
                <a:latin typeface="Pacifico"/>
                <a:ea typeface="Pacifico"/>
                <a:cs typeface="Pacifico"/>
                <a:sym typeface="Pacifico"/>
              </a:rPr>
              <a:t>с.Барабаш 2020 г.</a:t>
            </a:r>
            <a:endParaRPr sz="2300">
              <a:solidFill>
                <a:schemeClr val="dk2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3088" y="2709013"/>
            <a:ext cx="1704975" cy="231457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 txBox="1"/>
          <p:nvPr/>
        </p:nvSpPr>
        <p:spPr>
          <a:xfrm>
            <a:off x="359675" y="394450"/>
            <a:ext cx="8308800" cy="21774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4100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Интерактивная игра для детей   дошкольного возраста  </a:t>
            </a:r>
            <a:endParaRPr sz="4100">
              <a:solidFill>
                <a:srgbClr val="FF0000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4100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               “Кто что делает?”</a:t>
            </a:r>
            <a:endParaRPr sz="2200">
              <a:solidFill>
                <a:srgbClr val="FF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9EAD3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2"/>
          <p:cNvSpPr txBox="1"/>
          <p:nvPr>
            <p:ph idx="1" type="body"/>
          </p:nvPr>
        </p:nvSpPr>
        <p:spPr>
          <a:xfrm>
            <a:off x="113775" y="174400"/>
            <a:ext cx="8732700" cy="471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700">
                <a:latin typeface="Pacifico"/>
                <a:ea typeface="Pacifico"/>
                <a:cs typeface="Pacifico"/>
                <a:sym typeface="Pacifico"/>
              </a:rPr>
              <a:t>Мальчик едет на велосипеде. Пчела летает.</a:t>
            </a:r>
            <a:endParaRPr sz="2700"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2700">
                <a:latin typeface="Pacifico"/>
                <a:ea typeface="Pacifico"/>
                <a:cs typeface="Pacifico"/>
                <a:sym typeface="Pacifico"/>
              </a:rPr>
              <a:t>                               Девочка качается на качелях.  </a:t>
            </a:r>
            <a:r>
              <a:rPr lang="ru"/>
              <a:t>        </a:t>
            </a:r>
            <a:endParaRPr/>
          </a:p>
        </p:txBody>
      </p:sp>
      <p:sp>
        <p:nvSpPr>
          <p:cNvPr id="136" name="Google Shape;136;p22"/>
          <p:cNvSpPr/>
          <p:nvPr/>
        </p:nvSpPr>
        <p:spPr>
          <a:xfrm>
            <a:off x="7835925" y="4497250"/>
            <a:ext cx="1195800" cy="597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775" y="1470050"/>
            <a:ext cx="1893575" cy="2553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27188" y="1724600"/>
            <a:ext cx="1819275" cy="247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41400" y="2571750"/>
            <a:ext cx="2030600" cy="232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69113" y="1116525"/>
            <a:ext cx="3000375" cy="17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2CC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 txBox="1"/>
          <p:nvPr>
            <p:ph idx="1" type="body"/>
          </p:nvPr>
        </p:nvSpPr>
        <p:spPr>
          <a:xfrm>
            <a:off x="161950" y="249150"/>
            <a:ext cx="8670300" cy="477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>
                <a:latin typeface="Pacifico"/>
                <a:ea typeface="Pacifico"/>
                <a:cs typeface="Pacifico"/>
                <a:sym typeface="Pacifico"/>
              </a:rPr>
              <a:t>Лягушка прыгает. Собака бежит, прыгает. Бабочка летает.</a:t>
            </a:r>
            <a:endParaRPr sz="2400"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146" name="Google Shape;14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725" y="2366975"/>
            <a:ext cx="5141025" cy="250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15399" y="282225"/>
            <a:ext cx="2187450" cy="228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32500" y="921875"/>
            <a:ext cx="1729200" cy="1544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81675" y="3298750"/>
            <a:ext cx="889600" cy="857829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3"/>
          <p:cNvSpPr/>
          <p:nvPr/>
        </p:nvSpPr>
        <p:spPr>
          <a:xfrm>
            <a:off x="7125850" y="4335300"/>
            <a:ext cx="1195800" cy="597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6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4"/>
          <p:cNvSpPr txBox="1"/>
          <p:nvPr>
            <p:ph idx="1" type="body"/>
          </p:nvPr>
        </p:nvSpPr>
        <p:spPr>
          <a:xfrm>
            <a:off x="137025" y="0"/>
            <a:ext cx="8695200" cy="514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900">
                <a:latin typeface="Pacifico"/>
                <a:ea typeface="Pacifico"/>
                <a:cs typeface="Pacifico"/>
                <a:sym typeface="Pacifico"/>
              </a:rPr>
              <a:t>Малыш плавает.</a:t>
            </a:r>
            <a:endParaRPr sz="2900"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156" name="Google Shape;15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675" y="1068700"/>
            <a:ext cx="4248525" cy="3490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34900" y="1190625"/>
            <a:ext cx="2305050" cy="276225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4"/>
          <p:cNvSpPr/>
          <p:nvPr/>
        </p:nvSpPr>
        <p:spPr>
          <a:xfrm>
            <a:off x="7449750" y="4273075"/>
            <a:ext cx="1195800" cy="597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5A6BD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5"/>
          <p:cNvSpPr txBox="1"/>
          <p:nvPr>
            <p:ph idx="1" type="body"/>
          </p:nvPr>
        </p:nvSpPr>
        <p:spPr>
          <a:xfrm>
            <a:off x="74750" y="124575"/>
            <a:ext cx="8757600" cy="488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4" name="Google Shape;16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200" y="186875"/>
            <a:ext cx="87576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FFF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2194100" y="275750"/>
            <a:ext cx="6949800" cy="22299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200">
                <a:solidFill>
                  <a:srgbClr val="0B5394"/>
                </a:solidFill>
                <a:highlight>
                  <a:srgbClr val="FFFFFF"/>
                </a:highlight>
              </a:rPr>
              <a:t>Э</a:t>
            </a:r>
            <a:r>
              <a:rPr b="1" lang="ru" sz="2200">
                <a:solidFill>
                  <a:srgbClr val="0B539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та игра обогащает лексический запас детей словами-действиями (глаголами) и позволяет не только активизировать монологическую речь, но и выразительность неречевых средств воздействия на слушателей.</a:t>
            </a:r>
            <a:endParaRPr b="1" sz="2200">
              <a:solidFill>
                <a:srgbClr val="0B539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solidFill>
                  <a:schemeClr val="lt1"/>
                </a:solidFill>
                <a:latin typeface="Pacifico"/>
                <a:ea typeface="Pacifico"/>
                <a:cs typeface="Pacifico"/>
                <a:sym typeface="Pacifico"/>
              </a:rPr>
              <a:t> </a:t>
            </a:r>
            <a:endParaRPr sz="2300">
              <a:solidFill>
                <a:schemeClr val="lt1"/>
              </a:solidFill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lt1"/>
              </a:solidFill>
              <a:highlight>
                <a:schemeClr val="lt1"/>
              </a:highlight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2338" y="2571750"/>
            <a:ext cx="1819275" cy="247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53000"/>
            <a:ext cx="2162175" cy="215265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4"/>
          <p:cNvSpPr/>
          <p:nvPr/>
        </p:nvSpPr>
        <p:spPr>
          <a:xfrm>
            <a:off x="8134925" y="4383650"/>
            <a:ext cx="759900" cy="425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119850" y="245900"/>
            <a:ext cx="9024000" cy="4829700"/>
          </a:xfrm>
          <a:prstGeom prst="rect">
            <a:avLst/>
          </a:prstGeom>
          <a:solidFill>
            <a:srgbClr val="CFE2F3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600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Девочка танцует.</a:t>
            </a:r>
            <a:endParaRPr sz="2600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6888" y="2293413"/>
            <a:ext cx="1724025" cy="265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42000" y="1077275"/>
            <a:ext cx="2532025" cy="350145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/>
          <p:nvPr/>
        </p:nvSpPr>
        <p:spPr>
          <a:xfrm>
            <a:off x="7972975" y="4173350"/>
            <a:ext cx="934200" cy="560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idx="1" type="body"/>
          </p:nvPr>
        </p:nvSpPr>
        <p:spPr>
          <a:xfrm>
            <a:off x="112125" y="124575"/>
            <a:ext cx="8720100" cy="4920900"/>
          </a:xfrm>
          <a:prstGeom prst="rect">
            <a:avLst/>
          </a:prstGeom>
          <a:solidFill>
            <a:srgbClr val="EAD1DC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800">
                <a:latin typeface="Pacifico"/>
                <a:ea typeface="Pacifico"/>
                <a:cs typeface="Pacifico"/>
                <a:sym typeface="Pacifico"/>
              </a:rPr>
              <a:t>Девочка бежит.</a:t>
            </a:r>
            <a:endParaRPr sz="2800"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125" y="2233950"/>
            <a:ext cx="2133600" cy="26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73800" y="645000"/>
            <a:ext cx="2478975" cy="3998376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/>
          <p:nvPr/>
        </p:nvSpPr>
        <p:spPr>
          <a:xfrm>
            <a:off x="7487125" y="4198275"/>
            <a:ext cx="1195800" cy="597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D966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0" y="98450"/>
            <a:ext cx="8994600" cy="50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latin typeface="Pacifico"/>
                <a:ea typeface="Pacifico"/>
                <a:cs typeface="Pacifico"/>
                <a:sym typeface="Pacifico"/>
              </a:rPr>
              <a:t>Дети качаются на качелях.</a:t>
            </a:r>
            <a:endParaRPr sz="3000"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4900" y="1190625"/>
            <a:ext cx="2305050" cy="27622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7"/>
          <p:cNvSpPr/>
          <p:nvPr/>
        </p:nvSpPr>
        <p:spPr>
          <a:xfrm>
            <a:off x="7686450" y="4260550"/>
            <a:ext cx="1195800" cy="597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7300" y="884500"/>
            <a:ext cx="4382675" cy="397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4CCCC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>
            <p:ph idx="1" type="body"/>
          </p:nvPr>
        </p:nvSpPr>
        <p:spPr>
          <a:xfrm>
            <a:off x="174525" y="42900"/>
            <a:ext cx="8832300" cy="505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700">
                <a:latin typeface="Pacifico"/>
                <a:ea typeface="Pacifico"/>
                <a:cs typeface="Pacifico"/>
                <a:sym typeface="Pacifico"/>
              </a:rPr>
              <a:t>Мальчик играет машинками.    Девочка читает книжку.</a:t>
            </a:r>
            <a:endParaRPr sz="2700"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0" name="Google Shape;100;p18"/>
          <p:cNvSpPr/>
          <p:nvPr/>
        </p:nvSpPr>
        <p:spPr>
          <a:xfrm>
            <a:off x="7437300" y="4285475"/>
            <a:ext cx="1195800" cy="597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1" name="Google Shape;10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77250"/>
            <a:ext cx="3333750" cy="33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0075" y="921875"/>
            <a:ext cx="2293250" cy="227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27188" y="1724600"/>
            <a:ext cx="1819275" cy="247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CE5CD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/>
          <p:nvPr>
            <p:ph idx="1" type="body"/>
          </p:nvPr>
        </p:nvSpPr>
        <p:spPr>
          <a:xfrm>
            <a:off x="124575" y="99650"/>
            <a:ext cx="8707800" cy="493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>
                <a:latin typeface="Pacifico"/>
                <a:ea typeface="Pacifico"/>
                <a:cs typeface="Pacifico"/>
                <a:sym typeface="Pacifico"/>
              </a:rPr>
              <a:t>Мальчик лежит. Мальчик рисует. Дети играют в мяч.</a:t>
            </a:r>
            <a:endParaRPr sz="2400"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9" name="Google Shape;109;p19"/>
          <p:cNvSpPr/>
          <p:nvPr/>
        </p:nvSpPr>
        <p:spPr>
          <a:xfrm>
            <a:off x="7412375" y="4310375"/>
            <a:ext cx="1195800" cy="597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0" name="Google Shape;11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225" y="3264225"/>
            <a:ext cx="2369075" cy="176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35875" y="1452875"/>
            <a:ext cx="47625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4050" y="739050"/>
            <a:ext cx="2133600" cy="264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EFEFEF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>
            <p:ph idx="1" type="body"/>
          </p:nvPr>
        </p:nvSpPr>
        <p:spPr>
          <a:xfrm>
            <a:off x="87200" y="124575"/>
            <a:ext cx="8944800" cy="50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800">
                <a:latin typeface="Pacifico"/>
                <a:ea typeface="Pacifico"/>
                <a:cs typeface="Pacifico"/>
                <a:sym typeface="Pacifico"/>
              </a:rPr>
              <a:t>Дети рисуют.</a:t>
            </a:r>
            <a:endParaRPr sz="2800"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118" name="Google Shape;11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188" y="2840875"/>
            <a:ext cx="2162175" cy="215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59250" y="1181163"/>
            <a:ext cx="5676699" cy="290582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0"/>
          <p:cNvSpPr/>
          <p:nvPr/>
        </p:nvSpPr>
        <p:spPr>
          <a:xfrm>
            <a:off x="7574325" y="4422500"/>
            <a:ext cx="1195800" cy="597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/>
          <p:nvPr>
            <p:ph idx="1" type="body"/>
          </p:nvPr>
        </p:nvSpPr>
        <p:spPr>
          <a:xfrm>
            <a:off x="75000" y="286525"/>
            <a:ext cx="9069000" cy="469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800">
                <a:latin typeface="Pacifico"/>
                <a:ea typeface="Pacifico"/>
                <a:cs typeface="Pacifico"/>
                <a:sym typeface="Pacifico"/>
              </a:rPr>
              <a:t>Птица летит.   Рыба плывет. Улитка ползет.</a:t>
            </a:r>
            <a:endParaRPr sz="2800"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2775" y="3464550"/>
            <a:ext cx="5132327" cy="1402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5625" y="1101463"/>
            <a:ext cx="1971175" cy="175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60225" y="1238775"/>
            <a:ext cx="3388500" cy="1402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86763" y="3188100"/>
            <a:ext cx="1019175" cy="81915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1"/>
          <p:cNvSpPr/>
          <p:nvPr/>
        </p:nvSpPr>
        <p:spPr>
          <a:xfrm>
            <a:off x="7213050" y="4534625"/>
            <a:ext cx="1195800" cy="597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dern Writer">
  <a:themeElements>
    <a:clrScheme name="Modern Writer">
      <a:dk1>
        <a:srgbClr val="E91D63"/>
      </a:dk1>
      <a:lt1>
        <a:srgbClr val="FFFFFF"/>
      </a:lt1>
      <a:dk2>
        <a:srgbClr val="424242"/>
      </a:dk2>
      <a:lt2>
        <a:srgbClr val="999999"/>
      </a:lt2>
      <a:accent1>
        <a:srgbClr val="607D8B"/>
      </a:accent1>
      <a:accent2>
        <a:srgbClr val="673AB7"/>
      </a:accent2>
      <a:accent3>
        <a:srgbClr val="9C26B0"/>
      </a:accent3>
      <a:accent4>
        <a:srgbClr val="0090AC"/>
      </a:accent4>
      <a:accent5>
        <a:srgbClr val="01AFD1"/>
      </a:accent5>
      <a:accent6>
        <a:srgbClr val="F8E71C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