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1" r:id="rId9"/>
    <p:sldId id="268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21B6D-CBFF-4285-8BAD-6DDAA476F832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96496-2AC2-4343-BF6C-38D041A90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328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96496-2AC2-4343-BF6C-38D041A902D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2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0DAA-63D1-4C02-8D7E-1E1B097ADFD2}" type="datetime1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984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0D30-FD01-4419-8CA5-F3696AA1DEE1}" type="datetime1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76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E543-5145-4161-9FCC-4CBC322C8D16}" type="datetime1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933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B0BA-DE80-47DE-8A39-4E1D1DCFE73A}" type="datetime1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65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6C17-52A0-44C2-9F8F-595455494C53}" type="datetime1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33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5ACE5-5B3D-44BF-9312-17EAC6D08164}" type="datetime1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60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C18B2-C212-4E9C-B6A9-7026AA3AE781}" type="datetime1">
              <a:rPr lang="ru-RU" smtClean="0"/>
              <a:t>24.02.2022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4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63540-119D-42B1-B6D4-0E217D427FB6}" type="datetime1">
              <a:rPr lang="ru-RU" smtClean="0"/>
              <a:t>24.02.2022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15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2CED7-0375-4032-B120-15AD325C4EB9}" type="datetime1">
              <a:rPr lang="ru-RU" smtClean="0"/>
              <a:t>24.02.2022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091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0A21-8839-4A83-886A-96D253A2225E}" type="datetime1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892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3FB83-A34D-4FF8-8910-4D89A31DED9A}" type="datetime1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688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C53D2-8A4F-427A-B1E4-15D15957E432}" type="datetime1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F1C57-A731-4FEE-B560-D6359AF61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58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znaniya-sila.narod.ru/solarsis/zemlya.ht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Эмиссия газа из океана в атмосферу, из атмосферы в </a:t>
            </a:r>
            <a:r>
              <a:rPr lang="ru-RU" b="1" i="1" dirty="0" smtClean="0">
                <a:solidFill>
                  <a:srgbClr val="0070C0"/>
                </a:solidFill>
              </a:rPr>
              <a:t>океан 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7864" y="6256663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МОУ СОШ №6 г. Саратов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81155" y="5217900"/>
            <a:ext cx="4284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географии </a:t>
            </a:r>
          </a:p>
          <a:p>
            <a:r>
              <a:rPr lang="ru-RU" dirty="0" smtClean="0"/>
              <a:t>Магеррамова Светлана Алексеевна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7278" y="517113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Урок по географии. Тема «климат»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2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4701" y="292006"/>
            <a:ext cx="1814599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b="1" dirty="0"/>
              <a:t>Эмиссия метана</a:t>
            </a:r>
          </a:p>
        </p:txBody>
      </p:sp>
      <p:pic>
        <p:nvPicPr>
          <p:cNvPr id="9220" name="Picture 4" descr="https://rusargument.ru/data/photo/46bb0b2ae8e0d5fd3705e54d2ed2ac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98056"/>
            <a:ext cx="8928992" cy="57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15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3" t="45635" r="50190" b="10912"/>
          <a:stretch/>
        </p:blipFill>
        <p:spPr bwMode="auto">
          <a:xfrm>
            <a:off x="0" y="195039"/>
            <a:ext cx="4978810" cy="433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https://olympiads.mccme.ru/sbo/1979/10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190" y="4505471"/>
            <a:ext cx="6722793" cy="230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61423" y="620688"/>
            <a:ext cx="43825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Распределение растворенного кислорода по глубинам в Тихом (1), Индийском (2), Атлантическом (3) океанах  и в области образования атлантических глубинных вод  к югу от Гренландии (4)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89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20688"/>
            <a:ext cx="87849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Список литературы</a:t>
            </a:r>
          </a:p>
          <a:p>
            <a:pPr algn="ctr"/>
            <a:endParaRPr lang="ru-RU" b="1" dirty="0" smtClean="0"/>
          </a:p>
          <a:p>
            <a:r>
              <a:rPr lang="ru-RU" dirty="0" smtClean="0"/>
              <a:t>1</a:t>
            </a:r>
            <a:r>
              <a:rPr lang="ru-RU" dirty="0" smtClean="0"/>
              <a:t>. Безруков Ю. Ф. Океанология</a:t>
            </a:r>
            <a:r>
              <a:rPr lang="ru-RU" dirty="0"/>
              <a:t>. </a:t>
            </a:r>
            <a:r>
              <a:rPr lang="ru-RU" dirty="0" smtClean="0"/>
              <a:t>Ч. I</a:t>
            </a:r>
            <a:r>
              <a:rPr lang="ru-RU" dirty="0"/>
              <a:t>. Физические явления и процессы в океане.</a:t>
            </a:r>
          </a:p>
          <a:p>
            <a:r>
              <a:rPr lang="ru-RU" dirty="0" smtClean="0"/>
              <a:t>- Симферополь</a:t>
            </a:r>
            <a:r>
              <a:rPr lang="ru-RU" dirty="0"/>
              <a:t>: Таврический </a:t>
            </a:r>
            <a:r>
              <a:rPr lang="ru-RU" dirty="0" smtClean="0"/>
              <a:t>национальный университет </a:t>
            </a:r>
            <a:r>
              <a:rPr lang="ru-RU" dirty="0"/>
              <a:t>им. </a:t>
            </a:r>
            <a:r>
              <a:rPr lang="ru-RU" dirty="0" err="1"/>
              <a:t>В.И.Вернадского</a:t>
            </a:r>
            <a:r>
              <a:rPr lang="ru-RU" dirty="0"/>
              <a:t>, 2006 – 159 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Алекин</a:t>
            </a:r>
            <a:r>
              <a:rPr lang="ru-RU" dirty="0" smtClean="0"/>
              <a:t> О.А.  Химия океана. –</a:t>
            </a:r>
            <a:r>
              <a:rPr lang="ru-RU" dirty="0" err="1" smtClean="0"/>
              <a:t>Л:Гидрометеоиздат</a:t>
            </a:r>
            <a:r>
              <a:rPr lang="ru-RU" dirty="0" smtClean="0"/>
              <a:t>. 1984</a:t>
            </a:r>
          </a:p>
          <a:p>
            <a:r>
              <a:rPr lang="ru-RU" dirty="0" smtClean="0"/>
              <a:t>3. Малинин В .Н . Общая океанология. Часть I. Физические процессы. - СПб: Изд. РГГМУ, 1998. - 342 с.</a:t>
            </a:r>
          </a:p>
          <a:p>
            <a:r>
              <a:rPr lang="ru-RU" dirty="0"/>
              <a:t>4. Международный научно – исследовательский журнал [</a:t>
            </a:r>
            <a:r>
              <a:rPr lang="ru-RU" dirty="0" err="1"/>
              <a:t>Эл.ресурс</a:t>
            </a:r>
            <a:r>
              <a:rPr lang="ru-RU" dirty="0"/>
              <a:t>]: https://research-journal.org/earth/globalnaya-emissiya-metana-geologicheskimi-istochnikami/ (Дата обращения 10.02.2022)</a:t>
            </a:r>
          </a:p>
          <a:p>
            <a:r>
              <a:rPr lang="ru-RU" dirty="0"/>
              <a:t>5.   Студенческие реферативные материалы [</a:t>
            </a:r>
            <a:r>
              <a:rPr lang="ru-RU" dirty="0" err="1"/>
              <a:t>Эл.ресурс</a:t>
            </a:r>
            <a:r>
              <a:rPr lang="ru-RU" dirty="0"/>
              <a:t>]: https://studref.com/501939/ekologiya/sostav_vodnoy_sredy (Дата обращения 10.02.2022)</a:t>
            </a:r>
          </a:p>
          <a:p>
            <a:r>
              <a:rPr lang="ru-RU" dirty="0"/>
              <a:t>6. Знания–сила [</a:t>
            </a:r>
            <a:r>
              <a:rPr lang="ru-RU" dirty="0" err="1"/>
              <a:t>Эл.ресурс</a:t>
            </a:r>
            <a:r>
              <a:rPr lang="ru-RU" dirty="0"/>
              <a:t>]: </a:t>
            </a:r>
            <a:r>
              <a:rPr lang="ru-RU" u="sng" dirty="0">
                <a:hlinkClick r:id="rId2"/>
              </a:rPr>
              <a:t>http://znaniya-sila.narod.ru/solarsis/zemlya.htm</a:t>
            </a:r>
            <a:r>
              <a:rPr lang="ru-RU" dirty="0"/>
              <a:t> (Дата обращения 10.02.2022)</a:t>
            </a:r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98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127814"/>
              </p:ext>
            </p:extLst>
          </p:nvPr>
        </p:nvGraphicFramePr>
        <p:xfrm>
          <a:off x="1020771" y="3140967"/>
          <a:ext cx="7223637" cy="30963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07879"/>
                <a:gridCol w="2407879"/>
                <a:gridCol w="2407879"/>
              </a:tblGrid>
              <a:tr h="619269">
                <a:tc rowSpan="2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Газ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Содержание, млрд т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9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в Мировом океане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в атмосфере Земли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Диоксид углерода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</a:rPr>
                        <a:t>СО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cs typeface="Calibri"/>
                        </a:rPr>
                        <a:t>₂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140 000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2300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Кислород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</a:rPr>
                        <a:t>О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cs typeface="Calibri"/>
                        </a:rPr>
                        <a:t>₂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14 000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1 180 000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Азот N</a:t>
                      </a:r>
                      <a:r>
                        <a:rPr lang="ru-RU" sz="1400" b="1" baseline="-2500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1,8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3 860 000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8659" y="656401"/>
            <a:ext cx="8496944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В морской воде в результате обмена с атмосферой, биологической деятельности, речного стока и других процессов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растворенном виде содержится большое число самых различных газов, однако концентрация большинства из них является незначительной. Достаточно сказать, что сумма четырех газов (</a:t>
            </a:r>
            <a:r>
              <a:rPr lang="ru-RU" sz="1600" dirty="0"/>
              <a:t>N</a:t>
            </a:r>
            <a:r>
              <a:rPr lang="ru-RU" sz="1600" baseline="-25000" dirty="0"/>
              <a:t>2</a:t>
            </a:r>
            <a:r>
              <a:rPr lang="ru-RU" sz="1600" dirty="0"/>
              <a:t>, О</a:t>
            </a:r>
            <a:r>
              <a:rPr lang="ru-RU" sz="1600" baseline="-25000" dirty="0"/>
              <a:t>2</a:t>
            </a:r>
            <a:r>
              <a:rPr lang="ru-RU" sz="1600" dirty="0"/>
              <a:t>, С0</a:t>
            </a:r>
            <a:r>
              <a:rPr lang="ru-RU" sz="1600" baseline="-25000" dirty="0"/>
              <a:t>2</a:t>
            </a:r>
            <a:r>
              <a:rPr lang="ru-RU" sz="1600" dirty="0"/>
              <a:t> и </a:t>
            </a:r>
            <a:r>
              <a:rPr lang="ru-RU" sz="1600" dirty="0" err="1"/>
              <a:t>Аг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 составляет около 99 % всей массы раство­ренных газов в Мировом океане.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В целом масса растворенных газов почти в 30 раз меньше массы газов в атмосфере.</a:t>
            </a:r>
            <a:endParaRPr lang="ru-RU" sz="1600" i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i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Содержание основных газов в воздухе и воде Мирового океана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44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25988" y="373297"/>
            <a:ext cx="3918012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одержание в морской воде азота практически постоян­но и не зависит от биохимических процессов. Главный источник       по­ступления азота в океан - растворение биогенной взвеси и продук­тов жизнедеятельности морских организмов.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Больше всего кислорода в океан поступает в результате фотосинтеза водной растительностью и при абсорбции его из атмосферы .Основными статьями расхода О</a:t>
            </a:r>
            <a:r>
              <a:rPr kumimoji="0" lang="ru-RU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являются биохимическое потребление кислорода и выделение его в атмосферу при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пересы­щении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воды кислородом.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1812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88405"/>
              </p:ext>
            </p:extLst>
          </p:nvPr>
        </p:nvGraphicFramePr>
        <p:xfrm>
          <a:off x="167773" y="696232"/>
          <a:ext cx="5058215" cy="25788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56184"/>
                <a:gridCol w="792088"/>
                <a:gridCol w="936104"/>
                <a:gridCol w="864096"/>
                <a:gridCol w="809743"/>
              </a:tblGrid>
              <a:tr h="400787">
                <a:tc rowSpan="2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Газ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Температура,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°С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6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6637">
                <a:tc>
                  <a:txBody>
                    <a:bodyPr/>
                    <a:lstStyle/>
                    <a:p>
                      <a:pPr marL="0" marR="0" indent="14287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Азот N</a:t>
                      </a:r>
                      <a:r>
                        <a:rPr lang="ru-RU" sz="1200" b="1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14,17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11,41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10,49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6637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Кислород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8,05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6,32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5,17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4,135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6486">
                <a:tc>
                  <a:txBody>
                    <a:bodyPr/>
                    <a:lstStyle/>
                    <a:p>
                      <a:pPr marL="0" marR="0" indent="14287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Углекислый газ СО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₂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0,43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6637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Аргон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Ar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0,41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0,31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116632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Концентрация (мл/л) растворенных газов в морской воде при средней </a:t>
            </a:r>
            <a:r>
              <a:rPr lang="ru-RU" sz="1600" b="1" dirty="0"/>
              <a:t>солености 35 ‰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1521" y="4365104"/>
                <a:ext cx="216024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/>
                  <a:t>Годовой баланс растворенного кислорода в Мировой океан,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1600" b="1" i="1" smtClean="0"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sz="1600" b="1" i="1" smtClean="0">
                            <a:latin typeface="Cambria Math"/>
                          </a:rPr>
                          <m:t>𝟗</m:t>
                        </m:r>
                      </m:sup>
                    </m:sSup>
                  </m:oMath>
                </a14:m>
                <a:r>
                  <a:rPr lang="ru-RU" sz="1600" b="1" dirty="0" smtClean="0"/>
                  <a:t> т.</a:t>
                </a:r>
                <a:endParaRPr lang="ru-RU" sz="1600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1" y="4365104"/>
                <a:ext cx="2160240" cy="1077218"/>
              </a:xfrm>
              <a:prstGeom prst="rect">
                <a:avLst/>
              </a:prstGeom>
              <a:blipFill rotWithShape="1">
                <a:blip r:embed="rId2"/>
                <a:stretch>
                  <a:fillRect l="-1127" t="-1695" r="-3662" b="-67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692199"/>
              </p:ext>
            </p:extLst>
          </p:nvPr>
        </p:nvGraphicFramePr>
        <p:xfrm>
          <a:off x="2411761" y="3421380"/>
          <a:ext cx="6163467" cy="34366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80786"/>
                <a:gridCol w="1504008"/>
                <a:gridCol w="1378673"/>
              </a:tblGrid>
              <a:tr h="374969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Составляющие баланса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Поступление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Расходование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77960">
                <a:tc>
                  <a:txBody>
                    <a:bodyPr/>
                    <a:lstStyle/>
                    <a:p>
                      <a:pPr marL="0" marR="0" indent="14287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Поглощение из атмосферы при недосыщении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воды кислородом</a:t>
                      </a:r>
                      <a:endParaRPr lang="ru-RU" sz="1200" b="1" i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54,8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6257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Поступление с  речными и дождевыми водами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4969">
                <a:tc>
                  <a:txBody>
                    <a:bodyPr/>
                    <a:lstStyle/>
                    <a:p>
                      <a:pPr marL="0" marR="0" indent="14287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Продуцирование при фотосинтезе</a:t>
                      </a: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154,0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77960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Выделение в атмосферу при пресыщении вод кислородом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61,4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4969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Биохимическое потребление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151,0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4969">
                <a:tc>
                  <a:txBody>
                    <a:bodyPr/>
                    <a:lstStyle/>
                    <a:p>
                      <a:pPr indent="14287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212,4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212,4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133600" cy="365125"/>
          </a:xfrm>
        </p:spPr>
        <p:txBody>
          <a:bodyPr/>
          <a:lstStyle/>
          <a:p>
            <a:fld id="{885F1C57-A731-4FEE-B560-D6359AF61DCA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02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последние десятилетия усилился приток через атмосферу ряда газов, поставляемых промышленностью: СО, СО</a:t>
            </a:r>
            <a:r>
              <a:rPr lang="ru-RU" sz="1600" baseline="-25000" dirty="0"/>
              <a:t>2</a:t>
            </a:r>
            <a:r>
              <a:rPr lang="ru-RU" sz="1600" dirty="0"/>
              <a:t>, окислы азота, углеводороды. Газовый режим водных масс определяется всей совокупностью действующих в океане биохимических, химических, физических и гидродинамических процессов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2"/>
          <a:stretch/>
        </p:blipFill>
        <p:spPr bwMode="auto">
          <a:xfrm>
            <a:off x="1023258" y="1484784"/>
            <a:ext cx="7169491" cy="45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6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Растворимость </a:t>
            </a:r>
            <a:r>
              <a:rPr lang="ru-RU" sz="1600" dirty="0"/>
              <a:t>газа в воде прямо пропорциональна его давлению над раствором и </a:t>
            </a:r>
            <a:r>
              <a:rPr lang="ru-RU" sz="1600" dirty="0" smtClean="0"/>
              <a:t>выражается </a:t>
            </a:r>
            <a:r>
              <a:rPr lang="ru-RU" sz="1600" dirty="0">
                <a:solidFill>
                  <a:srgbClr val="FF0000"/>
                </a:solidFill>
              </a:rPr>
              <a:t>законом Генри</a:t>
            </a:r>
            <a:r>
              <a:rPr lang="ru-RU" sz="1600" dirty="0"/>
              <a:t> </a:t>
            </a:r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С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b="1" dirty="0" smtClean="0">
                <a:solidFill>
                  <a:srgbClr val="FF0000"/>
                </a:solidFill>
              </a:rPr>
              <a:t>КР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где С — равновесная концентрация газа в растворе; К — коэффи­циент абсорбции, значение которого зависит от индивидуальных свойств газа и принятой системы единиц; Р — давление газа над раствором.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34174" y="116632"/>
            <a:ext cx="3177986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/>
              <a:t>Процесс растворения газа в воде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39969"/>
            <a:ext cx="81111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Растворимость </a:t>
            </a:r>
            <a:r>
              <a:rPr lang="ru-RU" sz="1600" dirty="0" smtClean="0"/>
              <a:t>газа </a:t>
            </a:r>
            <a:r>
              <a:rPr lang="ru-RU" sz="1600" dirty="0"/>
              <a:t>зависит от температуры и солености воды; </a:t>
            </a:r>
            <a:endParaRPr lang="ru-RU" sz="1600" dirty="0" smtClean="0"/>
          </a:p>
          <a:p>
            <a:r>
              <a:rPr lang="ru-RU" sz="1600" dirty="0" smtClean="0"/>
              <a:t>она </a:t>
            </a:r>
            <a:r>
              <a:rPr lang="ru-RU" sz="1600" dirty="0"/>
              <a:t>увеличивается с понижением температуры и уменьшением солености.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0" r="10729" b="9205"/>
          <a:stretch/>
        </p:blipFill>
        <p:spPr bwMode="auto">
          <a:xfrm>
            <a:off x="-43408" y="3284984"/>
            <a:ext cx="4416927" cy="324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Рисунок. Растворимость (содержание) кислорода в пресной и соленой воде при 1,2и 4 атм в зависимости от температуры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" t="2519" r="1" b="52723"/>
          <a:stretch/>
        </p:blipFill>
        <p:spPr bwMode="auto">
          <a:xfrm>
            <a:off x="4389401" y="2492896"/>
            <a:ext cx="4754599" cy="318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9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9314" r="40773" b="8579"/>
          <a:stretch/>
        </p:blipFill>
        <p:spPr bwMode="auto">
          <a:xfrm rot="5400000">
            <a:off x="2259029" y="-1159366"/>
            <a:ext cx="4567390" cy="87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331640" y="190381"/>
                <a:ext cx="7248902" cy="646331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/>
                  <a:t>Распределение значений ΔО</a:t>
                </a:r>
                <a:r>
                  <a:rPr lang="ru-RU" b="1" dirty="0" smtClean="0">
                    <a:latin typeface="Calibri"/>
                    <a:cs typeface="Calibri"/>
                  </a:rPr>
                  <a:t>₂</a:t>
                </a:r>
                <a:r>
                  <a:rPr lang="ru-RU" b="1" dirty="0" smtClean="0"/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b="1" i="1" smtClean="0"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latin typeface="Cambria Math"/>
                          </a:rPr>
                          <m:t>−</m:t>
                        </m:r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b="1" dirty="0" smtClean="0"/>
                  <a:t> ‰ по объему) в зимний период </a:t>
                </a:r>
              </a:p>
              <a:p>
                <a:pPr algn="ctr"/>
                <a:r>
                  <a:rPr lang="ru-RU" b="1" dirty="0" smtClean="0"/>
                  <a:t>(январь-</a:t>
                </a:r>
                <a:r>
                  <a:rPr lang="ru-RU" b="1" dirty="0"/>
                  <a:t>ф</a:t>
                </a:r>
                <a:r>
                  <a:rPr lang="ru-RU" b="1" dirty="0" smtClean="0"/>
                  <a:t>евраль) </a:t>
                </a:r>
                <a:r>
                  <a:rPr lang="ru-RU" b="1" dirty="0"/>
                  <a:t>при данных температуре и </a:t>
                </a:r>
                <a:r>
                  <a:rPr lang="ru-RU" b="1" dirty="0" smtClean="0"/>
                  <a:t>солености</a:t>
                </a:r>
                <a:endParaRPr lang="ru-RU" b="1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90381"/>
                <a:ext cx="7248902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55575" y="6237312"/>
            <a:ext cx="8136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(+) поглощение кислорода океаном   (-) выделение кислорода океаном </a:t>
            </a:r>
          </a:p>
          <a:p>
            <a:pPr algn="ctr"/>
            <a:r>
              <a:rPr lang="ru-RU" sz="1600" dirty="0" smtClean="0"/>
              <a:t>Заштрихованы районы равновесного состояния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606369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ΔО</a:t>
            </a:r>
            <a:r>
              <a:rPr lang="ru-RU" sz="1400" b="1" dirty="0">
                <a:cs typeface="Calibri"/>
              </a:rPr>
              <a:t>₂</a:t>
            </a:r>
            <a:r>
              <a:rPr lang="ru-RU" sz="1400" b="1" dirty="0"/>
              <a:t> = О</a:t>
            </a:r>
            <a:r>
              <a:rPr lang="ru-RU" sz="1400" b="1" dirty="0">
                <a:cs typeface="Calibri"/>
              </a:rPr>
              <a:t>₂</a:t>
            </a:r>
            <a:r>
              <a:rPr lang="ru-RU" sz="1400" b="1" dirty="0"/>
              <a:t> (норм) — О</a:t>
            </a:r>
            <a:r>
              <a:rPr lang="ru-RU" sz="1400" b="1" dirty="0">
                <a:cs typeface="Calibri"/>
              </a:rPr>
              <a:t>₂</a:t>
            </a:r>
            <a:r>
              <a:rPr lang="ru-RU" sz="1400" b="1" dirty="0"/>
              <a:t> (факт)</a:t>
            </a:r>
          </a:p>
          <a:p>
            <a:pPr algn="ctr"/>
            <a:r>
              <a:rPr lang="ru-RU" sz="1400" dirty="0" smtClean="0"/>
              <a:t>Разность между </a:t>
            </a:r>
            <a:r>
              <a:rPr lang="ru-RU" sz="1400" dirty="0"/>
              <a:t>растворимостью кислорода при данных температуре и солености и его фактическим содержанием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4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8" t="12026" r="40083" b="7161"/>
          <a:stretch/>
        </p:blipFill>
        <p:spPr bwMode="auto">
          <a:xfrm rot="5400000">
            <a:off x="2307194" y="-1290970"/>
            <a:ext cx="4589928" cy="898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187624" y="159022"/>
                <a:ext cx="7200800" cy="646331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/>
                  <a:t>Распределение значений ΔО</a:t>
                </a:r>
                <a:r>
                  <a:rPr lang="ru-RU" b="1" dirty="0" smtClean="0">
                    <a:latin typeface="Calibri"/>
                    <a:cs typeface="Calibri"/>
                  </a:rPr>
                  <a:t>₂</a:t>
                </a:r>
                <a:r>
                  <a:rPr lang="ru-RU" b="1" dirty="0" smtClean="0"/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b="1" i="1" smtClean="0"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latin typeface="Cambria Math"/>
                          </a:rPr>
                          <m:t>−</m:t>
                        </m:r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b="1" dirty="0" smtClean="0"/>
                  <a:t> ‰ по объему) в летний период </a:t>
                </a:r>
              </a:p>
              <a:p>
                <a:pPr algn="ctr"/>
                <a:r>
                  <a:rPr lang="ru-RU" b="1" dirty="0" smtClean="0"/>
                  <a:t>(июль - август) </a:t>
                </a:r>
                <a:r>
                  <a:rPr lang="ru-RU" b="1" dirty="0"/>
                  <a:t>при данных температуре и </a:t>
                </a:r>
                <a:r>
                  <a:rPr lang="ru-RU" b="1" dirty="0" smtClean="0"/>
                  <a:t>солености</a:t>
                </a:r>
                <a:endParaRPr lang="ru-RU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59022"/>
                <a:ext cx="7200800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755575" y="6237312"/>
            <a:ext cx="8136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(+) поглощение кислорода океаном   (-) выделение кислорода океаном </a:t>
            </a:r>
          </a:p>
          <a:p>
            <a:pPr algn="ctr"/>
            <a:r>
              <a:rPr lang="ru-RU" sz="1600" dirty="0" smtClean="0"/>
              <a:t>Заштрихованы районы равновесного состояния</a:t>
            </a:r>
            <a:endParaRPr lang="ru-RU" sz="16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7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498648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ΔО</a:t>
            </a:r>
            <a:r>
              <a:rPr lang="ru-RU" sz="1400" b="1" dirty="0">
                <a:cs typeface="Calibri"/>
              </a:rPr>
              <a:t>₂</a:t>
            </a:r>
            <a:r>
              <a:rPr lang="ru-RU" sz="1400" b="1" dirty="0"/>
              <a:t> = О</a:t>
            </a:r>
            <a:r>
              <a:rPr lang="ru-RU" sz="1400" b="1" dirty="0">
                <a:cs typeface="Calibri"/>
              </a:rPr>
              <a:t>₂</a:t>
            </a:r>
            <a:r>
              <a:rPr lang="ru-RU" sz="1400" b="1" dirty="0"/>
              <a:t> (норм) — О</a:t>
            </a:r>
            <a:r>
              <a:rPr lang="ru-RU" sz="1400" b="1" dirty="0">
                <a:cs typeface="Calibri"/>
              </a:rPr>
              <a:t>₂</a:t>
            </a:r>
            <a:r>
              <a:rPr lang="ru-RU" sz="1400" b="1" dirty="0"/>
              <a:t> (факт)</a:t>
            </a:r>
          </a:p>
          <a:p>
            <a:pPr algn="ctr"/>
            <a:r>
              <a:rPr lang="ru-RU" sz="1400" dirty="0" smtClean="0"/>
              <a:t>Разность между </a:t>
            </a:r>
            <a:r>
              <a:rPr lang="ru-RU" sz="1400" dirty="0"/>
              <a:t>растворимостью кислорода при данных температуре и солености и его фактическим содержанием </a:t>
            </a:r>
          </a:p>
        </p:txBody>
      </p:sp>
    </p:spTree>
    <p:extLst>
      <p:ext uri="{BB962C8B-B14F-4D97-AF65-F5344CB8AC3E}">
        <p14:creationId xmlns:p14="http://schemas.microsoft.com/office/powerpoint/2010/main" val="348619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60648"/>
            <a:ext cx="698477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Обмен газами </a:t>
            </a:r>
            <a:r>
              <a:rPr lang="ru-RU" b="1" dirty="0" smtClean="0"/>
              <a:t>углекислым газом между </a:t>
            </a:r>
            <a:r>
              <a:rPr lang="ru-RU" b="1" dirty="0"/>
              <a:t>океаном и атмосферой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54427" t="19429" r="11734" b="52306"/>
          <a:stretch/>
        </p:blipFill>
        <p:spPr bwMode="auto">
          <a:xfrm>
            <a:off x="251520" y="692696"/>
            <a:ext cx="8568952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3648" y="5661248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К</a:t>
            </a:r>
            <a:r>
              <a:rPr lang="ru-RU" sz="1600" dirty="0" smtClean="0"/>
              <a:t>арта перепада концентраций углекислого газа (</a:t>
            </a:r>
            <a:r>
              <a:rPr lang="ru-RU" sz="1600" dirty="0"/>
              <a:t>Δ </a:t>
            </a:r>
            <a:r>
              <a:rPr lang="ru-RU" sz="1600" dirty="0" smtClean="0"/>
              <a:t>СО</a:t>
            </a:r>
            <a:r>
              <a:rPr lang="ru-RU" sz="1600" dirty="0">
                <a:cs typeface="Calibri"/>
              </a:rPr>
              <a:t>₂</a:t>
            </a:r>
            <a:r>
              <a:rPr lang="ru-RU" sz="1600" dirty="0" smtClean="0"/>
              <a:t>) между океаном и атмосферой для зимы (январь-февраль). </a:t>
            </a:r>
          </a:p>
          <a:p>
            <a:pPr algn="ctr"/>
            <a:r>
              <a:rPr lang="ru-RU" sz="1600" dirty="0" smtClean="0"/>
              <a:t>Положительные изолинии соответствуют поглощению газа океаном, а отрицательные - выделению газа в атмосферу.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17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54924" t="51038" r="11733" b="20465"/>
          <a:stretch/>
        </p:blipFill>
        <p:spPr bwMode="auto">
          <a:xfrm>
            <a:off x="539552" y="692696"/>
            <a:ext cx="8136904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5661248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К</a:t>
            </a:r>
            <a:r>
              <a:rPr lang="ru-RU" sz="1600" dirty="0" smtClean="0"/>
              <a:t>арта перепада концентраций углекислого газа (</a:t>
            </a:r>
            <a:r>
              <a:rPr lang="ru-RU" sz="1600" dirty="0"/>
              <a:t>Δ </a:t>
            </a:r>
            <a:r>
              <a:rPr lang="ru-RU" sz="1600" dirty="0" smtClean="0"/>
              <a:t>СО</a:t>
            </a:r>
            <a:r>
              <a:rPr lang="ru-RU" sz="1600" dirty="0">
                <a:cs typeface="Calibri"/>
              </a:rPr>
              <a:t>₂</a:t>
            </a:r>
            <a:r>
              <a:rPr lang="ru-RU" sz="1600" dirty="0" smtClean="0"/>
              <a:t>) между океаном и атмосферой для лета (июль - август). </a:t>
            </a:r>
          </a:p>
          <a:p>
            <a:pPr algn="ctr"/>
            <a:r>
              <a:rPr lang="ru-RU" sz="1600" dirty="0" smtClean="0"/>
              <a:t>Положительные изолинии соответствуют поглощению газа океаном, а отрицательные - выделению газа в атмосферу.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9612" y="260648"/>
            <a:ext cx="698477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Обмен газами </a:t>
            </a:r>
            <a:r>
              <a:rPr lang="ru-RU" b="1" dirty="0" smtClean="0"/>
              <a:t>углекислым газом между </a:t>
            </a:r>
            <a:r>
              <a:rPr lang="ru-RU" b="1" dirty="0"/>
              <a:t>океаном и атмосферой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1C57-A731-4FEE-B560-D6359AF61DC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736</TotalTime>
  <Words>827</Words>
  <Application>Microsoft Office PowerPoint</Application>
  <PresentationFormat>Экран (4:3)</PresentationFormat>
  <Paragraphs>120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Эмиссия газа из океана в атмосферу, из атмосферы в океан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Эмиссия газа из океана в атмосферу, из атмосферы в океан</dc:title>
  <dc:creator>magerramov.1994@list.ru</dc:creator>
  <cp:lastModifiedBy>magerramov.1994@list.ru</cp:lastModifiedBy>
  <cp:revision>41</cp:revision>
  <dcterms:created xsi:type="dcterms:W3CDTF">2020-04-24T06:30:08Z</dcterms:created>
  <dcterms:modified xsi:type="dcterms:W3CDTF">2022-02-24T09:57:57Z</dcterms:modified>
</cp:coreProperties>
</file>