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7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presProps" Target="presProps.xml" /><Relationship Id="rId34" Type="http://schemas.openxmlformats.org/officeDocument/2006/relationships/tableStyles" Target="tableStyles.xml" /><Relationship Id="rId3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0"/>
        </a:gra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11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12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13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g"/><Relationship Id="rId3" Type="http://schemas.openxmlformats.org/officeDocument/2006/relationships/image" Target="../media/image15.png"/><Relationship Id="rId4" Type="http://schemas.openxmlformats.org/officeDocument/2006/relationships/slide" Target="slide15.xml"/><Relationship Id="rId5" Type="http://schemas.openxmlformats.org/officeDocument/2006/relationships/slide" Target="slide20.xml"/><Relationship Id="rId6" Type="http://schemas.openxmlformats.org/officeDocument/2006/relationships/slide" Target="slide25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" Target="slide3.xml"/><Relationship Id="rId3" Type="http://schemas.openxmlformats.org/officeDocument/2006/relationships/image" Target="../media/image16.jpg"/><Relationship Id="rId4" Type="http://schemas.openxmlformats.org/officeDocument/2006/relationships/slide" Target="slide17.xml"/><Relationship Id="rId5" Type="http://schemas.openxmlformats.org/officeDocument/2006/relationships/image" Target="../media/image17.png"/><Relationship Id="rId6" Type="http://schemas.openxmlformats.org/officeDocument/2006/relationships/slide" Target="slide16.xml"/><Relationship Id="rId7" Type="http://schemas.openxmlformats.org/officeDocument/2006/relationships/image" Target="../media/image18.png"/><Relationship Id="rId8" Type="http://schemas.openxmlformats.org/officeDocument/2006/relationships/slide" Target="slide19.xml"/><Relationship Id="rId9" Type="http://schemas.openxmlformats.org/officeDocument/2006/relationships/image" Target="../media/image19.png"/><Relationship Id="rId10" Type="http://schemas.openxmlformats.org/officeDocument/2006/relationships/slide" Target="slide18.xml"/><Relationship Id="rId11" Type="http://schemas.openxmlformats.org/officeDocument/2006/relationships/image" Target="../media/image20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Relationship Id="rId3" Type="http://schemas.openxmlformats.org/officeDocument/2006/relationships/image" Target="../media/image21.jpg"/><Relationship Id="rId4" Type="http://schemas.openxmlformats.org/officeDocument/2006/relationships/slide" Target="slide14.xml"/><Relationship Id="rId5" Type="http://schemas.openxmlformats.org/officeDocument/2006/relationships/image" Target="../media/image22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Relationship Id="rId3" Type="http://schemas.openxmlformats.org/officeDocument/2006/relationships/image" Target="../media/image23.jpg"/><Relationship Id="rId4" Type="http://schemas.openxmlformats.org/officeDocument/2006/relationships/slide" Target="slide14.xml"/><Relationship Id="rId5" Type="http://schemas.openxmlformats.org/officeDocument/2006/relationships/image" Target="../media/image22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Relationship Id="rId3" Type="http://schemas.openxmlformats.org/officeDocument/2006/relationships/image" Target="../media/image24.jpg"/><Relationship Id="rId4" Type="http://schemas.openxmlformats.org/officeDocument/2006/relationships/slide" Target="slide14.xml"/><Relationship Id="rId5" Type="http://schemas.openxmlformats.org/officeDocument/2006/relationships/image" Target="../media/image22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Relationship Id="rId3" Type="http://schemas.openxmlformats.org/officeDocument/2006/relationships/image" Target="../media/image25.jpg"/><Relationship Id="rId4" Type="http://schemas.openxmlformats.org/officeDocument/2006/relationships/slide" Target="slide14.xml"/><Relationship Id="rId5" Type="http://schemas.openxmlformats.org/officeDocument/2006/relationships/image" Target="../media/image2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g"/><Relationship Id="rId3" Type="http://schemas.openxmlformats.org/officeDocument/2006/relationships/slide" Target="slide22.xml"/><Relationship Id="rId4" Type="http://schemas.openxmlformats.org/officeDocument/2006/relationships/image" Target="../media/image17.png"/><Relationship Id="rId5" Type="http://schemas.openxmlformats.org/officeDocument/2006/relationships/slide" Target="slide23.xml"/><Relationship Id="rId6" Type="http://schemas.openxmlformats.org/officeDocument/2006/relationships/image" Target="../media/image20.png"/><Relationship Id="rId7" Type="http://schemas.openxmlformats.org/officeDocument/2006/relationships/slide" Target="slide21.xml"/><Relationship Id="rId8" Type="http://schemas.openxmlformats.org/officeDocument/2006/relationships/image" Target="../media/image18.png"/><Relationship Id="rId9" Type="http://schemas.openxmlformats.org/officeDocument/2006/relationships/slide" Target="slide24.xml"/><Relationship Id="rId10" Type="http://schemas.openxmlformats.org/officeDocument/2006/relationships/image" Target="../media/image19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Relationship Id="rId4" Type="http://schemas.openxmlformats.org/officeDocument/2006/relationships/image" Target="../media/image28.jpg"/><Relationship Id="rId5" Type="http://schemas.openxmlformats.org/officeDocument/2006/relationships/image" Target="../media/image29.jpg"/><Relationship Id="rId6" Type="http://schemas.openxmlformats.org/officeDocument/2006/relationships/slide" Target="slide14.xml"/><Relationship Id="rId7" Type="http://schemas.openxmlformats.org/officeDocument/2006/relationships/image" Target="../media/image22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slide" Target="slide14.xml"/><Relationship Id="rId7" Type="http://schemas.openxmlformats.org/officeDocument/2006/relationships/image" Target="../media/image22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g"/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5" Type="http://schemas.openxmlformats.org/officeDocument/2006/relationships/image" Target="../media/image35.jpg"/><Relationship Id="rId6" Type="http://schemas.openxmlformats.org/officeDocument/2006/relationships/slide" Target="slide14.xml"/><Relationship Id="rId7" Type="http://schemas.openxmlformats.org/officeDocument/2006/relationships/image" Target="../media/image22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g"/><Relationship Id="rId3" Type="http://schemas.openxmlformats.org/officeDocument/2006/relationships/image" Target="../media/image36.jpg"/><Relationship Id="rId4" Type="http://schemas.openxmlformats.org/officeDocument/2006/relationships/image" Target="../media/image37.png"/><Relationship Id="rId5" Type="http://schemas.openxmlformats.org/officeDocument/2006/relationships/slide" Target="slide14.xml"/><Relationship Id="rId6" Type="http://schemas.openxmlformats.org/officeDocument/2006/relationships/image" Target="../media/image22.png"/><Relationship Id="rId7" Type="http://schemas.openxmlformats.org/officeDocument/2006/relationships/image" Target="../media/image38.jp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slide" Target="slide27.xml"/><Relationship Id="rId4" Type="http://schemas.openxmlformats.org/officeDocument/2006/relationships/image" Target="../media/image17.png"/><Relationship Id="rId5" Type="http://schemas.openxmlformats.org/officeDocument/2006/relationships/slide" Target="slide29.xml"/><Relationship Id="rId6" Type="http://schemas.openxmlformats.org/officeDocument/2006/relationships/image" Target="../media/image19.png"/><Relationship Id="rId7" Type="http://schemas.openxmlformats.org/officeDocument/2006/relationships/slide" Target="slide26.xml"/><Relationship Id="rId8" Type="http://schemas.openxmlformats.org/officeDocument/2006/relationships/image" Target="../media/image18.png"/><Relationship Id="rId9" Type="http://schemas.openxmlformats.org/officeDocument/2006/relationships/slide" Target="slide28.xml"/><Relationship Id="rId10" Type="http://schemas.openxmlformats.org/officeDocument/2006/relationships/image" Target="../media/image20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slide" Target="slide14.xml"/><Relationship Id="rId4" Type="http://schemas.openxmlformats.org/officeDocument/2006/relationships/image" Target="../media/image22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slide" Target="slide14.xml"/><Relationship Id="rId4" Type="http://schemas.openxmlformats.org/officeDocument/2006/relationships/image" Target="../media/image22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slide" Target="slide14.xml"/><Relationship Id="rId4" Type="http://schemas.openxmlformats.org/officeDocument/2006/relationships/image" Target="../media/image22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slide" Target="slide14.xml"/><Relationship Id="rId4" Type="http://schemas.openxmlformats.org/officeDocument/2006/relationships/image" Target="../media/image2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3.jpg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6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9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 hidden="0"/>
          <p:cNvSpPr/>
          <p:nvPr isPhoto="0" userDrawn="0"/>
        </p:nvSpPr>
        <p:spPr bwMode="auto">
          <a:xfrm>
            <a:off x="1892115" y="1628800"/>
            <a:ext cx="51845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Всемирный</a:t>
            </a:r>
            <a:endParaRPr/>
          </a:p>
          <a:p>
            <a:pPr algn="ctr">
              <a:defRPr/>
            </a:pP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День Памяти</a:t>
            </a:r>
            <a:endParaRPr/>
          </a:p>
          <a:p>
            <a:pPr algn="ctr">
              <a:defRPr/>
            </a:pPr>
            <a:r>
              <a:rPr lang="ru-RU"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</a:rPr>
              <a:t>Жертв ДТП</a:t>
            </a:r>
            <a:endParaRPr lang="ru-RU" sz="5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1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1907704" y="4725144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1"/>
                </a:solidFill>
              </a:rPr>
              <a:t>Игра на </a:t>
            </a:r>
            <a:endParaRPr/>
          </a:p>
          <a:p>
            <a:pPr algn="ctr">
              <a:defRPr/>
            </a:pPr>
            <a:r>
              <a:rPr lang="ru-RU" sz="4000" b="1">
                <a:solidFill>
                  <a:schemeClr val="bg1"/>
                </a:solidFill>
              </a:rPr>
              <a:t>проезжей части</a:t>
            </a:r>
            <a:endParaRPr lang="ru-RU" sz="4000" b="1">
              <a:solidFill>
                <a:schemeClr val="bg1"/>
              </a:solidFill>
            </a:endParaRPr>
          </a:p>
        </p:txBody>
      </p:sp>
      <p:pic>
        <p:nvPicPr>
          <p:cNvPr id="2" name="Рисунок 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355022" y="188640"/>
            <a:ext cx="5414801" cy="42218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dist="5000" dir="2100000" sy="-100000" rotWithShape="0" algn="bl" stA="33000" endPos="28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1746" name="Picture 2" descr="B:\МОЕ НЕ ТРОГАТЬ\ПДД\Новая папка (3)\1447078311_den-pamyati.jp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364791" y="692696"/>
            <a:ext cx="8414418" cy="56166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Картинки по запросу нарисованный гаишник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187624" y="2204864"/>
            <a:ext cx="6667500" cy="3371851"/>
          </a:xfrm>
          <a:prstGeom prst="rect">
            <a:avLst/>
          </a:prstGeom>
          <a:noFill/>
        </p:spPr>
      </p:pic>
      <p:sp>
        <p:nvSpPr>
          <p:cNvPr id="6" name="TextBox 5" hidden="0"/>
          <p:cNvSpPr txBox="1"/>
          <p:nvPr isPhoto="0" userDrawn="0"/>
        </p:nvSpPr>
        <p:spPr bwMode="auto">
          <a:xfrm>
            <a:off x="1259632" y="260648"/>
            <a:ext cx="66488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4400" b="1">
                <a:solidFill>
                  <a:schemeClr val="bg1"/>
                </a:solidFill>
              </a:rPr>
              <a:t>«Правила - твои друзья! </a:t>
            </a:r>
            <a:endParaRPr/>
          </a:p>
          <a:p>
            <a:pPr algn="ctr">
              <a:defRPr/>
            </a:pPr>
            <a:r>
              <a:rPr lang="ru-RU" sz="4400" b="1">
                <a:solidFill>
                  <a:schemeClr val="bg1"/>
                </a:solidFill>
              </a:rPr>
              <a:t>Забывать друзей нельзя!»</a:t>
            </a:r>
            <a:endParaRPr lang="ru-RU" sz="44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RAMKA-DLYA-FOTO-ILI-RISUNKA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4" hidden="0"/>
          <p:cNvSpPr>
            <a:spLocks noChangeArrowheads="1"/>
          </p:cNvSpPr>
          <p:nvPr isPhoto="0" userDrawn="0"/>
        </p:nvSpPr>
        <p:spPr bwMode="auto">
          <a:xfrm>
            <a:off x="1835150" y="1052513"/>
            <a:ext cx="54737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>
                <a:latin typeface="Times New Roman"/>
                <a:cs typeface="Times New Roman"/>
              </a:rPr>
              <a:t>ИНТЕРАКТИВНАЯ  ИГРА  ПО  ПРАВИЛАМ ДОРОЖНОГО ДВИЖЕНИЯ</a:t>
            </a:r>
            <a:endParaRPr/>
          </a:p>
        </p:txBody>
      </p:sp>
      <p:sp>
        <p:nvSpPr>
          <p:cNvPr id="7" name="Прямоугольник 6" hidden="0"/>
          <p:cNvSpPr/>
          <p:nvPr isPhoto="0" userDrawn="0"/>
        </p:nvSpPr>
        <p:spPr bwMode="auto">
          <a:xfrm>
            <a:off x="2483768" y="2492896"/>
            <a:ext cx="4225836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>
                <a:ln w="25400" cmpd="sng">
                  <a:solidFill>
                    <a:srgbClr val="FFFF00"/>
                  </a:solidFill>
                </a:ln>
                <a:solidFill>
                  <a:srgbClr val="FF0000"/>
                </a:solidFill>
                <a:latin typeface="Fairy Tale"/>
              </a:rPr>
              <a:t>ПДД 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>
                <a:ln w="25400" cmpd="sng">
                  <a:solidFill>
                    <a:srgbClr val="FFFF00"/>
                  </a:solidFill>
                </a:ln>
                <a:solidFill>
                  <a:srgbClr val="FF0000"/>
                </a:solidFill>
                <a:latin typeface="Fairy Tale"/>
              </a:rPr>
              <a:t>для детей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RAMKA-DLYA-FOTO-ILI-RISUNKA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Documents and Settings\Adm\Рабочий стол\hello_html_10942a4f.pn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755650" y="549275"/>
            <a:ext cx="319405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лево 10" hidden="0">
            <a:hlinkClick r:id="rId4" action="ppaction://hlinksldjump"/>
          </p:cNvPr>
          <p:cNvSpPr/>
          <p:nvPr isPhoto="0" userDrawn="0"/>
        </p:nvSpPr>
        <p:spPr bwMode="auto">
          <a:xfrm>
            <a:off x="3779912" y="1052736"/>
            <a:ext cx="3816424" cy="1152128"/>
          </a:xfrm>
          <a:prstGeom prst="leftArrow">
            <a:avLst>
              <a:gd name="adj1" fmla="val 50000"/>
              <a:gd name="adj2" fmla="val 98841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u="sng">
                <a:ln w="28575">
                  <a:solidFill>
                    <a:schemeClr val="tx1"/>
                  </a:solidFill>
                </a:ln>
                <a:solidFill>
                  <a:srgbClr val="0070C0"/>
                </a:solidFill>
                <a:latin typeface="BeeskneesCTT"/>
                <a:hlinkClick r:id="rId4" action="ppaction://hlinksldjump" tooltip="ppaction://hlinksldjumpslide14"/>
              </a:rPr>
              <a:t>РЕБУСЫ</a:t>
            </a:r>
            <a:endParaRPr lang="ru-RU" sz="3600">
              <a:ln w="28575">
                <a:solidFill>
                  <a:schemeClr val="tx1"/>
                </a:solidFill>
              </a:ln>
              <a:solidFill>
                <a:srgbClr val="0070C0"/>
              </a:solidFill>
              <a:latin typeface="BeeskneesCTT"/>
            </a:endParaRPr>
          </a:p>
        </p:txBody>
      </p:sp>
      <p:sp>
        <p:nvSpPr>
          <p:cNvPr id="12" name="Стрелка влево 11" hidden="0">
            <a:hlinkClick r:id="rId5" action="ppaction://hlinksldjump"/>
          </p:cNvPr>
          <p:cNvSpPr/>
          <p:nvPr isPhoto="0" userDrawn="0"/>
        </p:nvSpPr>
        <p:spPr bwMode="auto">
          <a:xfrm>
            <a:off x="3059832" y="2132856"/>
            <a:ext cx="4176464" cy="1296144"/>
          </a:xfrm>
          <a:prstGeom prst="leftArrow">
            <a:avLst>
              <a:gd name="adj1" fmla="val 50000"/>
              <a:gd name="adj2" fmla="val 98841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>
                <a:ln w="18000">
                  <a:noFill/>
                  <a:prstDash val="solid"/>
                  <a:miter lim="800000"/>
                </a:ln>
                <a:solidFill>
                  <a:srgbClr val="0070C0"/>
                </a:solidFill>
                <a:latin typeface="BeeskneesCTT"/>
                <a:hlinkClick r:id="rId5" action="ppaction://hlinksldjump" tooltip="ppaction://hlinksldjumpslide19"/>
              </a:rPr>
              <a:t>ДОРОЖНЫЕ ЗНАКИ</a:t>
            </a:r>
            <a:endParaRPr lang="ru-RU" sz="2400" b="1">
              <a:ln w="18000">
                <a:noFill/>
                <a:prstDash val="solid"/>
                <a:miter lim="800000"/>
              </a:ln>
              <a:solidFill>
                <a:srgbClr val="0070C0"/>
              </a:solidFill>
              <a:latin typeface="BeeskneesCTT"/>
            </a:endParaRPr>
          </a:p>
        </p:txBody>
      </p:sp>
      <p:sp>
        <p:nvSpPr>
          <p:cNvPr id="13" name="Стрелка влево 12" hidden="0">
            <a:hlinkClick r:id="rId6" action="ppaction://hlinksldjump"/>
          </p:cNvPr>
          <p:cNvSpPr/>
          <p:nvPr isPhoto="0" userDrawn="0"/>
        </p:nvSpPr>
        <p:spPr bwMode="auto">
          <a:xfrm>
            <a:off x="3779912" y="3284984"/>
            <a:ext cx="3816424" cy="1152128"/>
          </a:xfrm>
          <a:prstGeom prst="leftArrow">
            <a:avLst>
              <a:gd name="adj1" fmla="val 50000"/>
              <a:gd name="adj2" fmla="val 98841"/>
            </a:avLst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u="sng">
                <a:solidFill>
                  <a:srgbClr val="0070C0"/>
                </a:solidFill>
                <a:latin typeface="BeeskneesCTT"/>
                <a:hlinkClick r:id="rId6" action="ppaction://hlinksldjump" tooltip="ppaction://hlinksldjumpslide24"/>
              </a:rPr>
              <a:t>ВИКТОРИНА</a:t>
            </a:r>
            <a:endParaRPr lang="ru-RU" sz="3600">
              <a:solidFill>
                <a:srgbClr val="0070C0"/>
              </a:solidFill>
              <a:latin typeface="BeeskneesCT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98" name="Рисунок 10" descr="05.jpg" hidden="0">
            <a:hlinkClick r:id="rId2" action="ppaction://hlinksldjump"/>
          </p:cNvPr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AutoShape 2" descr="https://upload.wikimedia.org/wikipedia/commons/thumb/4/45/Traffic_Sign_GR_-_KOK_2009_-_R-32_-_50_kph.svg/1024px-Traffic_Sign_GR_-_KOK_2009_-_R-32_-_50_kph.svg.pn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Calibri"/>
            </a:endParaRPr>
          </a:p>
        </p:txBody>
      </p:sp>
      <p:pic>
        <p:nvPicPr>
          <p:cNvPr id="4100" name="Рисунок 2" descr="1024px-Traffic_Sign_GR_-_KOK_2009_-_R-32_-_50_kph.svg.png" hidden="0">
            <a:hlinkClick r:id="rId4" action="ppaction://hlinksldjump"/>
          </p:cNvPr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rot="-1352604">
            <a:off x="827088" y="1700212"/>
            <a:ext cx="2449512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5" descr="30mph-speed-roundel-product-0.png" hidden="0">
            <a:hlinkClick r:id="rId6" action="ppaction://hlinksldjump"/>
          </p:cNvPr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 rot="505089">
            <a:off x="4643438" y="1916113"/>
            <a:ext cx="2278062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6" descr="maximum-speed-clip-art-at-clkercom-vector-online-royalty-1342100.png" hidden="0">
            <a:hlinkClick r:id="rId8" action="ppaction://hlinksldjump"/>
          </p:cNvPr>
          <p:cNvPicPr>
            <a:picLocks noChangeAspect="1"/>
          </p:cNvPicPr>
          <p:nvPr isPhoto="0" userDrawn="0"/>
        </p:nvPicPr>
        <p:blipFill>
          <a:blip r:embed="rId9"/>
          <a:stretch/>
        </p:blipFill>
        <p:spPr bwMode="auto">
          <a:xfrm>
            <a:off x="6084888" y="3860800"/>
            <a:ext cx="28082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7" descr="ogran_skorosti.gif" hidden="0">
            <a:hlinkClick r:id="rId10" action="ppaction://hlinksldjump"/>
          </p:cNvPr>
          <p:cNvPicPr>
            <a:picLocks noChangeAspect="1"/>
          </p:cNvPicPr>
          <p:nvPr isPhoto="0" userDrawn="0"/>
        </p:nvPicPr>
        <p:blipFill>
          <a:blip r:embed="rId11"/>
          <a:stretch/>
        </p:blipFill>
        <p:spPr bwMode="auto">
          <a:xfrm rot="-396404">
            <a:off x="2268538" y="3573463"/>
            <a:ext cx="33242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 hidden="0"/>
          <p:cNvSpPr/>
          <p:nvPr isPhoto="0" userDrawn="0"/>
        </p:nvSpPr>
        <p:spPr bwMode="auto">
          <a:xfrm>
            <a:off x="2339752" y="260648"/>
            <a:ext cx="590465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cap="all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latin typeface="BeeskneesCTT"/>
              </a:rPr>
              <a:t>РЕБУСЫ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05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s://ds04.infourok.ru/uploads/ex/070a/00053729-7376df00/hello_html_d4c0fe5.jp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259632" y="476672"/>
            <a:ext cx="7607131" cy="2736304"/>
          </a:xfrm>
          <a:prstGeom prst="roundRect">
            <a:avLst>
              <a:gd name="adj" fmla="val 16667"/>
            </a:avLst>
          </a:prstGeom>
          <a:noFill/>
          <a:ln w="28575" cap="rnd">
            <a:solidFill>
              <a:srgbClr val="FF0000"/>
            </a:solidFill>
            <a:prstDash val="sysDot"/>
            <a:bevel/>
          </a:ln>
        </p:spPr>
      </p:pic>
      <p:pic>
        <p:nvPicPr>
          <p:cNvPr id="5124" name="Рисунок 5" descr="0_c7244_c3cacedf_XL.png" hidden="0">
            <a:hlinkClick r:id="rId4" action="ppaction://hlinksldjump"/>
          </p:cNvPr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308850" y="5434013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 hidden="0"/>
          <p:cNvSpPr txBox="1"/>
          <p:nvPr isPhoto="0" userDrawn="0"/>
        </p:nvSpPr>
        <p:spPr bwMode="auto">
          <a:xfrm>
            <a:off x="3923928" y="3429000"/>
            <a:ext cx="3924279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cs typeface="Aharoni"/>
              </a:rPr>
              <a:t>ТРАМВАЙ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05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p58_mostovaya (1)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475656" y="548680"/>
            <a:ext cx="7200800" cy="2880319"/>
          </a:xfrm>
          <a:prstGeom prst="roundRect">
            <a:avLst>
              <a:gd name="adj" fmla="val 16667"/>
            </a:avLst>
          </a:prstGeom>
          <a:ln w="28575" cap="rnd">
            <a:solidFill>
              <a:srgbClr val="FF0000"/>
            </a:solidFill>
            <a:prstDash val="sysDot"/>
            <a:bevel/>
          </a:ln>
        </p:spPr>
      </p:pic>
      <p:pic>
        <p:nvPicPr>
          <p:cNvPr id="6148" name="Рисунок 3" descr="0_c7244_c3cacedf_XL.png" hidden="0">
            <a:hlinkClick r:id="rId4" action="ppaction://hlinksldjump"/>
          </p:cNvPr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308850" y="5434013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3923928" y="3573016"/>
            <a:ext cx="463646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cs typeface="Aharoni"/>
              </a:rPr>
              <a:t>МОСТОВАЯ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05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xn--i1abbnckbmcl9fb.xn--p1ai/%D1%81%D1%82%D0%B0%D1%82%D1%8C%D0%B8/559264/img9.jp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187624" y="692696"/>
            <a:ext cx="7655582" cy="2664295"/>
          </a:xfrm>
          <a:prstGeom prst="roundRect">
            <a:avLst>
              <a:gd name="adj" fmla="val 16667"/>
            </a:avLst>
          </a:prstGeom>
          <a:noFill/>
          <a:ln w="28575" cap="rnd">
            <a:solidFill>
              <a:srgbClr val="FF0000"/>
            </a:solidFill>
            <a:prstDash val="sysDot"/>
            <a:bevel/>
          </a:ln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3923928" y="3429000"/>
            <a:ext cx="390562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cs typeface="Aharoni"/>
              </a:rPr>
              <a:t>ПЕРЕХОД</a:t>
            </a:r>
            <a:endParaRPr/>
          </a:p>
        </p:txBody>
      </p:sp>
      <p:pic>
        <p:nvPicPr>
          <p:cNvPr id="6" name="Рисунок 5" descr="0_c7244_c3cacedf_XL.png" hidden="0">
            <a:hlinkClick r:id="rId4" action="ppaction://hlinksldjump"/>
          </p:cNvPr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308850" y="5434013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05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uidru.cdutt.ru/images/p58_perekrestok.jp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259632" y="548680"/>
            <a:ext cx="7556188" cy="2736304"/>
          </a:xfrm>
          <a:prstGeom prst="roundRect">
            <a:avLst>
              <a:gd name="adj" fmla="val 16667"/>
            </a:avLst>
          </a:prstGeom>
          <a:noFill/>
          <a:ln w="28575" cap="rnd">
            <a:solidFill>
              <a:srgbClr val="FF0000"/>
            </a:solidFill>
            <a:prstDash val="sysDot"/>
            <a:bevel/>
          </a:ln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3316636" y="3429000"/>
            <a:ext cx="5827364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cs typeface="Aharoni"/>
              </a:rPr>
              <a:t>ПЕРЕКРЕСТОК</a:t>
            </a:r>
            <a:endParaRPr/>
          </a:p>
        </p:txBody>
      </p:sp>
      <p:pic>
        <p:nvPicPr>
          <p:cNvPr id="7" name="Рисунок 5" descr="0_c7244_c3cacedf_XL.png" hidden="0">
            <a:hlinkClick r:id="rId4" action="ppaction://hlinksldjump"/>
          </p:cNvPr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308850" y="5434013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_8831c_9de7d2f5_L.pn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0" y="764704"/>
            <a:ext cx="2808312" cy="5225776"/>
          </a:xfrm>
          <a:prstGeom prst="rect">
            <a:avLst/>
          </a:prstGeom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2699792" y="476672"/>
            <a:ext cx="604454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На дороге опасность с любой стороны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Ждет того, кто на улицу вышел.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Перед этой опасностью люди равны.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Мы скорбим обо всех, кто не выжил. </a:t>
            </a:r>
            <a:endParaRPr/>
          </a:p>
          <a:p>
            <a:pPr>
              <a:defRPr/>
            </a:pPr>
            <a:endParaRPr lang="ru-RU" sz="2400" b="1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В джунглях города сбиты машиной они,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Или ехали в автомобиле,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Когда яркие встречной машины огни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Их на миг роковой ослепили. </a:t>
            </a:r>
            <a:endParaRPr/>
          </a:p>
          <a:p>
            <a:pPr>
              <a:defRPr/>
            </a:pPr>
            <a:endParaRPr lang="ru-RU" sz="2400" b="1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Жертвы города, жертвы дороги, нам жаль,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Что была к вам судьба так жестока.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Люди, скорости сбавьте, ослабьте педаль.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На тот свет не стремитесь до срока.</a:t>
            </a:r>
            <a:endParaRPr lang="ru-RU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218" name="Рисунок 2" descr="img3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 hidden="0"/>
          <p:cNvSpPr/>
          <p:nvPr isPhoto="0" userDrawn="0"/>
        </p:nvSpPr>
        <p:spPr bwMode="auto">
          <a:xfrm>
            <a:off x="251520" y="476672"/>
            <a:ext cx="889248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>
                <a:ln w="28575" cmpd="sng">
                  <a:solidFill>
                    <a:srgbClr val="0070C0"/>
                  </a:solidFill>
                  <a:prstDash val="solid"/>
                </a:ln>
                <a:solidFill>
                  <a:srgbClr val="00FFFF"/>
                </a:solidFill>
                <a:latin typeface="BeeskneesCTT"/>
              </a:rPr>
              <a:t>ДОРОЖНЫЕ</a:t>
            </a:r>
            <a:r>
              <a:rPr lang="ru-RU" sz="7200" b="1" cap="all">
                <a:ln w="28575" cmpd="sng">
                  <a:solidFill>
                    <a:srgbClr val="0070C0"/>
                  </a:solidFill>
                  <a:prstDash val="solid"/>
                </a:ln>
                <a:solidFill>
                  <a:srgbClr val="FFFF00"/>
                </a:solidFill>
                <a:latin typeface="BeeskneesCTT"/>
              </a:rPr>
              <a:t> </a:t>
            </a:r>
            <a:r>
              <a:rPr lang="ru-RU" sz="7200" b="1" cap="all">
                <a:ln w="28575" cmpd="sng">
                  <a:solidFill>
                    <a:srgbClr val="0070C0"/>
                  </a:solidFill>
                  <a:prstDash val="solid"/>
                </a:ln>
                <a:solidFill>
                  <a:srgbClr val="00FFFF"/>
                </a:solidFill>
                <a:latin typeface="BeeskneesCTT"/>
              </a:rPr>
              <a:t>ЗНАКИ</a:t>
            </a:r>
            <a:endParaRPr/>
          </a:p>
        </p:txBody>
      </p:sp>
      <p:pic>
        <p:nvPicPr>
          <p:cNvPr id="9220" name="Рисунок 4" descr="1024px-Traffic_Sign_GR_-_KOK_2009_-_R-32_-_50_kph.svg.png" hidden="0">
            <a:hlinkClick r:id="rId3" action="ppaction://hlinksldjump"/>
          </p:cNvPr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rot="-1368806">
            <a:off x="539750" y="2133600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5" descr="ogran_skorosti.gif" hidden="0">
            <a:hlinkClick r:id="rId5" action="ppaction://hlinksldjump"/>
          </p:cNvPr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6456363" y="1700212"/>
            <a:ext cx="2687637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6" descr="30mph-speed-roundel-product-0.png" hidden="0">
            <a:hlinkClick r:id="rId7" action="ppaction://hlinksldjump"/>
          </p:cNvPr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>
            <a:off x="1763713" y="4581525"/>
            <a:ext cx="22764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7" descr="maximum-speed-clip-art-at-clkercom-vector-online-royalty-1342100.png" hidden="0">
            <a:hlinkClick r:id="rId9" action="ppaction://hlinksldjump"/>
          </p:cNvPr>
          <p:cNvPicPr>
            <a:picLocks noChangeAspect="1"/>
          </p:cNvPicPr>
          <p:nvPr isPhoto="0" userDrawn="0"/>
        </p:nvPicPr>
        <p:blipFill>
          <a:blip r:embed="rId10"/>
          <a:stretch/>
        </p:blipFill>
        <p:spPr bwMode="auto">
          <a:xfrm rot="1286408">
            <a:off x="4211638" y="3357563"/>
            <a:ext cx="28082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img3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4" hidden="0"/>
          <p:cNvSpPr txBox="1">
            <a:spLocks noChangeArrowheads="1"/>
          </p:cNvSpPr>
          <p:nvPr isPhoto="0" userDrawn="0"/>
        </p:nvSpPr>
        <p:spPr bwMode="auto">
          <a:xfrm>
            <a:off x="684213" y="765175"/>
            <a:ext cx="75596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/>
                <a:cs typeface="Times New Roman"/>
              </a:rPr>
              <a:t>      </a:t>
            </a:r>
            <a:r>
              <a:rPr lang="ru-RU" sz="2800" b="1">
                <a:latin typeface="Times New Roman"/>
                <a:cs typeface="Times New Roman"/>
              </a:rPr>
              <a:t>Какой знак на дороге сообщает водителю, что рядом школа, или детский сад, а значит, следует снизить скорость движения?</a:t>
            </a:r>
            <a:endParaRPr/>
          </a:p>
        </p:txBody>
      </p:sp>
      <p:sp>
        <p:nvSpPr>
          <p:cNvPr id="16" name="Прямоугольник 15" hidden="0"/>
          <p:cNvSpPr/>
          <p:nvPr isPhoto="0" userDrawn="0"/>
        </p:nvSpPr>
        <p:spPr bwMode="auto">
          <a:xfrm>
            <a:off x="7092280" y="4653136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3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5" name="Прямоугольник 14" hidden="0"/>
          <p:cNvSpPr/>
          <p:nvPr isPhoto="0" userDrawn="0"/>
        </p:nvSpPr>
        <p:spPr bwMode="auto">
          <a:xfrm>
            <a:off x="4427984" y="2564904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2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4" name="Прямоугольник 13" hidden="0"/>
          <p:cNvSpPr/>
          <p:nvPr isPhoto="0" userDrawn="0"/>
        </p:nvSpPr>
        <p:spPr bwMode="auto">
          <a:xfrm>
            <a:off x="1475656" y="4725144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1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3" name="Рисунок 12" descr="51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419475" y="3644900"/>
            <a:ext cx="2436813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e63f26d978777fa8506ff7ce4b82956f.jpg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156325" y="2420938"/>
            <a:ext cx="24130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f3b7ad321578a0d417c50e24297675d.jpeg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684213" y="2420938"/>
            <a:ext cx="24526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5" descr="0_c7244_c3cacedf_XL.png" hidden="0">
            <a:hlinkClick r:id="rId6" action="ppaction://hlinksldjump"/>
          </p:cNvPr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>
            <a:off x="7308850" y="5434013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img3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2" hidden="0"/>
          <p:cNvSpPr>
            <a:spLocks noChangeArrowheads="1"/>
          </p:cNvSpPr>
          <p:nvPr isPhoto="0" userDrawn="0"/>
        </p:nvSpPr>
        <p:spPr bwMode="auto">
          <a:xfrm>
            <a:off x="250825" y="765175"/>
            <a:ext cx="86423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>
                <a:latin typeface="Times New Roman"/>
                <a:cs typeface="Times New Roman"/>
              </a:rPr>
              <a:t>Какой знак сообщает, что рядом находится подземный пешеходный переход?</a:t>
            </a:r>
            <a:endParaRPr lang="ru-RU" sz="3600">
              <a:latin typeface="Calibri"/>
            </a:endParaRPr>
          </a:p>
        </p:txBody>
      </p:sp>
      <p:pic>
        <p:nvPicPr>
          <p:cNvPr id="8" name="Рисунок 7" descr="1db2d81584a5df55fd6fcc0860c587ce.pn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23850" y="2420938"/>
            <a:ext cx="25193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6.7_Russian_road_sign.svg.png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300788" y="2349500"/>
            <a:ext cx="256857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traffic-sign-6724_640.png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3203575" y="3213100"/>
            <a:ext cx="27368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 hidden="0"/>
          <p:cNvSpPr/>
          <p:nvPr isPhoto="0" userDrawn="0"/>
        </p:nvSpPr>
        <p:spPr bwMode="auto">
          <a:xfrm>
            <a:off x="1259632" y="5085184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1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0" name="Прямоугольник 9" hidden="0"/>
          <p:cNvSpPr/>
          <p:nvPr isPhoto="0" userDrawn="0"/>
        </p:nvSpPr>
        <p:spPr bwMode="auto">
          <a:xfrm>
            <a:off x="4283968" y="2420888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2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Прямоугольник 10" hidden="0"/>
          <p:cNvSpPr/>
          <p:nvPr isPhoto="0" userDrawn="0"/>
        </p:nvSpPr>
        <p:spPr bwMode="auto">
          <a:xfrm>
            <a:off x="7380312" y="4941168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3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3" name="Рисунок 5" descr="0_c7244_c3cacedf_XL.png" hidden="0">
            <a:hlinkClick r:id="rId6" action="ppaction://hlinksldjump"/>
          </p:cNvPr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>
            <a:off x="7308850" y="5434013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img3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plakat-dorojnaya-azbuka-4152-large - копия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68313" y="1989138"/>
            <a:ext cx="2335212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7.JPG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3492500" y="2997200"/>
            <a:ext cx="22113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lakat-dorojnaya-azbuka-4152-large - копия.jpg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6300788" y="1989138"/>
            <a:ext cx="2211387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Прямоугольник 6" hidden="0"/>
          <p:cNvSpPr>
            <a:spLocks noChangeArrowheads="1"/>
          </p:cNvSpPr>
          <p:nvPr isPhoto="0" userDrawn="0"/>
        </p:nvSpPr>
        <p:spPr bwMode="auto">
          <a:xfrm>
            <a:off x="0" y="620713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>
                <a:latin typeface="Times New Roman"/>
                <a:cs typeface="Times New Roman"/>
              </a:rPr>
              <a:t>Какой знак на дороге сообщает пешеходу, что дальнейшее движение запрещено?</a:t>
            </a:r>
            <a:endParaRPr/>
          </a:p>
        </p:txBody>
      </p:sp>
      <p:sp>
        <p:nvSpPr>
          <p:cNvPr id="7" name="Прямоугольник 6" hidden="0"/>
          <p:cNvSpPr/>
          <p:nvPr isPhoto="0" userDrawn="0"/>
        </p:nvSpPr>
        <p:spPr bwMode="auto">
          <a:xfrm>
            <a:off x="7308304" y="4365104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3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8" name="Прямоугольник 7" hidden="0"/>
          <p:cNvSpPr/>
          <p:nvPr isPhoto="0" userDrawn="0"/>
        </p:nvSpPr>
        <p:spPr bwMode="auto">
          <a:xfrm>
            <a:off x="4427984" y="1988840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2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9" name="Прямоугольник 8" hidden="0"/>
          <p:cNvSpPr/>
          <p:nvPr isPhoto="0" userDrawn="0"/>
        </p:nvSpPr>
        <p:spPr bwMode="auto">
          <a:xfrm>
            <a:off x="1331640" y="4509120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1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1" name="Рисунок 5" descr="0_c7244_c3cacedf_XL.png" hidden="0">
            <a:hlinkClick r:id="rId6" action="ppaction://hlinksldjump"/>
          </p:cNvPr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>
            <a:off x="7308850" y="5434013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img3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2" hidden="0"/>
          <p:cNvSpPr>
            <a:spLocks noChangeArrowheads="1"/>
          </p:cNvSpPr>
          <p:nvPr isPhoto="0" userDrawn="0"/>
        </p:nvSpPr>
        <p:spPr bwMode="auto">
          <a:xfrm>
            <a:off x="539750" y="981075"/>
            <a:ext cx="79200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>
                <a:latin typeface="Times New Roman"/>
                <a:cs typeface="Times New Roman"/>
              </a:rPr>
              <a:t>Какой знак сообщает, что нельзя кататься на велосипеде?</a:t>
            </a:r>
            <a:endParaRPr lang="ru-RU" sz="3600">
              <a:latin typeface="Calibri"/>
            </a:endParaRPr>
          </a:p>
        </p:txBody>
      </p:sp>
      <p:pic>
        <p:nvPicPr>
          <p:cNvPr id="5124" name="Picture 4" descr="http://cdn01.ru/files/users/images/a6/58/a65815616485c1e41392457510885f7a.jp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6292850" y="2997200"/>
            <a:ext cx="245586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AutoShape 6" descr="https://static.apkbird.com/media/7fdf9a3897b43adb26e211c08b6de91f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Calibri"/>
            </a:endParaRPr>
          </a:p>
        </p:txBody>
      </p:sp>
      <p:sp>
        <p:nvSpPr>
          <p:cNvPr id="13319" name="AutoShape 8" descr="https://static.apkbird.com/media/7fdf9a3897b43adb26e211c08b6de91f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Calibri"/>
            </a:endParaRPr>
          </a:p>
        </p:txBody>
      </p:sp>
      <p:pic>
        <p:nvPicPr>
          <p:cNvPr id="9" name="Рисунок 8" descr="7fdf9a3897b43adb26e211c08b6de91f.png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3635375" y="2276475"/>
            <a:ext cx="2293938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 hidden="0"/>
          <p:cNvSpPr/>
          <p:nvPr isPhoto="0" userDrawn="0"/>
        </p:nvSpPr>
        <p:spPr bwMode="auto">
          <a:xfrm>
            <a:off x="1259632" y="2060848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1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Прямоугольник 10" hidden="0"/>
          <p:cNvSpPr/>
          <p:nvPr isPhoto="0" userDrawn="0"/>
        </p:nvSpPr>
        <p:spPr bwMode="auto">
          <a:xfrm>
            <a:off x="4572000" y="4653136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2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2" name="Прямоугольник 11" hidden="0"/>
          <p:cNvSpPr/>
          <p:nvPr isPhoto="0" userDrawn="0"/>
        </p:nvSpPr>
        <p:spPr bwMode="auto">
          <a:xfrm>
            <a:off x="7380312" y="1988840"/>
            <a:ext cx="5693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1"/>
                </a:gradFill>
              </a:rPr>
              <a:t>3</a:t>
            </a:r>
            <a:endParaRPr lang="ru-RU" sz="54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3" name="Рисунок 5" descr="0_c7244_c3cacedf_XL.png" hidden="0">
            <a:hlinkClick r:id="rId5" action="ppaction://hlinksldjump"/>
          </p:cNvPr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7308850" y="5434013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0004-019-.jpg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>
            <a:off x="611560" y="2996952"/>
            <a:ext cx="2689906" cy="22322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  <p:endSync evt="end" delay="0">
                  <p:rtn val="all"/>
                </p:endSync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338" name="Рисунок 8" descr="1482832586_screenshot_1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 hidden="0"/>
          <p:cNvSpPr/>
          <p:nvPr isPhoto="0" userDrawn="0"/>
        </p:nvSpPr>
        <p:spPr bwMode="auto">
          <a:xfrm rot="21207651">
            <a:off x="39421" y="2347267"/>
            <a:ext cx="889248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>
                <a:ln w="28575" cmpd="sng">
                  <a:solidFill>
                    <a:srgbClr val="0070C0"/>
                  </a:solidFill>
                  <a:prstDash val="solid"/>
                </a:ln>
                <a:solidFill>
                  <a:srgbClr val="00FFFF"/>
                </a:solidFill>
                <a:latin typeface="BeeskneesCTT"/>
              </a:rPr>
              <a:t>ВИКТОРИНА</a:t>
            </a:r>
            <a:endParaRPr/>
          </a:p>
        </p:txBody>
      </p:sp>
      <p:pic>
        <p:nvPicPr>
          <p:cNvPr id="14340" name="Рисунок 4" descr="1024px-Traffic_Sign_GR_-_KOK_2009_-_R-32_-_50_kph.svg.png" hidden="0">
            <a:hlinkClick r:id="rId3" action="ppaction://hlinksldjump"/>
          </p:cNvPr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rot="-1446333">
            <a:off x="3095625" y="3556000"/>
            <a:ext cx="2471738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5" descr="maximum-speed-clip-art-at-clkercom-vector-online-royalty-1342100.png" hidden="0">
            <a:hlinkClick r:id="rId5" action="ppaction://hlinksldjump"/>
          </p:cNvPr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rot="-1634045">
            <a:off x="2439988" y="217488"/>
            <a:ext cx="20891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6" descr="30mph-speed-roundel-product-0.png" hidden="0">
            <a:hlinkClick r:id="rId7" action="ppaction://hlinksldjump"/>
          </p:cNvPr>
          <p:cNvPicPr>
            <a:picLocks noChangeAspect="1"/>
          </p:cNvPicPr>
          <p:nvPr isPhoto="0" userDrawn="0"/>
        </p:nvPicPr>
        <p:blipFill>
          <a:blip r:embed="rId8"/>
          <a:stretch/>
        </p:blipFill>
        <p:spPr bwMode="auto">
          <a:xfrm>
            <a:off x="5795963" y="2852738"/>
            <a:ext cx="1989137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7" descr="ogran_skorosti.gif" hidden="0">
            <a:hlinkClick r:id="rId9" action="ppaction://hlinksldjump"/>
          </p:cNvPr>
          <p:cNvPicPr>
            <a:picLocks noChangeAspect="1"/>
          </p:cNvPicPr>
          <p:nvPr isPhoto="0" userDrawn="0"/>
        </p:nvPicPr>
        <p:blipFill>
          <a:blip r:embed="rId10"/>
          <a:stretch/>
        </p:blipFill>
        <p:spPr bwMode="auto">
          <a:xfrm>
            <a:off x="6470650" y="0"/>
            <a:ext cx="267335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362" name="Рисунок 6" descr="1482832586_screenshot_1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3" hidden="0"/>
          <p:cNvSpPr>
            <a:spLocks noChangeArrowheads="1"/>
          </p:cNvSpPr>
          <p:nvPr isPhoto="0" userDrawn="0"/>
        </p:nvSpPr>
        <p:spPr bwMode="auto">
          <a:xfrm>
            <a:off x="1763713" y="692150"/>
            <a:ext cx="66421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/>
              <a:t>Красный сигнал </a:t>
            </a:r>
            <a:endParaRPr/>
          </a:p>
          <a:p>
            <a:pPr algn="ctr">
              <a:defRPr/>
            </a:pPr>
            <a:r>
              <a:rPr lang="ru-RU" sz="3200" b="1"/>
              <a:t>светофора означает?..</a:t>
            </a:r>
            <a:endParaRPr/>
          </a:p>
          <a:p>
            <a:pPr algn="ctr">
              <a:defRPr/>
            </a:pPr>
            <a:endParaRPr lang="ru-RU" sz="3200" b="1">
              <a:latin typeface="Times New Roman"/>
              <a:cs typeface="Times New Roman"/>
            </a:endParaRPr>
          </a:p>
        </p:txBody>
      </p:sp>
      <p:sp>
        <p:nvSpPr>
          <p:cNvPr id="15364" name="AutoShape 2" descr="https://pimg.mycdn.me/getImage?url=http%3A%2F%2Fwww.vzsar.ru%2Fi%2Fnews%2Fxxl%2F2017%2F07%2F149214.jpg&amp;type=TOPIC_LINK_548x274&amp;signatureToken=bA6ejoneDMIMju89TEp-d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Calibri"/>
            </a:endParaRPr>
          </a:p>
        </p:txBody>
      </p:sp>
      <p:sp>
        <p:nvSpPr>
          <p:cNvPr id="7" name="TextBox 6" hidden="0"/>
          <p:cNvSpPr txBox="1"/>
          <p:nvPr isPhoto="0" userDrawn="0"/>
        </p:nvSpPr>
        <p:spPr bwMode="auto">
          <a:xfrm>
            <a:off x="2106966" y="2204864"/>
            <a:ext cx="578318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>
                <a:ln w="28575">
                  <a:solidFill>
                    <a:srgbClr val="002060"/>
                  </a:solidFill>
                </a:ln>
                <a:solidFill>
                  <a:srgbClr val="FF0066"/>
                </a:solidFill>
              </a:rPr>
              <a:t>Запрет</a:t>
            </a:r>
            <a:r>
              <a:rPr lang="ru-RU" sz="5400" b="1">
                <a:ln w="28575">
                  <a:solidFill>
                    <a:srgbClr val="00B0F0"/>
                  </a:solidFill>
                </a:ln>
                <a:solidFill>
                  <a:srgbClr val="FF0066"/>
                </a:solidFill>
              </a:rPr>
              <a:t> </a:t>
            </a:r>
            <a:r>
              <a:rPr lang="ru-RU" sz="5400" b="1">
                <a:ln w="28575">
                  <a:solidFill>
                    <a:srgbClr val="002060"/>
                  </a:solidFill>
                </a:ln>
                <a:solidFill>
                  <a:srgbClr val="FF0066"/>
                </a:solidFill>
              </a:rPr>
              <a:t>всякому </a:t>
            </a:r>
            <a:endParaRPr/>
          </a:p>
          <a:p>
            <a:pPr algn="ctr">
              <a:defRPr/>
            </a:pPr>
            <a:r>
              <a:rPr lang="ru-RU" sz="5400" b="1">
                <a:ln w="28575">
                  <a:solidFill>
                    <a:srgbClr val="002060"/>
                  </a:solidFill>
                </a:ln>
                <a:solidFill>
                  <a:srgbClr val="FF0066"/>
                </a:solidFill>
              </a:rPr>
              <a:t>движению</a:t>
            </a:r>
            <a:endParaRPr/>
          </a:p>
        </p:txBody>
      </p:sp>
      <p:pic>
        <p:nvPicPr>
          <p:cNvPr id="8" name="Рисунок 5" descr="0_c7244_c3cacedf_XL.png" hidden="0">
            <a:hlinkClick r:id="rId3" action="ppaction://hlinksldjump"/>
          </p:cNvPr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4211960" y="4869159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1482832586_screenshot_1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6" hidden="0"/>
          <p:cNvSpPr>
            <a:spLocks noChangeArrowheads="1"/>
          </p:cNvSpPr>
          <p:nvPr isPhoto="0" userDrawn="0"/>
        </p:nvSpPr>
        <p:spPr bwMode="auto">
          <a:xfrm>
            <a:off x="1908175" y="765175"/>
            <a:ext cx="6480174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/>
              <a:t>По какому краю дороги </a:t>
            </a:r>
            <a:endParaRPr/>
          </a:p>
          <a:p>
            <a:pPr algn="ctr">
              <a:defRPr/>
            </a:pPr>
            <a:r>
              <a:rPr lang="ru-RU" sz="3200" b="1"/>
              <a:t>должны идти пешеходы </a:t>
            </a:r>
            <a:endParaRPr/>
          </a:p>
          <a:p>
            <a:pPr algn="ctr">
              <a:defRPr/>
            </a:pPr>
            <a:r>
              <a:rPr lang="ru-RU" sz="3200" b="1"/>
              <a:t>в тех местах, где нет </a:t>
            </a:r>
            <a:endParaRPr/>
          </a:p>
          <a:p>
            <a:pPr algn="ctr">
              <a:defRPr/>
            </a:pPr>
            <a:r>
              <a:rPr lang="ru-RU" sz="3200" b="1"/>
              <a:t>тротуара?</a:t>
            </a:r>
            <a:endParaRPr/>
          </a:p>
        </p:txBody>
      </p:sp>
      <p:sp>
        <p:nvSpPr>
          <p:cNvPr id="8" name="TextBox 7" hidden="0"/>
          <p:cNvSpPr txBox="1"/>
          <p:nvPr isPhoto="0" userDrawn="0"/>
        </p:nvSpPr>
        <p:spPr bwMode="auto">
          <a:xfrm>
            <a:off x="1475656" y="2708920"/>
            <a:ext cx="7236296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>
                <a:ln w="28575"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По левому, навстречу </a:t>
            </a:r>
            <a:endParaRPr/>
          </a:p>
          <a:p>
            <a:pPr algn="ctr">
              <a:defRPr/>
            </a:pPr>
            <a:r>
              <a:rPr lang="ru-RU" sz="4800" b="1">
                <a:ln w="28575"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движущемуся </a:t>
            </a:r>
            <a:endParaRPr/>
          </a:p>
          <a:p>
            <a:pPr algn="ctr">
              <a:defRPr/>
            </a:pPr>
            <a:r>
              <a:rPr lang="ru-RU" sz="4800" b="1">
                <a:ln w="28575"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транспорту</a:t>
            </a:r>
            <a:endParaRPr/>
          </a:p>
        </p:txBody>
      </p:sp>
      <p:pic>
        <p:nvPicPr>
          <p:cNvPr id="6" name="Рисунок 5" descr="0_c7244_c3cacedf_XL.png" hidden="0">
            <a:hlinkClick r:id="rId3" action="ppaction://hlinksldjump"/>
          </p:cNvPr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4283968" y="4941168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410" name="Рисунок 2" descr="1482832586_screenshot_1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3" hidden="0"/>
          <p:cNvSpPr>
            <a:spLocks noChangeArrowheads="1"/>
          </p:cNvSpPr>
          <p:nvPr isPhoto="0" userDrawn="0"/>
        </p:nvSpPr>
        <p:spPr bwMode="auto">
          <a:xfrm>
            <a:off x="1763713" y="692150"/>
            <a:ext cx="65532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/>
              <a:t>Какое положение </a:t>
            </a:r>
            <a:endParaRPr/>
          </a:p>
          <a:p>
            <a:pPr algn="ctr">
              <a:defRPr/>
            </a:pPr>
            <a:r>
              <a:rPr lang="ru-RU" sz="3200" b="1"/>
              <a:t>регулировщика </a:t>
            </a:r>
            <a:endParaRPr/>
          </a:p>
          <a:p>
            <a:pPr algn="ctr">
              <a:defRPr/>
            </a:pPr>
            <a:r>
              <a:rPr lang="ru-RU" sz="3200" b="1"/>
              <a:t>запрещает движение </a:t>
            </a:r>
            <a:endParaRPr/>
          </a:p>
          <a:p>
            <a:pPr algn="ctr">
              <a:defRPr/>
            </a:pPr>
            <a:r>
              <a:rPr lang="ru-RU" sz="3200" b="1"/>
              <a:t>всем участникам движения?</a:t>
            </a:r>
            <a:endParaRPr/>
          </a:p>
        </p:txBody>
      </p:sp>
      <p:sp>
        <p:nvSpPr>
          <p:cNvPr id="5" name="TextBox 4" hidden="0"/>
          <p:cNvSpPr txBox="1"/>
          <p:nvPr isPhoto="0" userDrawn="0"/>
        </p:nvSpPr>
        <p:spPr bwMode="auto">
          <a:xfrm>
            <a:off x="1979712" y="2924944"/>
            <a:ext cx="624203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>
                <a:ln w="28575">
                  <a:solidFill>
                    <a:srgbClr val="002060"/>
                  </a:solidFill>
                </a:ln>
                <a:solidFill>
                  <a:srgbClr val="FF00FF"/>
                </a:solidFill>
              </a:rPr>
              <a:t>Рука поднята вверх</a:t>
            </a:r>
            <a:endParaRPr/>
          </a:p>
        </p:txBody>
      </p:sp>
      <p:pic>
        <p:nvPicPr>
          <p:cNvPr id="6" name="Рисунок 5" descr="0_c7244_c3cacedf_XL.png" hidden="0">
            <a:hlinkClick r:id="rId3" action="ppaction://hlinksldjump"/>
          </p:cNvPr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4355976" y="4509120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434" name="Рисунок 2" descr="1482832586_screenshot_1.pn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2" hidden="0"/>
          <p:cNvSpPr>
            <a:spLocks noChangeArrowheads="1"/>
          </p:cNvSpPr>
          <p:nvPr isPhoto="0" userDrawn="0"/>
        </p:nvSpPr>
        <p:spPr bwMode="auto">
          <a:xfrm>
            <a:off x="611188" y="476250"/>
            <a:ext cx="85328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/>
              <a:t>Кому должны подчиняться </a:t>
            </a:r>
            <a:endParaRPr/>
          </a:p>
          <a:p>
            <a:pPr algn="ctr">
              <a:defRPr/>
            </a:pPr>
            <a:r>
              <a:rPr lang="ru-RU" sz="3200" b="1"/>
              <a:t>пешеходы и водители, </a:t>
            </a:r>
            <a:endParaRPr/>
          </a:p>
          <a:p>
            <a:pPr algn="ctr">
              <a:defRPr/>
            </a:pPr>
            <a:r>
              <a:rPr lang="ru-RU" sz="3200" b="1"/>
              <a:t>если на перекрестке </a:t>
            </a:r>
            <a:endParaRPr/>
          </a:p>
          <a:p>
            <a:pPr algn="ctr">
              <a:defRPr/>
            </a:pPr>
            <a:r>
              <a:rPr lang="ru-RU" sz="3200" b="1"/>
              <a:t>работают одновременно </a:t>
            </a:r>
            <a:endParaRPr/>
          </a:p>
          <a:p>
            <a:pPr algn="ctr">
              <a:defRPr/>
            </a:pPr>
            <a:r>
              <a:rPr lang="ru-RU" sz="3200" b="1"/>
              <a:t>и светофор и регулировщик?</a:t>
            </a:r>
            <a:endParaRPr lang="ru-RU" sz="3200"/>
          </a:p>
        </p:txBody>
      </p:sp>
      <p:sp>
        <p:nvSpPr>
          <p:cNvPr id="4" name="TextBox 3" hidden="0"/>
          <p:cNvSpPr txBox="1"/>
          <p:nvPr isPhoto="0" userDrawn="0"/>
        </p:nvSpPr>
        <p:spPr bwMode="auto">
          <a:xfrm>
            <a:off x="2267744" y="3140968"/>
            <a:ext cx="555882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>
                <a:ln w="28575">
                  <a:solidFill>
                    <a:schemeClr val="tx1"/>
                  </a:solidFill>
                </a:ln>
                <a:solidFill>
                  <a:srgbClr val="FF00FF"/>
                </a:solidFill>
              </a:rPr>
              <a:t>Регулировщику</a:t>
            </a:r>
            <a:endParaRPr/>
          </a:p>
        </p:txBody>
      </p:sp>
      <p:pic>
        <p:nvPicPr>
          <p:cNvPr id="6" name="Рисунок 5" descr="0_c7244_c3cacedf_XL.png" hidden="0">
            <a:hlinkClick r:id="rId3" action="ppaction://hlinksldjump"/>
          </p:cNvPr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4283968" y="4509120"/>
            <a:ext cx="164623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 hidden="0"/>
          <p:cNvSpPr/>
          <p:nvPr isPhoto="0" userDrawn="0"/>
        </p:nvSpPr>
        <p:spPr bwMode="auto">
          <a:xfrm>
            <a:off x="179512" y="141277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bg1"/>
                </a:solidFill>
              </a:rPr>
              <a:t>Генеральная Ассамблея ООН в </a:t>
            </a:r>
            <a:r>
              <a:rPr lang="ru-RU" sz="2400" b="1">
                <a:solidFill>
                  <a:srgbClr val="FF0000"/>
                </a:solidFill>
              </a:rPr>
              <a:t>2005 году</a:t>
            </a:r>
            <a:r>
              <a:rPr lang="ru-RU" sz="2400" b="1">
                <a:solidFill>
                  <a:schemeClr val="bg1"/>
                </a:solidFill>
              </a:rPr>
              <a:t> предложила государственным членам ООН и международному сообществу объявить ежегодный </a:t>
            </a:r>
            <a:r>
              <a:rPr lang="ru-RU" sz="2400" b="1">
                <a:solidFill>
                  <a:srgbClr val="FF0000"/>
                </a:solidFill>
              </a:rPr>
              <a:t>Всемирный День Памяти жертв дорожно-транспортных происшествий</a:t>
            </a:r>
            <a:endParaRPr lang="ru-RU" sz="2400" b="1">
              <a:solidFill>
                <a:srgbClr val="FF0000"/>
              </a:solidFill>
            </a:endParaRPr>
          </a:p>
        </p:txBody>
      </p:sp>
      <p:pic>
        <p:nvPicPr>
          <p:cNvPr id="1026" name="Picture 2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5076056" y="1196752"/>
            <a:ext cx="3505199" cy="350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RAMKA-DLYA-FOTO-ILI-RISUNKA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 hidden="0"/>
          <p:cNvSpPr/>
          <p:nvPr isPhoto="0" userDrawn="0"/>
        </p:nvSpPr>
        <p:spPr bwMode="auto">
          <a:xfrm>
            <a:off x="1187624" y="1484784"/>
            <a:ext cx="6581841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cap="all">
                <a:ln w="38100" cmpd="sng">
                  <a:solidFill>
                    <a:srgbClr val="FF0066"/>
                  </a:solidFill>
                  <a:prstDash val="solid"/>
                </a:ln>
                <a:solidFill>
                  <a:srgbClr val="FFFF00"/>
                </a:solidFill>
                <a:latin typeface="Bookman Old Style"/>
              </a:rPr>
              <a:t>До новых </a:t>
            </a:r>
            <a:endParaRPr/>
          </a:p>
          <a:p>
            <a:pPr algn="ctr">
              <a:defRPr/>
            </a:pPr>
            <a:r>
              <a:rPr lang="ru-RU" sz="7200" b="1" cap="all">
                <a:ln w="38100" cmpd="sng">
                  <a:solidFill>
                    <a:srgbClr val="FF0066"/>
                  </a:solidFill>
                  <a:prstDash val="solid"/>
                </a:ln>
                <a:solidFill>
                  <a:srgbClr val="FFFF00"/>
                </a:solidFill>
                <a:latin typeface="Bookman Old Style"/>
              </a:rPr>
              <a:t>встреч!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 hidden="0"/>
          <p:cNvSpPr txBox="1"/>
          <p:nvPr isPhoto="0" userDrawn="0"/>
        </p:nvSpPr>
        <p:spPr bwMode="auto">
          <a:xfrm>
            <a:off x="251520" y="620688"/>
            <a:ext cx="4388061" cy="3170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1"/>
                </a:solidFill>
              </a:rPr>
              <a:t>Каждый год в мире в результате ДТП </a:t>
            </a:r>
            <a:endParaRPr/>
          </a:p>
          <a:p>
            <a:pPr>
              <a:defRPr/>
            </a:pPr>
            <a:r>
              <a:rPr lang="ru-RU" sz="2000" b="1">
                <a:solidFill>
                  <a:schemeClr val="bg1"/>
                </a:solidFill>
              </a:rPr>
              <a:t>погибают и получают ранения </a:t>
            </a:r>
            <a:endParaRPr/>
          </a:p>
          <a:p>
            <a:pPr>
              <a:defRPr/>
            </a:pPr>
            <a:r>
              <a:rPr lang="ru-RU" sz="2000" b="1">
                <a:solidFill>
                  <a:schemeClr val="bg1"/>
                </a:solidFill>
              </a:rPr>
              <a:t>более </a:t>
            </a:r>
            <a:r>
              <a:rPr lang="ru-RU" sz="2000" b="1">
                <a:solidFill>
                  <a:srgbClr val="FF0000"/>
                </a:solidFill>
              </a:rPr>
              <a:t>10 миллионов человек. </a:t>
            </a:r>
            <a:endParaRPr/>
          </a:p>
          <a:p>
            <a:pPr>
              <a:defRPr/>
            </a:pPr>
            <a:r>
              <a:rPr lang="ru-RU" sz="2000" b="1">
                <a:solidFill>
                  <a:schemeClr val="bg1"/>
                </a:solidFill>
              </a:rPr>
              <a:t>(это население, например, </a:t>
            </a:r>
            <a:endParaRPr/>
          </a:p>
          <a:p>
            <a:pPr>
              <a:defRPr/>
            </a:pPr>
            <a:r>
              <a:rPr lang="ru-RU" sz="2000" b="1">
                <a:solidFill>
                  <a:schemeClr val="bg1"/>
                </a:solidFill>
              </a:rPr>
              <a:t>такого города как Москва)</a:t>
            </a:r>
            <a:endParaRPr/>
          </a:p>
          <a:p>
            <a:pPr>
              <a:defRPr/>
            </a:pPr>
            <a:r>
              <a:rPr lang="ru-RU" sz="2000" b="1">
                <a:solidFill>
                  <a:schemeClr val="bg1"/>
                </a:solidFill>
              </a:rPr>
              <a:t> По данным ГИБДД  в России в ДТП </a:t>
            </a:r>
            <a:endParaRPr/>
          </a:p>
          <a:p>
            <a:pPr>
              <a:defRPr/>
            </a:pPr>
            <a:r>
              <a:rPr lang="ru-RU" sz="2000" b="1">
                <a:solidFill>
                  <a:schemeClr val="bg1"/>
                </a:solidFill>
              </a:rPr>
              <a:t>ежегодно погибает более </a:t>
            </a:r>
            <a:endParaRPr/>
          </a:p>
          <a:p>
            <a:pPr>
              <a:defRPr/>
            </a:pPr>
            <a:r>
              <a:rPr lang="ru-RU" sz="2000" b="1">
                <a:solidFill>
                  <a:srgbClr val="FF0000"/>
                </a:solidFill>
              </a:rPr>
              <a:t>20 тыс. человек. </a:t>
            </a:r>
            <a:endParaRPr/>
          </a:p>
          <a:p>
            <a:pPr>
              <a:defRPr/>
            </a:pPr>
            <a:endParaRPr lang="ru-RU" sz="2000" b="1">
              <a:solidFill>
                <a:schemeClr val="bg1"/>
              </a:solidFill>
            </a:endParaRPr>
          </a:p>
          <a:p>
            <a:pPr>
              <a:defRPr/>
            </a:pPr>
            <a:endParaRPr lang="ru-RU" sz="2000" b="1">
              <a:solidFill>
                <a:schemeClr val="bg1"/>
              </a:solidFill>
            </a:endParaRPr>
          </a:p>
        </p:txBody>
      </p:sp>
      <p:pic>
        <p:nvPicPr>
          <p:cNvPr id="6150" name="Picture 6" descr="Картинки по запросу памятники жертвам дтп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534593" y="3212976"/>
            <a:ext cx="5760640" cy="3380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dist="5000" dir="2100000" sy="-100000" rotWithShape="0" algn="bl" stA="38000" endPos="28000"/>
          </a:effectLst>
        </p:spPr>
      </p:pic>
      <p:pic>
        <p:nvPicPr>
          <p:cNvPr id="2" name="Рисунок 1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004048" y="404664"/>
            <a:ext cx="3888432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dist="5000" dir="2100000" sy="-100000" rotWithShape="0" algn="bl" stA="38000" endPos="28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216300" y="692696"/>
            <a:ext cx="892770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3200" b="1">
                <a:solidFill>
                  <a:srgbClr val="C00000"/>
                </a:solidFill>
              </a:rPr>
              <a:t>Доро́жно-тра́нспортное</a:t>
            </a:r>
            <a:r>
              <a:rPr lang="ru-RU" sz="3200" b="1">
                <a:solidFill>
                  <a:srgbClr val="C00000"/>
                </a:solidFill>
              </a:rPr>
              <a:t> </a:t>
            </a:r>
            <a:r>
              <a:rPr lang="ru-RU" sz="3200" b="1">
                <a:solidFill>
                  <a:srgbClr val="C00000"/>
                </a:solidFill>
              </a:rPr>
              <a:t>происше́ствие</a:t>
            </a:r>
            <a:r>
              <a:rPr lang="ru-RU" sz="3200" b="1">
                <a:solidFill>
                  <a:schemeClr val="bg1"/>
                </a:solidFill>
              </a:rPr>
              <a:t> — 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ru-RU" sz="3200" b="1">
                <a:solidFill>
                  <a:schemeClr val="bg1"/>
                </a:solidFill>
              </a:rPr>
              <a:t>событие, возникшее в процессе движения 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ru-RU" sz="3200" b="1">
                <a:solidFill>
                  <a:schemeClr val="bg1"/>
                </a:solidFill>
              </a:rPr>
              <a:t>по дороге транспортного средства и с его 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ru-RU" sz="3200" b="1">
                <a:solidFill>
                  <a:schemeClr val="bg1"/>
                </a:solidFill>
              </a:rPr>
              <a:t>участием, при котором погибли или пострадали 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ru-RU" sz="3200" b="1">
                <a:solidFill>
                  <a:schemeClr val="bg1"/>
                </a:solidFill>
              </a:rPr>
              <a:t>люди или повреждены транспортные средства, 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ru-RU" sz="3200" b="1">
                <a:solidFill>
                  <a:schemeClr val="bg1"/>
                </a:solidFill>
              </a:rPr>
              <a:t>сооружения, грузы, либо причинён иной 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ru-RU" sz="3200" b="1">
                <a:solidFill>
                  <a:schemeClr val="bg1"/>
                </a:solidFill>
              </a:rPr>
              <a:t>материальный ущерб.</a:t>
            </a:r>
            <a:endParaRPr lang="ru-RU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памятник мёртвым водителям, Zavod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4716016" y="332656"/>
            <a:ext cx="4139952" cy="6209928"/>
          </a:xfrm>
          <a:prstGeom prst="rect">
            <a:avLst/>
          </a:prstGeom>
          <a:noFill/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0" y="692696"/>
            <a:ext cx="4518673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Этот памятник,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высотой </a:t>
            </a:r>
            <a:r>
              <a:rPr lang="ru-RU" sz="2400" b="1">
                <a:solidFill>
                  <a:schemeClr val="bg1"/>
                </a:solidFill>
              </a:rPr>
              <a:t>в 12 </a:t>
            </a:r>
            <a:r>
              <a:rPr lang="ru-RU" sz="2400" b="1">
                <a:solidFill>
                  <a:schemeClr val="bg1"/>
                </a:solidFill>
              </a:rPr>
              <a:t>метров, </a:t>
            </a:r>
            <a:endParaRPr lang="ru-RU" sz="24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п</a:t>
            </a:r>
            <a:r>
              <a:rPr lang="ru-RU" sz="2400" b="1">
                <a:solidFill>
                  <a:schemeClr val="bg1"/>
                </a:solidFill>
              </a:rPr>
              <a:t>редставляет собой</a:t>
            </a:r>
            <a:r>
              <a:rPr lang="ru-RU" sz="2400" b="1">
                <a:solidFill>
                  <a:schemeClr val="bg1"/>
                </a:solidFill>
              </a:rPr>
              <a:t>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гигантскую бутылку, </a:t>
            </a:r>
            <a:endParaRPr lang="ru-RU" sz="24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снизу доверху </a:t>
            </a:r>
            <a:r>
              <a:rPr lang="ru-RU" sz="2400" b="1">
                <a:solidFill>
                  <a:schemeClr val="bg1"/>
                </a:solidFill>
              </a:rPr>
              <a:t>наполненную </a:t>
            </a:r>
            <a:endParaRPr lang="ru-RU" sz="24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разбитыми автомобилями.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На бутылке написана фраза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«Выпил – не заводись,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разобьешься», что в очередной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раз напоминает водителям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автомобилей о том,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что алкоголь и авто –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</a:rPr>
              <a:t>вещи несовместимые.</a:t>
            </a:r>
            <a:endParaRPr lang="ru-RU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 hidden="0"/>
          <p:cNvSpPr txBox="1"/>
          <p:nvPr isPhoto="0" userDrawn="0"/>
        </p:nvSpPr>
        <p:spPr bwMode="auto">
          <a:xfrm>
            <a:off x="-150083" y="4005064"/>
            <a:ext cx="92940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3900" b="1">
                <a:solidFill>
                  <a:schemeClr val="bg1"/>
                </a:solidFill>
              </a:rPr>
              <a:t>Переход через проезжую часть </a:t>
            </a:r>
            <a:endParaRPr/>
          </a:p>
          <a:p>
            <a:pPr algn="ctr">
              <a:defRPr/>
            </a:pPr>
            <a:r>
              <a:rPr lang="ru-RU" sz="3900" b="1">
                <a:solidFill>
                  <a:schemeClr val="bg1"/>
                </a:solidFill>
              </a:rPr>
              <a:t>вне установленных для перехода местах</a:t>
            </a:r>
            <a:endParaRPr lang="ru-RU" sz="3900" b="1">
              <a:solidFill>
                <a:schemeClr val="bg1"/>
              </a:solidFill>
            </a:endParaRPr>
          </a:p>
        </p:txBody>
      </p:sp>
      <p:pic>
        <p:nvPicPr>
          <p:cNvPr id="2" name="Рисунок 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99058" y="237520"/>
            <a:ext cx="4118457" cy="2831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4429637" y="980728"/>
            <a:ext cx="4426331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3554" name="Picture 2" descr="http://player.myshared.ru/9/902397/data/images/img8.jp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331640" y="188640"/>
            <a:ext cx="6858000" cy="5143501"/>
          </a:xfrm>
          <a:prstGeom prst="rect">
            <a:avLst/>
          </a:prstGeom>
          <a:noFill/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1115616" y="5373216"/>
            <a:ext cx="72550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chemeClr val="bg1"/>
                </a:solidFill>
              </a:rPr>
              <a:t>Выход из-за движущихся или </a:t>
            </a:r>
            <a:endParaRPr/>
          </a:p>
          <a:p>
            <a:pPr algn="ctr">
              <a:defRPr/>
            </a:pPr>
            <a:r>
              <a:rPr lang="ru-RU" sz="4000" b="1">
                <a:solidFill>
                  <a:schemeClr val="bg1"/>
                </a:solidFill>
              </a:rPr>
              <a:t>стоящих транспортных средств.</a:t>
            </a:r>
            <a:endParaRPr lang="ru-RU" sz="40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dlya-fona-prezentacii-18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 hidden="0"/>
          <p:cNvSpPr txBox="1"/>
          <p:nvPr isPhoto="0" userDrawn="0"/>
        </p:nvSpPr>
        <p:spPr bwMode="auto">
          <a:xfrm>
            <a:off x="395536" y="5517232"/>
            <a:ext cx="82932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chemeClr val="bg1"/>
                </a:solidFill>
              </a:rPr>
              <a:t>Неподчинение сигналам светофора</a:t>
            </a:r>
            <a:endParaRPr lang="ru-RU" sz="4000" b="1">
              <a:solidFill>
                <a:schemeClr val="bg1"/>
              </a:solidFill>
            </a:endParaRPr>
          </a:p>
        </p:txBody>
      </p:sp>
      <p:pic>
        <p:nvPicPr>
          <p:cNvPr id="2" name="Рисунок 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857250" y="260648"/>
            <a:ext cx="7429500" cy="49530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rotWithShape="0" algn="tl">
              <a:srgbClr val="000000">
                <a:alpha val="4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0</Words>
  <Application>R7-Office/7.0.1.62</Application>
  <DocSecurity>0</DocSecurity>
  <PresentationFormat>Экран (4:3)</PresentationFormat>
  <Paragraphs>0</Paragraphs>
  <Slides>30</Slides>
  <Notes>30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алексей</dc:creator>
  <cp:keywords/>
  <dc:description/>
  <dc:identifier/>
  <dc:language/>
  <cp:lastModifiedBy>светлана балабаева</cp:lastModifiedBy>
  <cp:revision>70</cp:revision>
  <dcterms:created xsi:type="dcterms:W3CDTF">2016-10-17T02:18:38Z</dcterms:created>
  <dcterms:modified xsi:type="dcterms:W3CDTF">2022-03-31T07:07:32Z</dcterms:modified>
  <cp:category/>
  <cp:contentStatus/>
  <cp:version/>
</cp:coreProperties>
</file>