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4" r:id="rId2"/>
    <p:sldId id="256" r:id="rId3"/>
    <p:sldId id="259" r:id="rId4"/>
    <p:sldId id="260" r:id="rId5"/>
    <p:sldId id="261" r:id="rId6"/>
    <p:sldId id="275" r:id="rId7"/>
    <p:sldId id="267" r:id="rId8"/>
    <p:sldId id="268" r:id="rId9"/>
    <p:sldId id="269" r:id="rId10"/>
    <p:sldId id="321" r:id="rId11"/>
    <p:sldId id="270" r:id="rId12"/>
    <p:sldId id="271" r:id="rId13"/>
    <p:sldId id="272" r:id="rId14"/>
    <p:sldId id="325" r:id="rId15"/>
    <p:sldId id="296" r:id="rId16"/>
    <p:sldId id="300" r:id="rId17"/>
    <p:sldId id="301" r:id="rId18"/>
    <p:sldId id="299" r:id="rId19"/>
    <p:sldId id="298" r:id="rId20"/>
    <p:sldId id="276" r:id="rId21"/>
    <p:sldId id="277" r:id="rId22"/>
    <p:sldId id="326" r:id="rId23"/>
    <p:sldId id="327" r:id="rId24"/>
    <p:sldId id="328" r:id="rId25"/>
    <p:sldId id="329" r:id="rId26"/>
    <p:sldId id="330" r:id="rId27"/>
    <p:sldId id="331" r:id="rId28"/>
    <p:sldId id="332" r:id="rId29"/>
    <p:sldId id="302" r:id="rId30"/>
    <p:sldId id="280" r:id="rId31"/>
    <p:sldId id="281" r:id="rId32"/>
    <p:sldId id="283" r:id="rId33"/>
    <p:sldId id="282" r:id="rId34"/>
    <p:sldId id="284" r:id="rId35"/>
    <p:sldId id="285" r:id="rId36"/>
    <p:sldId id="287" r:id="rId37"/>
    <p:sldId id="288" r:id="rId38"/>
    <p:sldId id="303" r:id="rId39"/>
    <p:sldId id="304" r:id="rId40"/>
    <p:sldId id="305" r:id="rId41"/>
    <p:sldId id="289" r:id="rId42"/>
    <p:sldId id="306" r:id="rId43"/>
    <p:sldId id="308" r:id="rId44"/>
    <p:sldId id="307" r:id="rId45"/>
    <p:sldId id="310" r:id="rId46"/>
    <p:sldId id="311" r:id="rId47"/>
    <p:sldId id="312" r:id="rId48"/>
    <p:sldId id="313" r:id="rId49"/>
    <p:sldId id="315" r:id="rId50"/>
    <p:sldId id="290" r:id="rId51"/>
    <p:sldId id="314" r:id="rId52"/>
    <p:sldId id="291" r:id="rId53"/>
    <p:sldId id="333" r:id="rId54"/>
    <p:sldId id="292" r:id="rId55"/>
    <p:sldId id="316" r:id="rId56"/>
    <p:sldId id="293" r:id="rId57"/>
    <p:sldId id="317" r:id="rId58"/>
    <p:sldId id="318" r:id="rId59"/>
    <p:sldId id="319" r:id="rId60"/>
    <p:sldId id="322" r:id="rId61"/>
    <p:sldId id="323" r:id="rId62"/>
    <p:sldId id="324" r:id="rId63"/>
    <p:sldId id="309" r:id="rId6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3300"/>
    <a:srgbClr val="0000FF"/>
    <a:srgbClr val="FF0000"/>
    <a:srgbClr val="FFFF00"/>
    <a:srgbClr val="66CC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43" autoAdjust="0"/>
  </p:normalViewPr>
  <p:slideViewPr>
    <p:cSldViewPr>
      <p:cViewPr varScale="1">
        <p:scale>
          <a:sx n="86" d="100"/>
          <a:sy n="86" d="100"/>
        </p:scale>
        <p:origin x="92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1CC46-2FB0-4F8D-893B-087E66C67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7F24E-AF89-4CE1-97BE-C34C4D2F7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1C368-5475-4778-9131-32B0A5A4C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7F354-F0A2-4205-8FB5-B68869A8D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0A5C5-D29D-4C25-B3CB-39A46E141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03C1B-83E2-41A2-9890-0B8AFE317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840CB-AABB-49F3-B548-7C23869EF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553C9-F60E-4885-A0A2-BE429EC6B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D3F11-39D7-4C6B-A005-4914097A2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011EA-02C8-4DB1-B7C9-69F6764B3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E6B15-6745-4752-9F25-F6B4FBBDB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33"/>
            </a:gs>
            <a:gs pos="100000">
              <a:schemeClr val="accent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6A7E4A-358B-4671-A1EF-674C83492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Schoolbook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Schoolbook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Schoolbook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Schoolbook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4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54.png"/><Relationship Id="rId4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slide" Target="slide21.xml"/><Relationship Id="rId7" Type="http://schemas.openxmlformats.org/officeDocument/2006/relationships/slide" Target="slide41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20.xml"/><Relationship Id="rId4" Type="http://schemas.openxmlformats.org/officeDocument/2006/relationships/slide" Target="slide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4038600"/>
          </a:xfrm>
        </p:spPr>
        <p:txBody>
          <a:bodyPr/>
          <a:lstStyle/>
          <a:p>
            <a:r>
              <a:rPr lang="ru-RU" sz="2400" b="1" dirty="0" smtClean="0"/>
              <a:t>МУНИЦИПАЛЬНОЕ БЮДЖЕТНОЕ ОБРАЗОВАТЕЛЬНОЕ  УЧРЕЖДЕНИЕ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СРЕДНЯЯ ОБЩЕОБРАЗОВАТЕЛЬНАЯ ШКОЛА  «ГАРМОНИЯ»</a:t>
            </a:r>
            <a:br>
              <a:rPr lang="ru-RU" sz="2400" b="1" dirty="0" smtClean="0"/>
            </a:br>
            <a:r>
              <a:rPr lang="ru-RU" sz="2400" b="1" dirty="0" smtClean="0"/>
              <a:t>Г.МОЖАЙСКА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КВН по математике</a:t>
            </a:r>
            <a:br>
              <a:rPr lang="ru-RU" sz="2400" b="1" dirty="0" smtClean="0"/>
            </a:br>
            <a:r>
              <a:rPr lang="ru-RU" sz="2400" b="1" dirty="0" smtClean="0"/>
              <a:t>в 3 классах.</a:t>
            </a:r>
            <a:endParaRPr lang="ru-RU" sz="2400" dirty="0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4724400"/>
            <a:ext cx="6400800" cy="1600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Составила учитель начальных классов: </a:t>
            </a:r>
            <a:r>
              <a:rPr lang="ru-RU" sz="2000" dirty="0" err="1" smtClean="0"/>
              <a:t>Ермошенкова</a:t>
            </a:r>
            <a:r>
              <a:rPr lang="ru-RU" sz="2000" dirty="0" smtClean="0"/>
              <a:t> Е.Л.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2021г</a:t>
            </a:r>
            <a:r>
              <a:rPr lang="ru-RU" sz="2000" dirty="0" smtClean="0"/>
              <a:t>.</a:t>
            </a:r>
          </a:p>
          <a:p>
            <a:endParaRPr lang="ru-RU" dirty="0" smtClean="0"/>
          </a:p>
        </p:txBody>
      </p:sp>
      <p:pic>
        <p:nvPicPr>
          <p:cNvPr id="2052" name="Picture 10" descr="2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505200"/>
            <a:ext cx="3178175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52940"/>
            </a:srgbClr>
          </a:solidFill>
          <a:ln w="15875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Freeform 15"/>
          <p:cNvSpPr>
            <a:spLocks/>
          </p:cNvSpPr>
          <p:nvPr/>
        </p:nvSpPr>
        <p:spPr bwMode="auto">
          <a:xfrm rot="21467021" flipV="1">
            <a:off x="238125" y="1627188"/>
            <a:ext cx="3168650" cy="4248150"/>
          </a:xfrm>
          <a:custGeom>
            <a:avLst/>
            <a:gdLst>
              <a:gd name="T0" fmla="*/ 2147483647 w 1707"/>
              <a:gd name="T1" fmla="*/ 2147483647 h 727"/>
              <a:gd name="T2" fmla="*/ 2147483647 w 1707"/>
              <a:gd name="T3" fmla="*/ 2147483647 h 727"/>
              <a:gd name="T4" fmla="*/ 2147483647 w 1707"/>
              <a:gd name="T5" fmla="*/ 2147483647 h 727"/>
              <a:gd name="T6" fmla="*/ 2147483647 w 1707"/>
              <a:gd name="T7" fmla="*/ 2147483647 h 727"/>
              <a:gd name="T8" fmla="*/ 2147483647 w 1707"/>
              <a:gd name="T9" fmla="*/ 2147483647 h 727"/>
              <a:gd name="T10" fmla="*/ 2147483647 w 1707"/>
              <a:gd name="T11" fmla="*/ 2147483647 h 727"/>
              <a:gd name="T12" fmla="*/ 2147483647 w 1707"/>
              <a:gd name="T13" fmla="*/ 2147483647 h 727"/>
              <a:gd name="T14" fmla="*/ 2147483647 w 1707"/>
              <a:gd name="T15" fmla="*/ 2147483647 h 727"/>
              <a:gd name="T16" fmla="*/ 2147483647 w 1707"/>
              <a:gd name="T17" fmla="*/ 2147483647 h 727"/>
              <a:gd name="T18" fmla="*/ 2147483647 w 1707"/>
              <a:gd name="T19" fmla="*/ 2147483647 h 727"/>
              <a:gd name="T20" fmla="*/ 2147483647 w 1707"/>
              <a:gd name="T21" fmla="*/ 2147483647 h 727"/>
              <a:gd name="T22" fmla="*/ 2147483647 w 1707"/>
              <a:gd name="T23" fmla="*/ 2147483647 h 727"/>
              <a:gd name="T24" fmla="*/ 2147483647 w 1707"/>
              <a:gd name="T25" fmla="*/ 2147483647 h 727"/>
              <a:gd name="T26" fmla="*/ 2147483647 w 1707"/>
              <a:gd name="T27" fmla="*/ 2147483647 h 727"/>
              <a:gd name="T28" fmla="*/ 2147483647 w 1707"/>
              <a:gd name="T29" fmla="*/ 2147483647 h 727"/>
              <a:gd name="T30" fmla="*/ 2147483647 w 1707"/>
              <a:gd name="T31" fmla="*/ 2147483647 h 727"/>
              <a:gd name="T32" fmla="*/ 2147483647 w 1707"/>
              <a:gd name="T33" fmla="*/ 2147483647 h 727"/>
              <a:gd name="T34" fmla="*/ 2147483647 w 1707"/>
              <a:gd name="T35" fmla="*/ 2147483647 h 727"/>
              <a:gd name="T36" fmla="*/ 2147483647 w 1707"/>
              <a:gd name="T37" fmla="*/ 2147483647 h 727"/>
              <a:gd name="T38" fmla="*/ 2147483647 w 1707"/>
              <a:gd name="T39" fmla="*/ 2147483647 h 727"/>
              <a:gd name="T40" fmla="*/ 2147483647 w 1707"/>
              <a:gd name="T41" fmla="*/ 2147483647 h 727"/>
              <a:gd name="T42" fmla="*/ 2147483647 w 1707"/>
              <a:gd name="T43" fmla="*/ 2147483647 h 727"/>
              <a:gd name="T44" fmla="*/ 2147483647 w 1707"/>
              <a:gd name="T45" fmla="*/ 2147483647 h 727"/>
              <a:gd name="T46" fmla="*/ 2147483647 w 1707"/>
              <a:gd name="T47" fmla="*/ 2147483647 h 727"/>
              <a:gd name="T48" fmla="*/ 2147483647 w 1707"/>
              <a:gd name="T49" fmla="*/ 2147483647 h 727"/>
              <a:gd name="T50" fmla="*/ 2147483647 w 1707"/>
              <a:gd name="T51" fmla="*/ 2147483647 h 727"/>
              <a:gd name="T52" fmla="*/ 2147483647 w 1707"/>
              <a:gd name="T53" fmla="*/ 2147483647 h 727"/>
              <a:gd name="T54" fmla="*/ 2147483647 w 1707"/>
              <a:gd name="T55" fmla="*/ 2147483647 h 727"/>
              <a:gd name="T56" fmla="*/ 2147483647 w 1707"/>
              <a:gd name="T57" fmla="*/ 2147483647 h 727"/>
              <a:gd name="T58" fmla="*/ 2147483647 w 1707"/>
              <a:gd name="T59" fmla="*/ 2147483647 h 727"/>
              <a:gd name="T60" fmla="*/ 2147483647 w 1707"/>
              <a:gd name="T61" fmla="*/ 2147483647 h 727"/>
              <a:gd name="T62" fmla="*/ 2147483647 w 1707"/>
              <a:gd name="T63" fmla="*/ 2147483647 h 727"/>
              <a:gd name="T64" fmla="*/ 2147483647 w 1707"/>
              <a:gd name="T65" fmla="*/ 2147483647 h 727"/>
              <a:gd name="T66" fmla="*/ 2147483647 w 1707"/>
              <a:gd name="T67" fmla="*/ 2147483647 h 727"/>
              <a:gd name="T68" fmla="*/ 2147483647 w 1707"/>
              <a:gd name="T69" fmla="*/ 2147483647 h 727"/>
              <a:gd name="T70" fmla="*/ 2147483647 w 1707"/>
              <a:gd name="T71" fmla="*/ 2147483647 h 727"/>
              <a:gd name="T72" fmla="*/ 2147483647 w 1707"/>
              <a:gd name="T73" fmla="*/ 2147483647 h 72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707"/>
              <a:gd name="T112" fmla="*/ 0 h 727"/>
              <a:gd name="T113" fmla="*/ 1707 w 1707"/>
              <a:gd name="T114" fmla="*/ 727 h 72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707" h="727">
                <a:moveTo>
                  <a:pt x="179" y="102"/>
                </a:moveTo>
                <a:cubicBezTo>
                  <a:pt x="185" y="92"/>
                  <a:pt x="189" y="80"/>
                  <a:pt x="198" y="73"/>
                </a:cubicBezTo>
                <a:cubicBezTo>
                  <a:pt x="233" y="45"/>
                  <a:pt x="259" y="93"/>
                  <a:pt x="286" y="112"/>
                </a:cubicBezTo>
                <a:cubicBezTo>
                  <a:pt x="306" y="105"/>
                  <a:pt x="325" y="85"/>
                  <a:pt x="345" y="92"/>
                </a:cubicBezTo>
                <a:cubicBezTo>
                  <a:pt x="365" y="99"/>
                  <a:pt x="404" y="112"/>
                  <a:pt x="404" y="112"/>
                </a:cubicBezTo>
                <a:cubicBezTo>
                  <a:pt x="414" y="109"/>
                  <a:pt x="423" y="101"/>
                  <a:pt x="433" y="102"/>
                </a:cubicBezTo>
                <a:cubicBezTo>
                  <a:pt x="453" y="104"/>
                  <a:pt x="491" y="122"/>
                  <a:pt x="491" y="122"/>
                </a:cubicBezTo>
                <a:cubicBezTo>
                  <a:pt x="501" y="119"/>
                  <a:pt x="511" y="110"/>
                  <a:pt x="521" y="112"/>
                </a:cubicBezTo>
                <a:cubicBezTo>
                  <a:pt x="532" y="114"/>
                  <a:pt x="538" y="131"/>
                  <a:pt x="550" y="131"/>
                </a:cubicBezTo>
                <a:cubicBezTo>
                  <a:pt x="562" y="131"/>
                  <a:pt x="569" y="118"/>
                  <a:pt x="579" y="112"/>
                </a:cubicBezTo>
                <a:cubicBezTo>
                  <a:pt x="641" y="151"/>
                  <a:pt x="655" y="101"/>
                  <a:pt x="716" y="141"/>
                </a:cubicBezTo>
                <a:cubicBezTo>
                  <a:pt x="732" y="138"/>
                  <a:pt x="748" y="129"/>
                  <a:pt x="765" y="131"/>
                </a:cubicBezTo>
                <a:cubicBezTo>
                  <a:pt x="777" y="132"/>
                  <a:pt x="782" y="150"/>
                  <a:pt x="794" y="151"/>
                </a:cubicBezTo>
                <a:cubicBezTo>
                  <a:pt x="812" y="153"/>
                  <a:pt x="853" y="138"/>
                  <a:pt x="872" y="131"/>
                </a:cubicBezTo>
                <a:cubicBezTo>
                  <a:pt x="885" y="138"/>
                  <a:pt x="897" y="149"/>
                  <a:pt x="911" y="151"/>
                </a:cubicBezTo>
                <a:cubicBezTo>
                  <a:pt x="924" y="153"/>
                  <a:pt x="937" y="141"/>
                  <a:pt x="950" y="141"/>
                </a:cubicBezTo>
                <a:cubicBezTo>
                  <a:pt x="961" y="141"/>
                  <a:pt x="970" y="148"/>
                  <a:pt x="980" y="151"/>
                </a:cubicBezTo>
                <a:cubicBezTo>
                  <a:pt x="996" y="148"/>
                  <a:pt x="1012" y="139"/>
                  <a:pt x="1028" y="141"/>
                </a:cubicBezTo>
                <a:cubicBezTo>
                  <a:pt x="1040" y="143"/>
                  <a:pt x="1046" y="161"/>
                  <a:pt x="1058" y="161"/>
                </a:cubicBezTo>
                <a:cubicBezTo>
                  <a:pt x="1110" y="161"/>
                  <a:pt x="1214" y="141"/>
                  <a:pt x="1214" y="141"/>
                </a:cubicBezTo>
                <a:cubicBezTo>
                  <a:pt x="1266" y="154"/>
                  <a:pt x="1275" y="135"/>
                  <a:pt x="1321" y="151"/>
                </a:cubicBezTo>
                <a:cubicBezTo>
                  <a:pt x="1341" y="148"/>
                  <a:pt x="1360" y="139"/>
                  <a:pt x="1380" y="141"/>
                </a:cubicBezTo>
                <a:cubicBezTo>
                  <a:pt x="1400" y="143"/>
                  <a:pt x="1438" y="161"/>
                  <a:pt x="1438" y="161"/>
                </a:cubicBezTo>
                <a:cubicBezTo>
                  <a:pt x="1523" y="133"/>
                  <a:pt x="1411" y="161"/>
                  <a:pt x="1497" y="171"/>
                </a:cubicBezTo>
                <a:cubicBezTo>
                  <a:pt x="1506" y="172"/>
                  <a:pt x="1591" y="154"/>
                  <a:pt x="1604" y="151"/>
                </a:cubicBezTo>
                <a:cubicBezTo>
                  <a:pt x="1625" y="212"/>
                  <a:pt x="1595" y="151"/>
                  <a:pt x="1663" y="190"/>
                </a:cubicBezTo>
                <a:cubicBezTo>
                  <a:pt x="1673" y="196"/>
                  <a:pt x="1676" y="209"/>
                  <a:pt x="1682" y="219"/>
                </a:cubicBezTo>
                <a:cubicBezTo>
                  <a:pt x="1685" y="261"/>
                  <a:pt x="1687" y="304"/>
                  <a:pt x="1692" y="346"/>
                </a:cubicBezTo>
                <a:cubicBezTo>
                  <a:pt x="1693" y="356"/>
                  <a:pt x="1704" y="366"/>
                  <a:pt x="1702" y="376"/>
                </a:cubicBezTo>
                <a:cubicBezTo>
                  <a:pt x="1700" y="388"/>
                  <a:pt x="1689" y="395"/>
                  <a:pt x="1682" y="405"/>
                </a:cubicBezTo>
                <a:cubicBezTo>
                  <a:pt x="1679" y="415"/>
                  <a:pt x="1681" y="428"/>
                  <a:pt x="1673" y="434"/>
                </a:cubicBezTo>
                <a:cubicBezTo>
                  <a:pt x="1663" y="442"/>
                  <a:pt x="1634" y="431"/>
                  <a:pt x="1634" y="444"/>
                </a:cubicBezTo>
                <a:cubicBezTo>
                  <a:pt x="1634" y="451"/>
                  <a:pt x="1693" y="470"/>
                  <a:pt x="1702" y="473"/>
                </a:cubicBezTo>
                <a:cubicBezTo>
                  <a:pt x="1692" y="480"/>
                  <a:pt x="1673" y="481"/>
                  <a:pt x="1673" y="493"/>
                </a:cubicBezTo>
                <a:cubicBezTo>
                  <a:pt x="1673" y="507"/>
                  <a:pt x="1707" y="509"/>
                  <a:pt x="1702" y="522"/>
                </a:cubicBezTo>
                <a:cubicBezTo>
                  <a:pt x="1695" y="538"/>
                  <a:pt x="1669" y="535"/>
                  <a:pt x="1653" y="541"/>
                </a:cubicBezTo>
                <a:cubicBezTo>
                  <a:pt x="1647" y="551"/>
                  <a:pt x="1630" y="560"/>
                  <a:pt x="1634" y="571"/>
                </a:cubicBezTo>
                <a:cubicBezTo>
                  <a:pt x="1639" y="584"/>
                  <a:pt x="1667" y="577"/>
                  <a:pt x="1673" y="590"/>
                </a:cubicBezTo>
                <a:cubicBezTo>
                  <a:pt x="1692" y="628"/>
                  <a:pt x="1652" y="633"/>
                  <a:pt x="1634" y="639"/>
                </a:cubicBezTo>
                <a:cubicBezTo>
                  <a:pt x="1619" y="727"/>
                  <a:pt x="1629" y="692"/>
                  <a:pt x="1556" y="717"/>
                </a:cubicBezTo>
                <a:cubicBezTo>
                  <a:pt x="1514" y="714"/>
                  <a:pt x="1470" y="719"/>
                  <a:pt x="1429" y="707"/>
                </a:cubicBezTo>
                <a:cubicBezTo>
                  <a:pt x="1419" y="704"/>
                  <a:pt x="1428" y="682"/>
                  <a:pt x="1419" y="678"/>
                </a:cubicBezTo>
                <a:cubicBezTo>
                  <a:pt x="1407" y="672"/>
                  <a:pt x="1334" y="718"/>
                  <a:pt x="1321" y="727"/>
                </a:cubicBezTo>
                <a:cubicBezTo>
                  <a:pt x="1274" y="711"/>
                  <a:pt x="1228" y="716"/>
                  <a:pt x="1185" y="688"/>
                </a:cubicBezTo>
                <a:cubicBezTo>
                  <a:pt x="1138" y="704"/>
                  <a:pt x="1141" y="683"/>
                  <a:pt x="1097" y="668"/>
                </a:cubicBezTo>
                <a:cubicBezTo>
                  <a:pt x="1084" y="675"/>
                  <a:pt x="1073" y="688"/>
                  <a:pt x="1058" y="688"/>
                </a:cubicBezTo>
                <a:cubicBezTo>
                  <a:pt x="1037" y="688"/>
                  <a:pt x="999" y="668"/>
                  <a:pt x="999" y="668"/>
                </a:cubicBezTo>
                <a:cubicBezTo>
                  <a:pt x="910" y="698"/>
                  <a:pt x="968" y="696"/>
                  <a:pt x="911" y="668"/>
                </a:cubicBezTo>
                <a:cubicBezTo>
                  <a:pt x="902" y="663"/>
                  <a:pt x="892" y="662"/>
                  <a:pt x="882" y="659"/>
                </a:cubicBezTo>
                <a:cubicBezTo>
                  <a:pt x="819" y="700"/>
                  <a:pt x="887" y="668"/>
                  <a:pt x="823" y="659"/>
                </a:cubicBezTo>
                <a:cubicBezTo>
                  <a:pt x="812" y="657"/>
                  <a:pt x="768" y="674"/>
                  <a:pt x="755" y="678"/>
                </a:cubicBezTo>
                <a:cubicBezTo>
                  <a:pt x="711" y="649"/>
                  <a:pt x="703" y="639"/>
                  <a:pt x="657" y="668"/>
                </a:cubicBezTo>
                <a:cubicBezTo>
                  <a:pt x="607" y="635"/>
                  <a:pt x="579" y="664"/>
                  <a:pt x="521" y="649"/>
                </a:cubicBezTo>
                <a:cubicBezTo>
                  <a:pt x="502" y="594"/>
                  <a:pt x="525" y="629"/>
                  <a:pt x="443" y="629"/>
                </a:cubicBezTo>
                <a:cubicBezTo>
                  <a:pt x="426" y="629"/>
                  <a:pt x="410" y="623"/>
                  <a:pt x="394" y="620"/>
                </a:cubicBezTo>
                <a:cubicBezTo>
                  <a:pt x="381" y="613"/>
                  <a:pt x="370" y="600"/>
                  <a:pt x="355" y="600"/>
                </a:cubicBezTo>
                <a:cubicBezTo>
                  <a:pt x="298" y="600"/>
                  <a:pt x="348" y="656"/>
                  <a:pt x="306" y="590"/>
                </a:cubicBezTo>
                <a:cubicBezTo>
                  <a:pt x="259" y="606"/>
                  <a:pt x="227" y="616"/>
                  <a:pt x="208" y="561"/>
                </a:cubicBezTo>
                <a:cubicBezTo>
                  <a:pt x="151" y="576"/>
                  <a:pt x="114" y="564"/>
                  <a:pt x="72" y="522"/>
                </a:cubicBezTo>
                <a:cubicBezTo>
                  <a:pt x="65" y="506"/>
                  <a:pt x="62" y="487"/>
                  <a:pt x="52" y="473"/>
                </a:cubicBezTo>
                <a:cubicBezTo>
                  <a:pt x="27" y="438"/>
                  <a:pt x="0" y="470"/>
                  <a:pt x="52" y="434"/>
                </a:cubicBezTo>
                <a:cubicBezTo>
                  <a:pt x="55" y="415"/>
                  <a:pt x="62" y="396"/>
                  <a:pt x="62" y="376"/>
                </a:cubicBezTo>
                <a:cubicBezTo>
                  <a:pt x="62" y="359"/>
                  <a:pt x="48" y="343"/>
                  <a:pt x="52" y="327"/>
                </a:cubicBezTo>
                <a:cubicBezTo>
                  <a:pt x="55" y="316"/>
                  <a:pt x="71" y="314"/>
                  <a:pt x="81" y="307"/>
                </a:cubicBezTo>
                <a:cubicBezTo>
                  <a:pt x="105" y="236"/>
                  <a:pt x="81" y="254"/>
                  <a:pt x="140" y="239"/>
                </a:cubicBezTo>
                <a:cubicBezTo>
                  <a:pt x="137" y="226"/>
                  <a:pt x="135" y="212"/>
                  <a:pt x="130" y="200"/>
                </a:cubicBezTo>
                <a:cubicBezTo>
                  <a:pt x="125" y="189"/>
                  <a:pt x="113" y="182"/>
                  <a:pt x="111" y="171"/>
                </a:cubicBezTo>
                <a:cubicBezTo>
                  <a:pt x="107" y="147"/>
                  <a:pt x="124" y="125"/>
                  <a:pt x="130" y="102"/>
                </a:cubicBezTo>
                <a:cubicBezTo>
                  <a:pt x="109" y="22"/>
                  <a:pt x="134" y="100"/>
                  <a:pt x="101" y="34"/>
                </a:cubicBezTo>
                <a:cubicBezTo>
                  <a:pt x="96" y="25"/>
                  <a:pt x="82" y="10"/>
                  <a:pt x="91" y="5"/>
                </a:cubicBezTo>
                <a:cubicBezTo>
                  <a:pt x="101" y="0"/>
                  <a:pt x="110" y="18"/>
                  <a:pt x="120" y="24"/>
                </a:cubicBezTo>
                <a:cubicBezTo>
                  <a:pt x="127" y="34"/>
                  <a:pt x="131" y="46"/>
                  <a:pt x="140" y="53"/>
                </a:cubicBezTo>
                <a:cubicBezTo>
                  <a:pt x="152" y="63"/>
                  <a:pt x="203" y="65"/>
                  <a:pt x="208" y="83"/>
                </a:cubicBezTo>
                <a:cubicBezTo>
                  <a:pt x="211" y="94"/>
                  <a:pt x="189" y="96"/>
                  <a:pt x="179" y="102"/>
                </a:cubicBezTo>
                <a:close/>
              </a:path>
            </a:pathLst>
          </a:custGeom>
          <a:gradFill rotWithShape="1">
            <a:gsLst>
              <a:gs pos="0">
                <a:srgbClr val="33CCFF"/>
              </a:gs>
              <a:gs pos="100000">
                <a:srgbClr val="CCECFF"/>
              </a:gs>
            </a:gsLst>
            <a:path path="rect">
              <a:fillToRect r="100000" b="100000"/>
            </a:path>
          </a:gradFill>
          <a:ln w="22225">
            <a:noFill/>
            <a:round/>
            <a:headEnd/>
            <a:tailEnd/>
          </a:ln>
          <a:effectLst>
            <a:prstShdw prst="shdw17" dist="17961" dir="2700000">
              <a:srgbClr val="1F7A99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5136" name="Freeform 16"/>
          <p:cNvSpPr>
            <a:spLocks/>
          </p:cNvSpPr>
          <p:nvPr/>
        </p:nvSpPr>
        <p:spPr bwMode="auto">
          <a:xfrm rot="1023141" flipV="1">
            <a:off x="2070100" y="1395413"/>
            <a:ext cx="4075113" cy="4695825"/>
          </a:xfrm>
          <a:custGeom>
            <a:avLst/>
            <a:gdLst>
              <a:gd name="T0" fmla="*/ 2147483647 w 1707"/>
              <a:gd name="T1" fmla="*/ 2147483647 h 727"/>
              <a:gd name="T2" fmla="*/ 2147483647 w 1707"/>
              <a:gd name="T3" fmla="*/ 2147483647 h 727"/>
              <a:gd name="T4" fmla="*/ 2147483647 w 1707"/>
              <a:gd name="T5" fmla="*/ 2147483647 h 727"/>
              <a:gd name="T6" fmla="*/ 2147483647 w 1707"/>
              <a:gd name="T7" fmla="*/ 2147483647 h 727"/>
              <a:gd name="T8" fmla="*/ 2147483647 w 1707"/>
              <a:gd name="T9" fmla="*/ 2147483647 h 727"/>
              <a:gd name="T10" fmla="*/ 2147483647 w 1707"/>
              <a:gd name="T11" fmla="*/ 2147483647 h 727"/>
              <a:gd name="T12" fmla="*/ 2147483647 w 1707"/>
              <a:gd name="T13" fmla="*/ 2147483647 h 727"/>
              <a:gd name="T14" fmla="*/ 2147483647 w 1707"/>
              <a:gd name="T15" fmla="*/ 2147483647 h 727"/>
              <a:gd name="T16" fmla="*/ 2147483647 w 1707"/>
              <a:gd name="T17" fmla="*/ 2147483647 h 727"/>
              <a:gd name="T18" fmla="*/ 2147483647 w 1707"/>
              <a:gd name="T19" fmla="*/ 2147483647 h 727"/>
              <a:gd name="T20" fmla="*/ 2147483647 w 1707"/>
              <a:gd name="T21" fmla="*/ 2147483647 h 727"/>
              <a:gd name="T22" fmla="*/ 2147483647 w 1707"/>
              <a:gd name="T23" fmla="*/ 2147483647 h 727"/>
              <a:gd name="T24" fmla="*/ 2147483647 w 1707"/>
              <a:gd name="T25" fmla="*/ 2147483647 h 727"/>
              <a:gd name="T26" fmla="*/ 2147483647 w 1707"/>
              <a:gd name="T27" fmla="*/ 2147483647 h 727"/>
              <a:gd name="T28" fmla="*/ 2147483647 w 1707"/>
              <a:gd name="T29" fmla="*/ 2147483647 h 727"/>
              <a:gd name="T30" fmla="*/ 2147483647 w 1707"/>
              <a:gd name="T31" fmla="*/ 2147483647 h 727"/>
              <a:gd name="T32" fmla="*/ 2147483647 w 1707"/>
              <a:gd name="T33" fmla="*/ 2147483647 h 727"/>
              <a:gd name="T34" fmla="*/ 2147483647 w 1707"/>
              <a:gd name="T35" fmla="*/ 2147483647 h 727"/>
              <a:gd name="T36" fmla="*/ 2147483647 w 1707"/>
              <a:gd name="T37" fmla="*/ 2147483647 h 727"/>
              <a:gd name="T38" fmla="*/ 2147483647 w 1707"/>
              <a:gd name="T39" fmla="*/ 2147483647 h 727"/>
              <a:gd name="T40" fmla="*/ 2147483647 w 1707"/>
              <a:gd name="T41" fmla="*/ 2147483647 h 727"/>
              <a:gd name="T42" fmla="*/ 2147483647 w 1707"/>
              <a:gd name="T43" fmla="*/ 2147483647 h 727"/>
              <a:gd name="T44" fmla="*/ 2147483647 w 1707"/>
              <a:gd name="T45" fmla="*/ 2147483647 h 727"/>
              <a:gd name="T46" fmla="*/ 2147483647 w 1707"/>
              <a:gd name="T47" fmla="*/ 2147483647 h 727"/>
              <a:gd name="T48" fmla="*/ 2147483647 w 1707"/>
              <a:gd name="T49" fmla="*/ 2147483647 h 727"/>
              <a:gd name="T50" fmla="*/ 2147483647 w 1707"/>
              <a:gd name="T51" fmla="*/ 2147483647 h 727"/>
              <a:gd name="T52" fmla="*/ 2147483647 w 1707"/>
              <a:gd name="T53" fmla="*/ 2147483647 h 727"/>
              <a:gd name="T54" fmla="*/ 2147483647 w 1707"/>
              <a:gd name="T55" fmla="*/ 2147483647 h 727"/>
              <a:gd name="T56" fmla="*/ 2147483647 w 1707"/>
              <a:gd name="T57" fmla="*/ 2147483647 h 727"/>
              <a:gd name="T58" fmla="*/ 2147483647 w 1707"/>
              <a:gd name="T59" fmla="*/ 2147483647 h 727"/>
              <a:gd name="T60" fmla="*/ 2147483647 w 1707"/>
              <a:gd name="T61" fmla="*/ 2147483647 h 727"/>
              <a:gd name="T62" fmla="*/ 2147483647 w 1707"/>
              <a:gd name="T63" fmla="*/ 2147483647 h 727"/>
              <a:gd name="T64" fmla="*/ 2147483647 w 1707"/>
              <a:gd name="T65" fmla="*/ 2147483647 h 727"/>
              <a:gd name="T66" fmla="*/ 2147483647 w 1707"/>
              <a:gd name="T67" fmla="*/ 2147483647 h 727"/>
              <a:gd name="T68" fmla="*/ 2147483647 w 1707"/>
              <a:gd name="T69" fmla="*/ 2147483647 h 727"/>
              <a:gd name="T70" fmla="*/ 2147483647 w 1707"/>
              <a:gd name="T71" fmla="*/ 2147483647 h 727"/>
              <a:gd name="T72" fmla="*/ 2147483647 w 1707"/>
              <a:gd name="T73" fmla="*/ 2147483647 h 72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707"/>
              <a:gd name="T112" fmla="*/ 0 h 727"/>
              <a:gd name="T113" fmla="*/ 1707 w 1707"/>
              <a:gd name="T114" fmla="*/ 727 h 72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707" h="727">
                <a:moveTo>
                  <a:pt x="179" y="102"/>
                </a:moveTo>
                <a:cubicBezTo>
                  <a:pt x="185" y="92"/>
                  <a:pt x="189" y="80"/>
                  <a:pt x="198" y="73"/>
                </a:cubicBezTo>
                <a:cubicBezTo>
                  <a:pt x="233" y="45"/>
                  <a:pt x="259" y="93"/>
                  <a:pt x="286" y="112"/>
                </a:cubicBezTo>
                <a:cubicBezTo>
                  <a:pt x="306" y="105"/>
                  <a:pt x="325" y="85"/>
                  <a:pt x="345" y="92"/>
                </a:cubicBezTo>
                <a:cubicBezTo>
                  <a:pt x="365" y="99"/>
                  <a:pt x="404" y="112"/>
                  <a:pt x="404" y="112"/>
                </a:cubicBezTo>
                <a:cubicBezTo>
                  <a:pt x="414" y="109"/>
                  <a:pt x="423" y="101"/>
                  <a:pt x="433" y="102"/>
                </a:cubicBezTo>
                <a:cubicBezTo>
                  <a:pt x="453" y="104"/>
                  <a:pt x="491" y="122"/>
                  <a:pt x="491" y="122"/>
                </a:cubicBezTo>
                <a:cubicBezTo>
                  <a:pt x="501" y="119"/>
                  <a:pt x="511" y="110"/>
                  <a:pt x="521" y="112"/>
                </a:cubicBezTo>
                <a:cubicBezTo>
                  <a:pt x="532" y="114"/>
                  <a:pt x="538" y="131"/>
                  <a:pt x="550" y="131"/>
                </a:cubicBezTo>
                <a:cubicBezTo>
                  <a:pt x="562" y="131"/>
                  <a:pt x="569" y="118"/>
                  <a:pt x="579" y="112"/>
                </a:cubicBezTo>
                <a:cubicBezTo>
                  <a:pt x="641" y="151"/>
                  <a:pt x="655" y="101"/>
                  <a:pt x="716" y="141"/>
                </a:cubicBezTo>
                <a:cubicBezTo>
                  <a:pt x="732" y="138"/>
                  <a:pt x="748" y="129"/>
                  <a:pt x="765" y="131"/>
                </a:cubicBezTo>
                <a:cubicBezTo>
                  <a:pt x="777" y="132"/>
                  <a:pt x="782" y="150"/>
                  <a:pt x="794" y="151"/>
                </a:cubicBezTo>
                <a:cubicBezTo>
                  <a:pt x="812" y="153"/>
                  <a:pt x="853" y="138"/>
                  <a:pt x="872" y="131"/>
                </a:cubicBezTo>
                <a:cubicBezTo>
                  <a:pt x="885" y="138"/>
                  <a:pt x="897" y="149"/>
                  <a:pt x="911" y="151"/>
                </a:cubicBezTo>
                <a:cubicBezTo>
                  <a:pt x="924" y="153"/>
                  <a:pt x="937" y="141"/>
                  <a:pt x="950" y="141"/>
                </a:cubicBezTo>
                <a:cubicBezTo>
                  <a:pt x="961" y="141"/>
                  <a:pt x="970" y="148"/>
                  <a:pt x="980" y="151"/>
                </a:cubicBezTo>
                <a:cubicBezTo>
                  <a:pt x="996" y="148"/>
                  <a:pt x="1012" y="139"/>
                  <a:pt x="1028" y="141"/>
                </a:cubicBezTo>
                <a:cubicBezTo>
                  <a:pt x="1040" y="143"/>
                  <a:pt x="1046" y="161"/>
                  <a:pt x="1058" y="161"/>
                </a:cubicBezTo>
                <a:cubicBezTo>
                  <a:pt x="1110" y="161"/>
                  <a:pt x="1214" y="141"/>
                  <a:pt x="1214" y="141"/>
                </a:cubicBezTo>
                <a:cubicBezTo>
                  <a:pt x="1266" y="154"/>
                  <a:pt x="1275" y="135"/>
                  <a:pt x="1321" y="151"/>
                </a:cubicBezTo>
                <a:cubicBezTo>
                  <a:pt x="1341" y="148"/>
                  <a:pt x="1360" y="139"/>
                  <a:pt x="1380" y="141"/>
                </a:cubicBezTo>
                <a:cubicBezTo>
                  <a:pt x="1400" y="143"/>
                  <a:pt x="1438" y="161"/>
                  <a:pt x="1438" y="161"/>
                </a:cubicBezTo>
                <a:cubicBezTo>
                  <a:pt x="1523" y="133"/>
                  <a:pt x="1411" y="161"/>
                  <a:pt x="1497" y="171"/>
                </a:cubicBezTo>
                <a:cubicBezTo>
                  <a:pt x="1506" y="172"/>
                  <a:pt x="1591" y="154"/>
                  <a:pt x="1604" y="151"/>
                </a:cubicBezTo>
                <a:cubicBezTo>
                  <a:pt x="1625" y="212"/>
                  <a:pt x="1595" y="151"/>
                  <a:pt x="1663" y="190"/>
                </a:cubicBezTo>
                <a:cubicBezTo>
                  <a:pt x="1673" y="196"/>
                  <a:pt x="1676" y="209"/>
                  <a:pt x="1682" y="219"/>
                </a:cubicBezTo>
                <a:cubicBezTo>
                  <a:pt x="1685" y="261"/>
                  <a:pt x="1687" y="304"/>
                  <a:pt x="1692" y="346"/>
                </a:cubicBezTo>
                <a:cubicBezTo>
                  <a:pt x="1693" y="356"/>
                  <a:pt x="1704" y="366"/>
                  <a:pt x="1702" y="376"/>
                </a:cubicBezTo>
                <a:cubicBezTo>
                  <a:pt x="1700" y="388"/>
                  <a:pt x="1689" y="395"/>
                  <a:pt x="1682" y="405"/>
                </a:cubicBezTo>
                <a:cubicBezTo>
                  <a:pt x="1679" y="415"/>
                  <a:pt x="1681" y="428"/>
                  <a:pt x="1673" y="434"/>
                </a:cubicBezTo>
                <a:cubicBezTo>
                  <a:pt x="1663" y="442"/>
                  <a:pt x="1634" y="431"/>
                  <a:pt x="1634" y="444"/>
                </a:cubicBezTo>
                <a:cubicBezTo>
                  <a:pt x="1634" y="451"/>
                  <a:pt x="1693" y="470"/>
                  <a:pt x="1702" y="473"/>
                </a:cubicBezTo>
                <a:cubicBezTo>
                  <a:pt x="1692" y="480"/>
                  <a:pt x="1673" y="481"/>
                  <a:pt x="1673" y="493"/>
                </a:cubicBezTo>
                <a:cubicBezTo>
                  <a:pt x="1673" y="507"/>
                  <a:pt x="1707" y="509"/>
                  <a:pt x="1702" y="522"/>
                </a:cubicBezTo>
                <a:cubicBezTo>
                  <a:pt x="1695" y="538"/>
                  <a:pt x="1669" y="535"/>
                  <a:pt x="1653" y="541"/>
                </a:cubicBezTo>
                <a:cubicBezTo>
                  <a:pt x="1647" y="551"/>
                  <a:pt x="1630" y="560"/>
                  <a:pt x="1634" y="571"/>
                </a:cubicBezTo>
                <a:cubicBezTo>
                  <a:pt x="1639" y="584"/>
                  <a:pt x="1667" y="577"/>
                  <a:pt x="1673" y="590"/>
                </a:cubicBezTo>
                <a:cubicBezTo>
                  <a:pt x="1692" y="628"/>
                  <a:pt x="1652" y="633"/>
                  <a:pt x="1634" y="639"/>
                </a:cubicBezTo>
                <a:cubicBezTo>
                  <a:pt x="1619" y="727"/>
                  <a:pt x="1629" y="692"/>
                  <a:pt x="1556" y="717"/>
                </a:cubicBezTo>
                <a:cubicBezTo>
                  <a:pt x="1514" y="714"/>
                  <a:pt x="1470" y="719"/>
                  <a:pt x="1429" y="707"/>
                </a:cubicBezTo>
                <a:cubicBezTo>
                  <a:pt x="1419" y="704"/>
                  <a:pt x="1428" y="682"/>
                  <a:pt x="1419" y="678"/>
                </a:cubicBezTo>
                <a:cubicBezTo>
                  <a:pt x="1407" y="672"/>
                  <a:pt x="1334" y="718"/>
                  <a:pt x="1321" y="727"/>
                </a:cubicBezTo>
                <a:cubicBezTo>
                  <a:pt x="1274" y="711"/>
                  <a:pt x="1228" y="716"/>
                  <a:pt x="1185" y="688"/>
                </a:cubicBezTo>
                <a:cubicBezTo>
                  <a:pt x="1138" y="704"/>
                  <a:pt x="1141" y="683"/>
                  <a:pt x="1097" y="668"/>
                </a:cubicBezTo>
                <a:cubicBezTo>
                  <a:pt x="1084" y="675"/>
                  <a:pt x="1073" y="688"/>
                  <a:pt x="1058" y="688"/>
                </a:cubicBezTo>
                <a:cubicBezTo>
                  <a:pt x="1037" y="688"/>
                  <a:pt x="999" y="668"/>
                  <a:pt x="999" y="668"/>
                </a:cubicBezTo>
                <a:cubicBezTo>
                  <a:pt x="910" y="698"/>
                  <a:pt x="968" y="696"/>
                  <a:pt x="911" y="668"/>
                </a:cubicBezTo>
                <a:cubicBezTo>
                  <a:pt x="902" y="663"/>
                  <a:pt x="892" y="662"/>
                  <a:pt x="882" y="659"/>
                </a:cubicBezTo>
                <a:cubicBezTo>
                  <a:pt x="819" y="700"/>
                  <a:pt x="887" y="668"/>
                  <a:pt x="823" y="659"/>
                </a:cubicBezTo>
                <a:cubicBezTo>
                  <a:pt x="812" y="657"/>
                  <a:pt x="768" y="674"/>
                  <a:pt x="755" y="678"/>
                </a:cubicBezTo>
                <a:cubicBezTo>
                  <a:pt x="711" y="649"/>
                  <a:pt x="703" y="639"/>
                  <a:pt x="657" y="668"/>
                </a:cubicBezTo>
                <a:cubicBezTo>
                  <a:pt x="607" y="635"/>
                  <a:pt x="579" y="664"/>
                  <a:pt x="521" y="649"/>
                </a:cubicBezTo>
                <a:cubicBezTo>
                  <a:pt x="502" y="594"/>
                  <a:pt x="525" y="629"/>
                  <a:pt x="443" y="629"/>
                </a:cubicBezTo>
                <a:cubicBezTo>
                  <a:pt x="426" y="629"/>
                  <a:pt x="410" y="623"/>
                  <a:pt x="394" y="620"/>
                </a:cubicBezTo>
                <a:cubicBezTo>
                  <a:pt x="381" y="613"/>
                  <a:pt x="370" y="600"/>
                  <a:pt x="355" y="600"/>
                </a:cubicBezTo>
                <a:cubicBezTo>
                  <a:pt x="298" y="600"/>
                  <a:pt x="348" y="656"/>
                  <a:pt x="306" y="590"/>
                </a:cubicBezTo>
                <a:cubicBezTo>
                  <a:pt x="259" y="606"/>
                  <a:pt x="227" y="616"/>
                  <a:pt x="208" y="561"/>
                </a:cubicBezTo>
                <a:cubicBezTo>
                  <a:pt x="151" y="576"/>
                  <a:pt x="114" y="564"/>
                  <a:pt x="72" y="522"/>
                </a:cubicBezTo>
                <a:cubicBezTo>
                  <a:pt x="65" y="506"/>
                  <a:pt x="62" y="487"/>
                  <a:pt x="52" y="473"/>
                </a:cubicBezTo>
                <a:cubicBezTo>
                  <a:pt x="27" y="438"/>
                  <a:pt x="0" y="470"/>
                  <a:pt x="52" y="434"/>
                </a:cubicBezTo>
                <a:cubicBezTo>
                  <a:pt x="55" y="415"/>
                  <a:pt x="62" y="396"/>
                  <a:pt x="62" y="376"/>
                </a:cubicBezTo>
                <a:cubicBezTo>
                  <a:pt x="62" y="359"/>
                  <a:pt x="48" y="343"/>
                  <a:pt x="52" y="327"/>
                </a:cubicBezTo>
                <a:cubicBezTo>
                  <a:pt x="55" y="316"/>
                  <a:pt x="71" y="314"/>
                  <a:pt x="81" y="307"/>
                </a:cubicBezTo>
                <a:cubicBezTo>
                  <a:pt x="105" y="236"/>
                  <a:pt x="81" y="254"/>
                  <a:pt x="140" y="239"/>
                </a:cubicBezTo>
                <a:cubicBezTo>
                  <a:pt x="137" y="226"/>
                  <a:pt x="135" y="212"/>
                  <a:pt x="130" y="200"/>
                </a:cubicBezTo>
                <a:cubicBezTo>
                  <a:pt x="125" y="189"/>
                  <a:pt x="113" y="182"/>
                  <a:pt x="111" y="171"/>
                </a:cubicBezTo>
                <a:cubicBezTo>
                  <a:pt x="107" y="147"/>
                  <a:pt x="124" y="125"/>
                  <a:pt x="130" y="102"/>
                </a:cubicBezTo>
                <a:cubicBezTo>
                  <a:pt x="109" y="22"/>
                  <a:pt x="134" y="100"/>
                  <a:pt x="101" y="34"/>
                </a:cubicBezTo>
                <a:cubicBezTo>
                  <a:pt x="96" y="25"/>
                  <a:pt x="82" y="10"/>
                  <a:pt x="91" y="5"/>
                </a:cubicBezTo>
                <a:cubicBezTo>
                  <a:pt x="101" y="0"/>
                  <a:pt x="110" y="18"/>
                  <a:pt x="120" y="24"/>
                </a:cubicBezTo>
                <a:cubicBezTo>
                  <a:pt x="127" y="34"/>
                  <a:pt x="131" y="46"/>
                  <a:pt x="140" y="53"/>
                </a:cubicBezTo>
                <a:cubicBezTo>
                  <a:pt x="152" y="63"/>
                  <a:pt x="203" y="65"/>
                  <a:pt x="208" y="83"/>
                </a:cubicBezTo>
                <a:cubicBezTo>
                  <a:pt x="211" y="94"/>
                  <a:pt x="189" y="96"/>
                  <a:pt x="179" y="102"/>
                </a:cubicBezTo>
                <a:close/>
              </a:path>
            </a:pathLst>
          </a:custGeom>
          <a:gradFill rotWithShape="1">
            <a:gsLst>
              <a:gs pos="0">
                <a:srgbClr val="FF3300"/>
              </a:gs>
              <a:gs pos="100000">
                <a:srgbClr val="FFCCCC"/>
              </a:gs>
            </a:gsLst>
            <a:path path="rect">
              <a:fillToRect t="100000" r="100000"/>
            </a:path>
          </a:gradFill>
          <a:ln w="22225">
            <a:noFill/>
            <a:round/>
            <a:headEnd/>
            <a:tailEnd/>
          </a:ln>
          <a:effectLst>
            <a:prstShdw prst="shdw17" dist="17961" dir="2700000">
              <a:srgbClr val="991F00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5137" name="Freeform 17"/>
          <p:cNvSpPr>
            <a:spLocks/>
          </p:cNvSpPr>
          <p:nvPr/>
        </p:nvSpPr>
        <p:spPr bwMode="auto">
          <a:xfrm rot="1039341" flipV="1">
            <a:off x="4427538" y="1773238"/>
            <a:ext cx="4105275" cy="4679950"/>
          </a:xfrm>
          <a:custGeom>
            <a:avLst/>
            <a:gdLst>
              <a:gd name="T0" fmla="*/ 2147483647 w 1707"/>
              <a:gd name="T1" fmla="*/ 2147483647 h 727"/>
              <a:gd name="T2" fmla="*/ 2147483647 w 1707"/>
              <a:gd name="T3" fmla="*/ 2147483647 h 727"/>
              <a:gd name="T4" fmla="*/ 2147483647 w 1707"/>
              <a:gd name="T5" fmla="*/ 2147483647 h 727"/>
              <a:gd name="T6" fmla="*/ 2147483647 w 1707"/>
              <a:gd name="T7" fmla="*/ 2147483647 h 727"/>
              <a:gd name="T8" fmla="*/ 2147483647 w 1707"/>
              <a:gd name="T9" fmla="*/ 2147483647 h 727"/>
              <a:gd name="T10" fmla="*/ 2147483647 w 1707"/>
              <a:gd name="T11" fmla="*/ 2147483647 h 727"/>
              <a:gd name="T12" fmla="*/ 2147483647 w 1707"/>
              <a:gd name="T13" fmla="*/ 2147483647 h 727"/>
              <a:gd name="T14" fmla="*/ 2147483647 w 1707"/>
              <a:gd name="T15" fmla="*/ 2147483647 h 727"/>
              <a:gd name="T16" fmla="*/ 2147483647 w 1707"/>
              <a:gd name="T17" fmla="*/ 2147483647 h 727"/>
              <a:gd name="T18" fmla="*/ 2147483647 w 1707"/>
              <a:gd name="T19" fmla="*/ 2147483647 h 727"/>
              <a:gd name="T20" fmla="*/ 2147483647 w 1707"/>
              <a:gd name="T21" fmla="*/ 2147483647 h 727"/>
              <a:gd name="T22" fmla="*/ 2147483647 w 1707"/>
              <a:gd name="T23" fmla="*/ 2147483647 h 727"/>
              <a:gd name="T24" fmla="*/ 2147483647 w 1707"/>
              <a:gd name="T25" fmla="*/ 2147483647 h 727"/>
              <a:gd name="T26" fmla="*/ 2147483647 w 1707"/>
              <a:gd name="T27" fmla="*/ 2147483647 h 727"/>
              <a:gd name="T28" fmla="*/ 2147483647 w 1707"/>
              <a:gd name="T29" fmla="*/ 2147483647 h 727"/>
              <a:gd name="T30" fmla="*/ 2147483647 w 1707"/>
              <a:gd name="T31" fmla="*/ 2147483647 h 727"/>
              <a:gd name="T32" fmla="*/ 2147483647 w 1707"/>
              <a:gd name="T33" fmla="*/ 2147483647 h 727"/>
              <a:gd name="T34" fmla="*/ 2147483647 w 1707"/>
              <a:gd name="T35" fmla="*/ 2147483647 h 727"/>
              <a:gd name="T36" fmla="*/ 2147483647 w 1707"/>
              <a:gd name="T37" fmla="*/ 2147483647 h 727"/>
              <a:gd name="T38" fmla="*/ 2147483647 w 1707"/>
              <a:gd name="T39" fmla="*/ 2147483647 h 727"/>
              <a:gd name="T40" fmla="*/ 2147483647 w 1707"/>
              <a:gd name="T41" fmla="*/ 2147483647 h 727"/>
              <a:gd name="T42" fmla="*/ 2147483647 w 1707"/>
              <a:gd name="T43" fmla="*/ 2147483647 h 727"/>
              <a:gd name="T44" fmla="*/ 2147483647 w 1707"/>
              <a:gd name="T45" fmla="*/ 2147483647 h 727"/>
              <a:gd name="T46" fmla="*/ 2147483647 w 1707"/>
              <a:gd name="T47" fmla="*/ 2147483647 h 727"/>
              <a:gd name="T48" fmla="*/ 2147483647 w 1707"/>
              <a:gd name="T49" fmla="*/ 2147483647 h 727"/>
              <a:gd name="T50" fmla="*/ 2147483647 w 1707"/>
              <a:gd name="T51" fmla="*/ 2147483647 h 727"/>
              <a:gd name="T52" fmla="*/ 2147483647 w 1707"/>
              <a:gd name="T53" fmla="*/ 2147483647 h 727"/>
              <a:gd name="T54" fmla="*/ 2147483647 w 1707"/>
              <a:gd name="T55" fmla="*/ 2147483647 h 727"/>
              <a:gd name="T56" fmla="*/ 2147483647 w 1707"/>
              <a:gd name="T57" fmla="*/ 2147483647 h 727"/>
              <a:gd name="T58" fmla="*/ 2147483647 w 1707"/>
              <a:gd name="T59" fmla="*/ 2147483647 h 727"/>
              <a:gd name="T60" fmla="*/ 2147483647 w 1707"/>
              <a:gd name="T61" fmla="*/ 2147483647 h 727"/>
              <a:gd name="T62" fmla="*/ 2147483647 w 1707"/>
              <a:gd name="T63" fmla="*/ 2147483647 h 727"/>
              <a:gd name="T64" fmla="*/ 2147483647 w 1707"/>
              <a:gd name="T65" fmla="*/ 2147483647 h 727"/>
              <a:gd name="T66" fmla="*/ 2147483647 w 1707"/>
              <a:gd name="T67" fmla="*/ 2147483647 h 727"/>
              <a:gd name="T68" fmla="*/ 2147483647 w 1707"/>
              <a:gd name="T69" fmla="*/ 2147483647 h 727"/>
              <a:gd name="T70" fmla="*/ 2147483647 w 1707"/>
              <a:gd name="T71" fmla="*/ 2147483647 h 727"/>
              <a:gd name="T72" fmla="*/ 2147483647 w 1707"/>
              <a:gd name="T73" fmla="*/ 2147483647 h 72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707"/>
              <a:gd name="T112" fmla="*/ 0 h 727"/>
              <a:gd name="T113" fmla="*/ 1707 w 1707"/>
              <a:gd name="T114" fmla="*/ 727 h 72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707" h="727">
                <a:moveTo>
                  <a:pt x="179" y="102"/>
                </a:moveTo>
                <a:cubicBezTo>
                  <a:pt x="185" y="92"/>
                  <a:pt x="189" y="80"/>
                  <a:pt x="198" y="73"/>
                </a:cubicBezTo>
                <a:cubicBezTo>
                  <a:pt x="233" y="45"/>
                  <a:pt x="259" y="93"/>
                  <a:pt x="286" y="112"/>
                </a:cubicBezTo>
                <a:cubicBezTo>
                  <a:pt x="306" y="105"/>
                  <a:pt x="325" y="85"/>
                  <a:pt x="345" y="92"/>
                </a:cubicBezTo>
                <a:cubicBezTo>
                  <a:pt x="365" y="99"/>
                  <a:pt x="404" y="112"/>
                  <a:pt x="404" y="112"/>
                </a:cubicBezTo>
                <a:cubicBezTo>
                  <a:pt x="414" y="109"/>
                  <a:pt x="423" y="101"/>
                  <a:pt x="433" y="102"/>
                </a:cubicBezTo>
                <a:cubicBezTo>
                  <a:pt x="453" y="104"/>
                  <a:pt x="491" y="122"/>
                  <a:pt x="491" y="122"/>
                </a:cubicBezTo>
                <a:cubicBezTo>
                  <a:pt x="501" y="119"/>
                  <a:pt x="511" y="110"/>
                  <a:pt x="521" y="112"/>
                </a:cubicBezTo>
                <a:cubicBezTo>
                  <a:pt x="532" y="114"/>
                  <a:pt x="538" y="131"/>
                  <a:pt x="550" y="131"/>
                </a:cubicBezTo>
                <a:cubicBezTo>
                  <a:pt x="562" y="131"/>
                  <a:pt x="569" y="118"/>
                  <a:pt x="579" y="112"/>
                </a:cubicBezTo>
                <a:cubicBezTo>
                  <a:pt x="641" y="151"/>
                  <a:pt x="655" y="101"/>
                  <a:pt x="716" y="141"/>
                </a:cubicBezTo>
                <a:cubicBezTo>
                  <a:pt x="732" y="138"/>
                  <a:pt x="748" y="129"/>
                  <a:pt x="765" y="131"/>
                </a:cubicBezTo>
                <a:cubicBezTo>
                  <a:pt x="777" y="132"/>
                  <a:pt x="782" y="150"/>
                  <a:pt x="794" y="151"/>
                </a:cubicBezTo>
                <a:cubicBezTo>
                  <a:pt x="812" y="153"/>
                  <a:pt x="853" y="138"/>
                  <a:pt x="872" y="131"/>
                </a:cubicBezTo>
                <a:cubicBezTo>
                  <a:pt x="885" y="138"/>
                  <a:pt x="897" y="149"/>
                  <a:pt x="911" y="151"/>
                </a:cubicBezTo>
                <a:cubicBezTo>
                  <a:pt x="924" y="153"/>
                  <a:pt x="937" y="141"/>
                  <a:pt x="950" y="141"/>
                </a:cubicBezTo>
                <a:cubicBezTo>
                  <a:pt x="961" y="141"/>
                  <a:pt x="970" y="148"/>
                  <a:pt x="980" y="151"/>
                </a:cubicBezTo>
                <a:cubicBezTo>
                  <a:pt x="996" y="148"/>
                  <a:pt x="1012" y="139"/>
                  <a:pt x="1028" y="141"/>
                </a:cubicBezTo>
                <a:cubicBezTo>
                  <a:pt x="1040" y="143"/>
                  <a:pt x="1046" y="161"/>
                  <a:pt x="1058" y="161"/>
                </a:cubicBezTo>
                <a:cubicBezTo>
                  <a:pt x="1110" y="161"/>
                  <a:pt x="1214" y="141"/>
                  <a:pt x="1214" y="141"/>
                </a:cubicBezTo>
                <a:cubicBezTo>
                  <a:pt x="1266" y="154"/>
                  <a:pt x="1275" y="135"/>
                  <a:pt x="1321" y="151"/>
                </a:cubicBezTo>
                <a:cubicBezTo>
                  <a:pt x="1341" y="148"/>
                  <a:pt x="1360" y="139"/>
                  <a:pt x="1380" y="141"/>
                </a:cubicBezTo>
                <a:cubicBezTo>
                  <a:pt x="1400" y="143"/>
                  <a:pt x="1438" y="161"/>
                  <a:pt x="1438" y="161"/>
                </a:cubicBezTo>
                <a:cubicBezTo>
                  <a:pt x="1523" y="133"/>
                  <a:pt x="1411" y="161"/>
                  <a:pt x="1497" y="171"/>
                </a:cubicBezTo>
                <a:cubicBezTo>
                  <a:pt x="1506" y="172"/>
                  <a:pt x="1591" y="154"/>
                  <a:pt x="1604" y="151"/>
                </a:cubicBezTo>
                <a:cubicBezTo>
                  <a:pt x="1625" y="212"/>
                  <a:pt x="1595" y="151"/>
                  <a:pt x="1663" y="190"/>
                </a:cubicBezTo>
                <a:cubicBezTo>
                  <a:pt x="1673" y="196"/>
                  <a:pt x="1676" y="209"/>
                  <a:pt x="1682" y="219"/>
                </a:cubicBezTo>
                <a:cubicBezTo>
                  <a:pt x="1685" y="261"/>
                  <a:pt x="1687" y="304"/>
                  <a:pt x="1692" y="346"/>
                </a:cubicBezTo>
                <a:cubicBezTo>
                  <a:pt x="1693" y="356"/>
                  <a:pt x="1704" y="366"/>
                  <a:pt x="1702" y="376"/>
                </a:cubicBezTo>
                <a:cubicBezTo>
                  <a:pt x="1700" y="388"/>
                  <a:pt x="1689" y="395"/>
                  <a:pt x="1682" y="405"/>
                </a:cubicBezTo>
                <a:cubicBezTo>
                  <a:pt x="1679" y="415"/>
                  <a:pt x="1681" y="428"/>
                  <a:pt x="1673" y="434"/>
                </a:cubicBezTo>
                <a:cubicBezTo>
                  <a:pt x="1663" y="442"/>
                  <a:pt x="1634" y="431"/>
                  <a:pt x="1634" y="444"/>
                </a:cubicBezTo>
                <a:cubicBezTo>
                  <a:pt x="1634" y="451"/>
                  <a:pt x="1693" y="470"/>
                  <a:pt x="1702" y="473"/>
                </a:cubicBezTo>
                <a:cubicBezTo>
                  <a:pt x="1692" y="480"/>
                  <a:pt x="1673" y="481"/>
                  <a:pt x="1673" y="493"/>
                </a:cubicBezTo>
                <a:cubicBezTo>
                  <a:pt x="1673" y="507"/>
                  <a:pt x="1707" y="509"/>
                  <a:pt x="1702" y="522"/>
                </a:cubicBezTo>
                <a:cubicBezTo>
                  <a:pt x="1695" y="538"/>
                  <a:pt x="1669" y="535"/>
                  <a:pt x="1653" y="541"/>
                </a:cubicBezTo>
                <a:cubicBezTo>
                  <a:pt x="1647" y="551"/>
                  <a:pt x="1630" y="560"/>
                  <a:pt x="1634" y="571"/>
                </a:cubicBezTo>
                <a:cubicBezTo>
                  <a:pt x="1639" y="584"/>
                  <a:pt x="1667" y="577"/>
                  <a:pt x="1673" y="590"/>
                </a:cubicBezTo>
                <a:cubicBezTo>
                  <a:pt x="1692" y="628"/>
                  <a:pt x="1652" y="633"/>
                  <a:pt x="1634" y="639"/>
                </a:cubicBezTo>
                <a:cubicBezTo>
                  <a:pt x="1619" y="727"/>
                  <a:pt x="1629" y="692"/>
                  <a:pt x="1556" y="717"/>
                </a:cubicBezTo>
                <a:cubicBezTo>
                  <a:pt x="1514" y="714"/>
                  <a:pt x="1470" y="719"/>
                  <a:pt x="1429" y="707"/>
                </a:cubicBezTo>
                <a:cubicBezTo>
                  <a:pt x="1419" y="704"/>
                  <a:pt x="1428" y="682"/>
                  <a:pt x="1419" y="678"/>
                </a:cubicBezTo>
                <a:cubicBezTo>
                  <a:pt x="1407" y="672"/>
                  <a:pt x="1334" y="718"/>
                  <a:pt x="1321" y="727"/>
                </a:cubicBezTo>
                <a:cubicBezTo>
                  <a:pt x="1274" y="711"/>
                  <a:pt x="1228" y="716"/>
                  <a:pt x="1185" y="688"/>
                </a:cubicBezTo>
                <a:cubicBezTo>
                  <a:pt x="1138" y="704"/>
                  <a:pt x="1141" y="683"/>
                  <a:pt x="1097" y="668"/>
                </a:cubicBezTo>
                <a:cubicBezTo>
                  <a:pt x="1084" y="675"/>
                  <a:pt x="1073" y="688"/>
                  <a:pt x="1058" y="688"/>
                </a:cubicBezTo>
                <a:cubicBezTo>
                  <a:pt x="1037" y="688"/>
                  <a:pt x="999" y="668"/>
                  <a:pt x="999" y="668"/>
                </a:cubicBezTo>
                <a:cubicBezTo>
                  <a:pt x="910" y="698"/>
                  <a:pt x="968" y="696"/>
                  <a:pt x="911" y="668"/>
                </a:cubicBezTo>
                <a:cubicBezTo>
                  <a:pt x="902" y="663"/>
                  <a:pt x="892" y="662"/>
                  <a:pt x="882" y="659"/>
                </a:cubicBezTo>
                <a:cubicBezTo>
                  <a:pt x="819" y="700"/>
                  <a:pt x="887" y="668"/>
                  <a:pt x="823" y="659"/>
                </a:cubicBezTo>
                <a:cubicBezTo>
                  <a:pt x="812" y="657"/>
                  <a:pt x="768" y="674"/>
                  <a:pt x="755" y="678"/>
                </a:cubicBezTo>
                <a:cubicBezTo>
                  <a:pt x="711" y="649"/>
                  <a:pt x="703" y="639"/>
                  <a:pt x="657" y="668"/>
                </a:cubicBezTo>
                <a:cubicBezTo>
                  <a:pt x="607" y="635"/>
                  <a:pt x="579" y="664"/>
                  <a:pt x="521" y="649"/>
                </a:cubicBezTo>
                <a:cubicBezTo>
                  <a:pt x="502" y="594"/>
                  <a:pt x="525" y="629"/>
                  <a:pt x="443" y="629"/>
                </a:cubicBezTo>
                <a:cubicBezTo>
                  <a:pt x="426" y="629"/>
                  <a:pt x="410" y="623"/>
                  <a:pt x="394" y="620"/>
                </a:cubicBezTo>
                <a:cubicBezTo>
                  <a:pt x="381" y="613"/>
                  <a:pt x="370" y="600"/>
                  <a:pt x="355" y="600"/>
                </a:cubicBezTo>
                <a:cubicBezTo>
                  <a:pt x="298" y="600"/>
                  <a:pt x="348" y="656"/>
                  <a:pt x="306" y="590"/>
                </a:cubicBezTo>
                <a:cubicBezTo>
                  <a:pt x="259" y="606"/>
                  <a:pt x="227" y="616"/>
                  <a:pt x="208" y="561"/>
                </a:cubicBezTo>
                <a:cubicBezTo>
                  <a:pt x="151" y="576"/>
                  <a:pt x="114" y="564"/>
                  <a:pt x="72" y="522"/>
                </a:cubicBezTo>
                <a:cubicBezTo>
                  <a:pt x="65" y="506"/>
                  <a:pt x="62" y="487"/>
                  <a:pt x="52" y="473"/>
                </a:cubicBezTo>
                <a:cubicBezTo>
                  <a:pt x="27" y="438"/>
                  <a:pt x="0" y="470"/>
                  <a:pt x="52" y="434"/>
                </a:cubicBezTo>
                <a:cubicBezTo>
                  <a:pt x="55" y="415"/>
                  <a:pt x="62" y="396"/>
                  <a:pt x="62" y="376"/>
                </a:cubicBezTo>
                <a:cubicBezTo>
                  <a:pt x="62" y="359"/>
                  <a:pt x="48" y="343"/>
                  <a:pt x="52" y="327"/>
                </a:cubicBezTo>
                <a:cubicBezTo>
                  <a:pt x="55" y="316"/>
                  <a:pt x="71" y="314"/>
                  <a:pt x="81" y="307"/>
                </a:cubicBezTo>
                <a:cubicBezTo>
                  <a:pt x="105" y="236"/>
                  <a:pt x="81" y="254"/>
                  <a:pt x="140" y="239"/>
                </a:cubicBezTo>
                <a:cubicBezTo>
                  <a:pt x="137" y="226"/>
                  <a:pt x="135" y="212"/>
                  <a:pt x="130" y="200"/>
                </a:cubicBezTo>
                <a:cubicBezTo>
                  <a:pt x="125" y="189"/>
                  <a:pt x="113" y="182"/>
                  <a:pt x="111" y="171"/>
                </a:cubicBezTo>
                <a:cubicBezTo>
                  <a:pt x="107" y="147"/>
                  <a:pt x="124" y="125"/>
                  <a:pt x="130" y="102"/>
                </a:cubicBezTo>
                <a:cubicBezTo>
                  <a:pt x="109" y="22"/>
                  <a:pt x="134" y="100"/>
                  <a:pt x="101" y="34"/>
                </a:cubicBezTo>
                <a:cubicBezTo>
                  <a:pt x="96" y="25"/>
                  <a:pt x="82" y="10"/>
                  <a:pt x="91" y="5"/>
                </a:cubicBezTo>
                <a:cubicBezTo>
                  <a:pt x="101" y="0"/>
                  <a:pt x="110" y="18"/>
                  <a:pt x="120" y="24"/>
                </a:cubicBezTo>
                <a:cubicBezTo>
                  <a:pt x="127" y="34"/>
                  <a:pt x="131" y="46"/>
                  <a:pt x="140" y="53"/>
                </a:cubicBezTo>
                <a:cubicBezTo>
                  <a:pt x="152" y="63"/>
                  <a:pt x="203" y="65"/>
                  <a:pt x="208" y="83"/>
                </a:cubicBezTo>
                <a:cubicBezTo>
                  <a:pt x="211" y="94"/>
                  <a:pt x="189" y="96"/>
                  <a:pt x="179" y="102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FFFFCC"/>
              </a:gs>
            </a:gsLst>
            <a:path path="rect">
              <a:fillToRect r="100000" b="100000"/>
            </a:path>
          </a:gradFill>
          <a:ln w="22225">
            <a:noFill/>
            <a:round/>
            <a:headEnd/>
            <a:tailEnd/>
          </a:ln>
          <a:effectLst>
            <a:prstShdw prst="shdw17" dist="17961" dir="2700000">
              <a:srgbClr val="999900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5139" name="Freeform 19"/>
          <p:cNvSpPr>
            <a:spLocks/>
          </p:cNvSpPr>
          <p:nvPr/>
        </p:nvSpPr>
        <p:spPr bwMode="auto">
          <a:xfrm rot="813715" flipV="1">
            <a:off x="2124075" y="476250"/>
            <a:ext cx="3381375" cy="1258888"/>
          </a:xfrm>
          <a:custGeom>
            <a:avLst/>
            <a:gdLst>
              <a:gd name="T0" fmla="*/ 392216 w 1707"/>
              <a:gd name="T1" fmla="*/ 126408 h 727"/>
              <a:gd name="T2" fmla="*/ 683406 w 1707"/>
              <a:gd name="T3" fmla="*/ 159309 h 727"/>
              <a:gd name="T4" fmla="*/ 857724 w 1707"/>
              <a:gd name="T5" fmla="*/ 176625 h 727"/>
              <a:gd name="T6" fmla="*/ 1032042 w 1707"/>
              <a:gd name="T7" fmla="*/ 193941 h 727"/>
              <a:gd name="T8" fmla="*/ 1146934 w 1707"/>
              <a:gd name="T9" fmla="*/ 193941 h 727"/>
              <a:gd name="T10" fmla="*/ 1515379 w 1707"/>
              <a:gd name="T11" fmla="*/ 226842 h 727"/>
              <a:gd name="T12" fmla="*/ 1727334 w 1707"/>
              <a:gd name="T13" fmla="*/ 226842 h 727"/>
              <a:gd name="T14" fmla="*/ 1881843 w 1707"/>
              <a:gd name="T15" fmla="*/ 244158 h 727"/>
              <a:gd name="T16" fmla="*/ 2036352 w 1707"/>
              <a:gd name="T17" fmla="*/ 244158 h 727"/>
              <a:gd name="T18" fmla="*/ 2404797 w 1707"/>
              <a:gd name="T19" fmla="*/ 244158 h 727"/>
              <a:gd name="T20" fmla="*/ 2733625 w 1707"/>
              <a:gd name="T21" fmla="*/ 244158 h 727"/>
              <a:gd name="T22" fmla="*/ 2965389 w 1707"/>
              <a:gd name="T23" fmla="*/ 296107 h 727"/>
              <a:gd name="T24" fmla="*/ 3294216 w 1707"/>
              <a:gd name="T25" fmla="*/ 329008 h 727"/>
              <a:gd name="T26" fmla="*/ 3351662 w 1707"/>
              <a:gd name="T27" fmla="*/ 599141 h 727"/>
              <a:gd name="T28" fmla="*/ 3331853 w 1707"/>
              <a:gd name="T29" fmla="*/ 701306 h 727"/>
              <a:gd name="T30" fmla="*/ 3236770 w 1707"/>
              <a:gd name="T31" fmla="*/ 768839 h 727"/>
              <a:gd name="T32" fmla="*/ 3314025 w 1707"/>
              <a:gd name="T33" fmla="*/ 853689 h 727"/>
              <a:gd name="T34" fmla="*/ 3274407 w 1707"/>
              <a:gd name="T35" fmla="*/ 936807 h 727"/>
              <a:gd name="T36" fmla="*/ 3314025 w 1707"/>
              <a:gd name="T37" fmla="*/ 1021656 h 727"/>
              <a:gd name="T38" fmla="*/ 3082261 w 1707"/>
              <a:gd name="T39" fmla="*/ 1241572 h 727"/>
              <a:gd name="T40" fmla="*/ 2810879 w 1707"/>
              <a:gd name="T41" fmla="*/ 1174039 h 727"/>
              <a:gd name="T42" fmla="*/ 2347352 w 1707"/>
              <a:gd name="T43" fmla="*/ 1191355 h 727"/>
              <a:gd name="T44" fmla="*/ 2095779 w 1707"/>
              <a:gd name="T45" fmla="*/ 1191355 h 727"/>
              <a:gd name="T46" fmla="*/ 1804589 w 1707"/>
              <a:gd name="T47" fmla="*/ 1156722 h 727"/>
              <a:gd name="T48" fmla="*/ 1630270 w 1707"/>
              <a:gd name="T49" fmla="*/ 1141138 h 727"/>
              <a:gd name="T50" fmla="*/ 1301443 w 1707"/>
              <a:gd name="T51" fmla="*/ 1156722 h 727"/>
              <a:gd name="T52" fmla="*/ 877533 w 1707"/>
              <a:gd name="T53" fmla="*/ 1089189 h 727"/>
              <a:gd name="T54" fmla="*/ 703215 w 1707"/>
              <a:gd name="T55" fmla="*/ 1038972 h 727"/>
              <a:gd name="T56" fmla="*/ 412025 w 1707"/>
              <a:gd name="T57" fmla="*/ 971439 h 727"/>
              <a:gd name="T58" fmla="*/ 103006 w 1707"/>
              <a:gd name="T59" fmla="*/ 819056 h 727"/>
              <a:gd name="T60" fmla="*/ 122815 w 1707"/>
              <a:gd name="T61" fmla="*/ 651089 h 727"/>
              <a:gd name="T62" fmla="*/ 160452 w 1707"/>
              <a:gd name="T63" fmla="*/ 531607 h 727"/>
              <a:gd name="T64" fmla="*/ 257515 w 1707"/>
              <a:gd name="T65" fmla="*/ 346324 h 727"/>
              <a:gd name="T66" fmla="*/ 257515 w 1707"/>
              <a:gd name="T67" fmla="*/ 176625 h 727"/>
              <a:gd name="T68" fmla="*/ 180261 w 1707"/>
              <a:gd name="T69" fmla="*/ 8658 h 727"/>
              <a:gd name="T70" fmla="*/ 277324 w 1707"/>
              <a:gd name="T71" fmla="*/ 91776 h 727"/>
              <a:gd name="T72" fmla="*/ 354579 w 1707"/>
              <a:gd name="T73" fmla="*/ 176625 h 72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707" h="727">
                <a:moveTo>
                  <a:pt x="179" y="102"/>
                </a:moveTo>
                <a:cubicBezTo>
                  <a:pt x="185" y="92"/>
                  <a:pt x="189" y="80"/>
                  <a:pt x="198" y="73"/>
                </a:cubicBezTo>
                <a:cubicBezTo>
                  <a:pt x="233" y="45"/>
                  <a:pt x="259" y="93"/>
                  <a:pt x="286" y="112"/>
                </a:cubicBezTo>
                <a:cubicBezTo>
                  <a:pt x="306" y="105"/>
                  <a:pt x="325" y="85"/>
                  <a:pt x="345" y="92"/>
                </a:cubicBezTo>
                <a:cubicBezTo>
                  <a:pt x="365" y="99"/>
                  <a:pt x="404" y="112"/>
                  <a:pt x="404" y="112"/>
                </a:cubicBezTo>
                <a:cubicBezTo>
                  <a:pt x="414" y="109"/>
                  <a:pt x="423" y="101"/>
                  <a:pt x="433" y="102"/>
                </a:cubicBezTo>
                <a:cubicBezTo>
                  <a:pt x="453" y="104"/>
                  <a:pt x="491" y="122"/>
                  <a:pt x="491" y="122"/>
                </a:cubicBezTo>
                <a:cubicBezTo>
                  <a:pt x="501" y="119"/>
                  <a:pt x="511" y="110"/>
                  <a:pt x="521" y="112"/>
                </a:cubicBezTo>
                <a:cubicBezTo>
                  <a:pt x="532" y="114"/>
                  <a:pt x="538" y="131"/>
                  <a:pt x="550" y="131"/>
                </a:cubicBezTo>
                <a:cubicBezTo>
                  <a:pt x="562" y="131"/>
                  <a:pt x="569" y="118"/>
                  <a:pt x="579" y="112"/>
                </a:cubicBezTo>
                <a:cubicBezTo>
                  <a:pt x="641" y="151"/>
                  <a:pt x="655" y="101"/>
                  <a:pt x="716" y="141"/>
                </a:cubicBezTo>
                <a:cubicBezTo>
                  <a:pt x="732" y="138"/>
                  <a:pt x="748" y="129"/>
                  <a:pt x="765" y="131"/>
                </a:cubicBezTo>
                <a:cubicBezTo>
                  <a:pt x="777" y="132"/>
                  <a:pt x="782" y="150"/>
                  <a:pt x="794" y="151"/>
                </a:cubicBezTo>
                <a:cubicBezTo>
                  <a:pt x="812" y="153"/>
                  <a:pt x="853" y="138"/>
                  <a:pt x="872" y="131"/>
                </a:cubicBezTo>
                <a:cubicBezTo>
                  <a:pt x="885" y="138"/>
                  <a:pt x="897" y="149"/>
                  <a:pt x="911" y="151"/>
                </a:cubicBezTo>
                <a:cubicBezTo>
                  <a:pt x="924" y="153"/>
                  <a:pt x="937" y="141"/>
                  <a:pt x="950" y="141"/>
                </a:cubicBezTo>
                <a:cubicBezTo>
                  <a:pt x="961" y="141"/>
                  <a:pt x="970" y="148"/>
                  <a:pt x="980" y="151"/>
                </a:cubicBezTo>
                <a:cubicBezTo>
                  <a:pt x="996" y="148"/>
                  <a:pt x="1012" y="139"/>
                  <a:pt x="1028" y="141"/>
                </a:cubicBezTo>
                <a:cubicBezTo>
                  <a:pt x="1040" y="143"/>
                  <a:pt x="1046" y="161"/>
                  <a:pt x="1058" y="161"/>
                </a:cubicBezTo>
                <a:cubicBezTo>
                  <a:pt x="1110" y="161"/>
                  <a:pt x="1214" y="141"/>
                  <a:pt x="1214" y="141"/>
                </a:cubicBezTo>
                <a:cubicBezTo>
                  <a:pt x="1266" y="154"/>
                  <a:pt x="1275" y="135"/>
                  <a:pt x="1321" y="151"/>
                </a:cubicBezTo>
                <a:cubicBezTo>
                  <a:pt x="1341" y="148"/>
                  <a:pt x="1360" y="139"/>
                  <a:pt x="1380" y="141"/>
                </a:cubicBezTo>
                <a:cubicBezTo>
                  <a:pt x="1400" y="143"/>
                  <a:pt x="1438" y="161"/>
                  <a:pt x="1438" y="161"/>
                </a:cubicBezTo>
                <a:cubicBezTo>
                  <a:pt x="1523" y="133"/>
                  <a:pt x="1411" y="161"/>
                  <a:pt x="1497" y="171"/>
                </a:cubicBezTo>
                <a:cubicBezTo>
                  <a:pt x="1506" y="172"/>
                  <a:pt x="1591" y="154"/>
                  <a:pt x="1604" y="151"/>
                </a:cubicBezTo>
                <a:cubicBezTo>
                  <a:pt x="1625" y="212"/>
                  <a:pt x="1595" y="151"/>
                  <a:pt x="1663" y="190"/>
                </a:cubicBezTo>
                <a:cubicBezTo>
                  <a:pt x="1673" y="196"/>
                  <a:pt x="1676" y="209"/>
                  <a:pt x="1682" y="219"/>
                </a:cubicBezTo>
                <a:cubicBezTo>
                  <a:pt x="1685" y="261"/>
                  <a:pt x="1687" y="304"/>
                  <a:pt x="1692" y="346"/>
                </a:cubicBezTo>
                <a:cubicBezTo>
                  <a:pt x="1693" y="356"/>
                  <a:pt x="1704" y="366"/>
                  <a:pt x="1702" y="376"/>
                </a:cubicBezTo>
                <a:cubicBezTo>
                  <a:pt x="1700" y="388"/>
                  <a:pt x="1689" y="395"/>
                  <a:pt x="1682" y="405"/>
                </a:cubicBezTo>
                <a:cubicBezTo>
                  <a:pt x="1679" y="415"/>
                  <a:pt x="1681" y="428"/>
                  <a:pt x="1673" y="434"/>
                </a:cubicBezTo>
                <a:cubicBezTo>
                  <a:pt x="1663" y="442"/>
                  <a:pt x="1634" y="431"/>
                  <a:pt x="1634" y="444"/>
                </a:cubicBezTo>
                <a:cubicBezTo>
                  <a:pt x="1634" y="451"/>
                  <a:pt x="1693" y="470"/>
                  <a:pt x="1702" y="473"/>
                </a:cubicBezTo>
                <a:cubicBezTo>
                  <a:pt x="1692" y="480"/>
                  <a:pt x="1673" y="481"/>
                  <a:pt x="1673" y="493"/>
                </a:cubicBezTo>
                <a:cubicBezTo>
                  <a:pt x="1673" y="507"/>
                  <a:pt x="1707" y="509"/>
                  <a:pt x="1702" y="522"/>
                </a:cubicBezTo>
                <a:cubicBezTo>
                  <a:pt x="1695" y="538"/>
                  <a:pt x="1669" y="535"/>
                  <a:pt x="1653" y="541"/>
                </a:cubicBezTo>
                <a:cubicBezTo>
                  <a:pt x="1647" y="551"/>
                  <a:pt x="1630" y="560"/>
                  <a:pt x="1634" y="571"/>
                </a:cubicBezTo>
                <a:cubicBezTo>
                  <a:pt x="1639" y="584"/>
                  <a:pt x="1667" y="577"/>
                  <a:pt x="1673" y="590"/>
                </a:cubicBezTo>
                <a:cubicBezTo>
                  <a:pt x="1692" y="628"/>
                  <a:pt x="1652" y="633"/>
                  <a:pt x="1634" y="639"/>
                </a:cubicBezTo>
                <a:cubicBezTo>
                  <a:pt x="1619" y="727"/>
                  <a:pt x="1629" y="692"/>
                  <a:pt x="1556" y="717"/>
                </a:cubicBezTo>
                <a:cubicBezTo>
                  <a:pt x="1514" y="714"/>
                  <a:pt x="1470" y="719"/>
                  <a:pt x="1429" y="707"/>
                </a:cubicBezTo>
                <a:cubicBezTo>
                  <a:pt x="1419" y="704"/>
                  <a:pt x="1428" y="682"/>
                  <a:pt x="1419" y="678"/>
                </a:cubicBezTo>
                <a:cubicBezTo>
                  <a:pt x="1407" y="672"/>
                  <a:pt x="1334" y="718"/>
                  <a:pt x="1321" y="727"/>
                </a:cubicBezTo>
                <a:cubicBezTo>
                  <a:pt x="1274" y="711"/>
                  <a:pt x="1228" y="716"/>
                  <a:pt x="1185" y="688"/>
                </a:cubicBezTo>
                <a:cubicBezTo>
                  <a:pt x="1138" y="704"/>
                  <a:pt x="1141" y="683"/>
                  <a:pt x="1097" y="668"/>
                </a:cubicBezTo>
                <a:cubicBezTo>
                  <a:pt x="1084" y="675"/>
                  <a:pt x="1073" y="688"/>
                  <a:pt x="1058" y="688"/>
                </a:cubicBezTo>
                <a:cubicBezTo>
                  <a:pt x="1037" y="688"/>
                  <a:pt x="999" y="668"/>
                  <a:pt x="999" y="668"/>
                </a:cubicBezTo>
                <a:cubicBezTo>
                  <a:pt x="910" y="698"/>
                  <a:pt x="968" y="696"/>
                  <a:pt x="911" y="668"/>
                </a:cubicBezTo>
                <a:cubicBezTo>
                  <a:pt x="902" y="663"/>
                  <a:pt x="892" y="662"/>
                  <a:pt x="882" y="659"/>
                </a:cubicBezTo>
                <a:cubicBezTo>
                  <a:pt x="819" y="700"/>
                  <a:pt x="887" y="668"/>
                  <a:pt x="823" y="659"/>
                </a:cubicBezTo>
                <a:cubicBezTo>
                  <a:pt x="812" y="657"/>
                  <a:pt x="768" y="674"/>
                  <a:pt x="755" y="678"/>
                </a:cubicBezTo>
                <a:cubicBezTo>
                  <a:pt x="711" y="649"/>
                  <a:pt x="703" y="639"/>
                  <a:pt x="657" y="668"/>
                </a:cubicBezTo>
                <a:cubicBezTo>
                  <a:pt x="607" y="635"/>
                  <a:pt x="579" y="664"/>
                  <a:pt x="521" y="649"/>
                </a:cubicBezTo>
                <a:cubicBezTo>
                  <a:pt x="502" y="594"/>
                  <a:pt x="525" y="629"/>
                  <a:pt x="443" y="629"/>
                </a:cubicBezTo>
                <a:cubicBezTo>
                  <a:pt x="426" y="629"/>
                  <a:pt x="410" y="623"/>
                  <a:pt x="394" y="620"/>
                </a:cubicBezTo>
                <a:cubicBezTo>
                  <a:pt x="381" y="613"/>
                  <a:pt x="370" y="600"/>
                  <a:pt x="355" y="600"/>
                </a:cubicBezTo>
                <a:cubicBezTo>
                  <a:pt x="298" y="600"/>
                  <a:pt x="348" y="656"/>
                  <a:pt x="306" y="590"/>
                </a:cubicBezTo>
                <a:cubicBezTo>
                  <a:pt x="259" y="606"/>
                  <a:pt x="227" y="616"/>
                  <a:pt x="208" y="561"/>
                </a:cubicBezTo>
                <a:cubicBezTo>
                  <a:pt x="151" y="576"/>
                  <a:pt x="114" y="564"/>
                  <a:pt x="72" y="522"/>
                </a:cubicBezTo>
                <a:cubicBezTo>
                  <a:pt x="65" y="506"/>
                  <a:pt x="62" y="487"/>
                  <a:pt x="52" y="473"/>
                </a:cubicBezTo>
                <a:cubicBezTo>
                  <a:pt x="27" y="438"/>
                  <a:pt x="0" y="470"/>
                  <a:pt x="52" y="434"/>
                </a:cubicBezTo>
                <a:cubicBezTo>
                  <a:pt x="55" y="415"/>
                  <a:pt x="62" y="396"/>
                  <a:pt x="62" y="376"/>
                </a:cubicBezTo>
                <a:cubicBezTo>
                  <a:pt x="62" y="359"/>
                  <a:pt x="48" y="343"/>
                  <a:pt x="52" y="327"/>
                </a:cubicBezTo>
                <a:cubicBezTo>
                  <a:pt x="55" y="316"/>
                  <a:pt x="71" y="314"/>
                  <a:pt x="81" y="307"/>
                </a:cubicBezTo>
                <a:cubicBezTo>
                  <a:pt x="105" y="236"/>
                  <a:pt x="81" y="254"/>
                  <a:pt x="140" y="239"/>
                </a:cubicBezTo>
                <a:cubicBezTo>
                  <a:pt x="137" y="226"/>
                  <a:pt x="135" y="212"/>
                  <a:pt x="130" y="200"/>
                </a:cubicBezTo>
                <a:cubicBezTo>
                  <a:pt x="125" y="189"/>
                  <a:pt x="113" y="182"/>
                  <a:pt x="111" y="171"/>
                </a:cubicBezTo>
                <a:cubicBezTo>
                  <a:pt x="107" y="147"/>
                  <a:pt x="124" y="125"/>
                  <a:pt x="130" y="102"/>
                </a:cubicBezTo>
                <a:cubicBezTo>
                  <a:pt x="109" y="22"/>
                  <a:pt x="134" y="100"/>
                  <a:pt x="101" y="34"/>
                </a:cubicBezTo>
                <a:cubicBezTo>
                  <a:pt x="96" y="25"/>
                  <a:pt x="82" y="10"/>
                  <a:pt x="91" y="5"/>
                </a:cubicBezTo>
                <a:cubicBezTo>
                  <a:pt x="101" y="0"/>
                  <a:pt x="110" y="18"/>
                  <a:pt x="120" y="24"/>
                </a:cubicBezTo>
                <a:cubicBezTo>
                  <a:pt x="127" y="34"/>
                  <a:pt x="131" y="46"/>
                  <a:pt x="140" y="53"/>
                </a:cubicBezTo>
                <a:cubicBezTo>
                  <a:pt x="152" y="63"/>
                  <a:pt x="203" y="65"/>
                  <a:pt x="208" y="83"/>
                </a:cubicBezTo>
                <a:cubicBezTo>
                  <a:pt x="211" y="94"/>
                  <a:pt x="189" y="96"/>
                  <a:pt x="179" y="102"/>
                </a:cubicBezTo>
                <a:close/>
              </a:path>
            </a:pathLst>
          </a:custGeom>
          <a:solidFill>
            <a:srgbClr val="FFFFFF"/>
          </a:solidFill>
          <a:ln w="15875">
            <a:solidFill>
              <a:srgbClr val="000080"/>
            </a:solidFill>
            <a:round/>
            <a:headEnd/>
            <a:tailEnd/>
          </a:ln>
          <a:effectLst>
            <a:outerShdw dist="107763" dir="2700000" algn="ctr" rotWithShape="0">
              <a:srgbClr val="0033CC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40" name="WordArt 20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 rot="570041">
            <a:off x="2555875" y="692150"/>
            <a:ext cx="2520950" cy="576263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r>
              <a:rPr lang="ru-RU" sz="3600" i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4D0808"/>
                    </a:gs>
                    <a:gs pos="14999">
                      <a:srgbClr val="FF0300"/>
                    </a:gs>
                    <a:gs pos="27499">
                      <a:srgbClr val="FF7A00"/>
                    </a:gs>
                    <a:gs pos="50000">
                      <a:srgbClr val="FFF200"/>
                    </a:gs>
                    <a:gs pos="72501">
                      <a:srgbClr val="FF7A00"/>
                    </a:gs>
                    <a:gs pos="85001">
                      <a:srgbClr val="FF0300"/>
                    </a:gs>
                    <a:gs pos="100000">
                      <a:srgbClr val="4D0808"/>
                    </a:gs>
                  </a:gsLst>
                  <a:lin ang="21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Слова</a:t>
            </a:r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1116013" y="2420938"/>
            <a:ext cx="67691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3600" b="1" dirty="0">
                <a:solidFill>
                  <a:srgbClr val="00CC00"/>
                </a:solidFill>
                <a:latin typeface="Century Gothic" pitchFamily="34" charset="0"/>
              </a:rPr>
              <a:t>Составьте несколько новых слов, используя буквы, входящие в состав слова</a:t>
            </a:r>
            <a:r>
              <a:rPr lang="ru-RU" sz="3600" b="1" dirty="0">
                <a:solidFill>
                  <a:srgbClr val="003300"/>
                </a:solidFill>
                <a:latin typeface="Arial Narrow" pitchFamily="34" charset="0"/>
              </a:rPr>
              <a:t>    </a:t>
            </a:r>
            <a:r>
              <a:rPr lang="ru-RU" sz="4800" b="1" i="1" u="sng" dirty="0">
                <a:solidFill>
                  <a:srgbClr val="FF0000"/>
                </a:solidFill>
                <a:latin typeface="Arial Narrow" pitchFamily="34" charset="0"/>
              </a:rPr>
              <a:t>математика</a:t>
            </a:r>
          </a:p>
        </p:txBody>
      </p:sp>
      <p:sp>
        <p:nvSpPr>
          <p:cNvPr id="10249" name="Text Box 2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524000" y="4953000"/>
            <a:ext cx="6781800" cy="584200"/>
          </a:xfrm>
          <a:prstGeom prst="rect">
            <a:avLst/>
          </a:prstGeom>
          <a:solidFill>
            <a:srgbClr val="000080"/>
          </a:solidFill>
          <a:ln w="15875" algn="ctr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0033CC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bg1"/>
                </a:solidFill>
              </a:rPr>
              <a:t>            Конкурс капитанов</a:t>
            </a:r>
          </a:p>
        </p:txBody>
      </p:sp>
      <p:sp>
        <p:nvSpPr>
          <p:cNvPr id="10250" name="Text Box 2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8153400" y="5105400"/>
            <a:ext cx="312738" cy="369888"/>
          </a:xfrm>
          <a:prstGeom prst="rect">
            <a:avLst/>
          </a:prstGeom>
          <a:solidFill>
            <a:srgbClr val="000099"/>
          </a:solidFill>
          <a:ln w="15875" algn="ctr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0033CC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5" grpId="0" animBg="1"/>
      <p:bldP spid="5136" grpId="0" animBg="1"/>
      <p:bldP spid="5137" grpId="0" animBg="1"/>
      <p:bldP spid="5140" grpId="0" animBg="1"/>
      <p:bldP spid="5140" grpId="1" animBg="1"/>
      <p:bldP spid="51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Oval 5"/>
          <p:cNvSpPr>
            <a:spLocks noChangeArrowheads="1"/>
          </p:cNvSpPr>
          <p:nvPr/>
        </p:nvSpPr>
        <p:spPr bwMode="auto">
          <a:xfrm>
            <a:off x="762000" y="3352800"/>
            <a:ext cx="2743200" cy="26670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3733800" y="427038"/>
            <a:ext cx="5670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cs typeface="Times New Roman" pitchFamily="18" charset="0"/>
              </a:rPr>
              <a:t>Циркуль наш – артист балета.</a:t>
            </a:r>
            <a:r>
              <a:rPr lang="ru-RU" sz="1400">
                <a:cs typeface="Times New Roman" pitchFamily="18" charset="0"/>
              </a:rPr>
              <a:t>	</a:t>
            </a:r>
            <a:endParaRPr lang="ru-RU"/>
          </a:p>
        </p:txBody>
      </p:sp>
      <p:sp>
        <p:nvSpPr>
          <p:cNvPr id="12292" name="Rectangle 8"/>
          <p:cNvSpPr>
            <a:spLocks noChangeArrowheads="1"/>
          </p:cNvSpPr>
          <p:nvPr/>
        </p:nvSpPr>
        <p:spPr bwMode="auto">
          <a:xfrm>
            <a:off x="2362200" y="48418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3419475" algn="ctr"/>
              </a:tabLst>
            </a:pPr>
            <a:r>
              <a:rPr lang="ru-RU" sz="1400">
                <a:cs typeface="Times New Roman" pitchFamily="18" charset="0"/>
              </a:rPr>
              <a:t/>
            </a:r>
            <a:br>
              <a:rPr lang="ru-RU" sz="1400">
                <a:cs typeface="Times New Roman" pitchFamily="18" charset="0"/>
              </a:rPr>
            </a:br>
            <a:endParaRPr lang="ru-RU"/>
          </a:p>
        </p:txBody>
      </p:sp>
      <p:sp>
        <p:nvSpPr>
          <p:cNvPr id="12293" name="Rectangle 9"/>
          <p:cNvSpPr>
            <a:spLocks noChangeArrowheads="1"/>
          </p:cNvSpPr>
          <p:nvPr/>
        </p:nvSpPr>
        <p:spPr bwMode="auto">
          <a:xfrm>
            <a:off x="3505200" y="838200"/>
            <a:ext cx="79375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Он исполнит танец этот:</a:t>
            </a:r>
            <a:br>
              <a:rPr lang="ru-RU" sz="2800" b="1"/>
            </a:br>
            <a:r>
              <a:rPr lang="ru-RU" sz="2800" b="1"/>
              <a:t>Носочек острый протянул</a:t>
            </a:r>
            <a:br>
              <a:rPr lang="ru-RU" sz="2800" b="1"/>
            </a:br>
            <a:r>
              <a:rPr lang="ru-RU" sz="2800" b="1"/>
              <a:t>И в листок его воткнул.                                               </a:t>
            </a:r>
            <a:br>
              <a:rPr lang="ru-RU" sz="2800" b="1"/>
            </a:br>
            <a:r>
              <a:rPr lang="ru-RU" sz="2800" b="1"/>
              <a:t>Стал он танец исполнять,</a:t>
            </a:r>
            <a:br>
              <a:rPr lang="ru-RU" sz="2800" b="1"/>
            </a:br>
            <a:r>
              <a:rPr lang="ru-RU" sz="2800" b="1"/>
              <a:t>Вторую ножку выставлять.</a:t>
            </a:r>
            <a:br>
              <a:rPr lang="ru-RU" sz="2800" b="1"/>
            </a:br>
            <a:r>
              <a:rPr lang="ru-RU" sz="2800" b="1"/>
              <a:t>Карандашный башмачок</a:t>
            </a:r>
            <a:br>
              <a:rPr lang="ru-RU" sz="2800" b="1"/>
            </a:br>
            <a:r>
              <a:rPr lang="ru-RU" sz="2800" b="1"/>
              <a:t>Он поставил на листок,</a:t>
            </a:r>
            <a:br>
              <a:rPr lang="ru-RU" sz="2800" b="1"/>
            </a:br>
            <a:r>
              <a:rPr lang="ru-RU" sz="2800" b="1"/>
              <a:t>Стал вокруг себя кружиться,</a:t>
            </a:r>
            <a:br>
              <a:rPr lang="ru-RU" sz="2800" b="1"/>
            </a:br>
            <a:r>
              <a:rPr lang="ru-RU" sz="2800" b="1"/>
              <a:t>Чтоб его замкнуть границу.</a:t>
            </a:r>
            <a:br>
              <a:rPr lang="ru-RU" sz="2800" b="1"/>
            </a:br>
            <a:r>
              <a:rPr lang="ru-RU" sz="2800" b="1"/>
              <a:t>Пока линию не замкнет,</a:t>
            </a:r>
            <a:br>
              <a:rPr lang="ru-RU" sz="2800" b="1"/>
            </a:br>
            <a:r>
              <a:rPr lang="ru-RU" sz="2800" b="1"/>
              <a:t>Башмачок не оторвет.</a:t>
            </a:r>
          </a:p>
        </p:txBody>
      </p:sp>
      <p:pic>
        <p:nvPicPr>
          <p:cNvPr id="12294" name="Picture 11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1028700" cy="247650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228600" y="381000"/>
            <a:ext cx="40925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3200" b="1"/>
              <a:t>Четыре вершины</a:t>
            </a:r>
            <a:br>
              <a:rPr lang="ru-RU" sz="3200" b="1"/>
            </a:br>
            <a:r>
              <a:rPr lang="ru-RU" sz="3200" b="1"/>
              <a:t>В фигуре у нас.</a:t>
            </a:r>
            <a:br>
              <a:rPr lang="ru-RU" sz="3200" b="1"/>
            </a:br>
            <a:r>
              <a:rPr lang="ru-RU" sz="3200" b="1"/>
              <a:t>Четыре отрезка </a:t>
            </a:r>
            <a:br>
              <a:rPr lang="ru-RU" sz="3200" b="1"/>
            </a:br>
            <a:r>
              <a:rPr lang="ru-RU" sz="3200" b="1"/>
              <a:t>Построим сейчас.</a:t>
            </a:r>
          </a:p>
          <a:p>
            <a:pPr algn="ctr"/>
            <a:r>
              <a:rPr lang="ru-RU" sz="3200" b="1"/>
              <a:t>Но только отрезки</a:t>
            </a:r>
            <a:br>
              <a:rPr lang="ru-RU" sz="3200" b="1"/>
            </a:br>
            <a:r>
              <a:rPr lang="ru-RU" sz="3200" b="1"/>
              <a:t>Все равной длины.</a:t>
            </a:r>
            <a:br>
              <a:rPr lang="ru-RU" sz="3200" b="1"/>
            </a:br>
            <a:r>
              <a:rPr lang="ru-RU" sz="3200" b="1"/>
              <a:t>Четыре угла – </a:t>
            </a:r>
            <a:br>
              <a:rPr lang="ru-RU" sz="3200" b="1"/>
            </a:br>
            <a:r>
              <a:rPr lang="ru-RU" sz="3200" b="1"/>
              <a:t>Все прямые они.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867400" y="685800"/>
            <a:ext cx="2514600" cy="2438400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16" name="Picture 6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038600"/>
            <a:ext cx="15144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228600" y="4648200"/>
            <a:ext cx="687546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3419475" algn="ctr"/>
              </a:tabLst>
            </a:pPr>
            <a:r>
              <a:rPr lang="ru-RU" sz="3200" b="1"/>
              <a:t>Занимаемся постройкой:</a:t>
            </a:r>
            <a:br>
              <a:rPr lang="ru-RU" sz="3200" b="1"/>
            </a:br>
            <a:r>
              <a:rPr lang="ru-RU" sz="3200" b="1"/>
              <a:t>Три угла, вершины три.</a:t>
            </a:r>
            <a:br>
              <a:rPr lang="ru-RU" sz="3200" b="1"/>
            </a:br>
            <a:r>
              <a:rPr lang="ru-RU" sz="3200" b="1"/>
              <a:t>Наш дружочек дружит с тройкой,</a:t>
            </a:r>
            <a:br>
              <a:rPr lang="ru-RU" sz="3200" b="1"/>
            </a:br>
            <a:r>
              <a:rPr lang="ru-RU" sz="3200" b="1"/>
              <a:t>И сторон в нем тоже три.</a:t>
            </a: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1447800" y="381000"/>
            <a:ext cx="4114800" cy="31242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0" name="Picture 6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3200400"/>
            <a:ext cx="14001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657600" y="228600"/>
            <a:ext cx="2209800" cy="304800"/>
          </a:xfrm>
        </p:spPr>
        <p:txBody>
          <a:bodyPr/>
          <a:lstStyle/>
          <a:p>
            <a:r>
              <a:rPr lang="ru-RU" sz="2000" smtClean="0"/>
              <a:t>Разминка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096000"/>
          </a:xfrm>
        </p:spPr>
        <p:txBody>
          <a:bodyPr anchor="ctr"/>
          <a:lstStyle/>
          <a:p>
            <a:endParaRPr lang="ru-RU" sz="2400" smtClean="0"/>
          </a:p>
          <a:p>
            <a:endParaRPr lang="ru-RU" sz="2400" smtClean="0"/>
          </a:p>
          <a:p>
            <a:endParaRPr lang="ru-RU" sz="2000" smtClean="0"/>
          </a:p>
          <a:p>
            <a:r>
              <a:rPr lang="ru-RU" sz="2000" smtClean="0"/>
              <a:t>У всех треугольников  по 3 стороны.</a:t>
            </a:r>
          </a:p>
          <a:p>
            <a:r>
              <a:rPr lang="ru-RU" sz="2000" smtClean="0"/>
              <a:t>Камень, стол и вода относятся к неживой природе. </a:t>
            </a:r>
          </a:p>
          <a:p>
            <a:r>
              <a:rPr lang="ru-RU" sz="2000" smtClean="0"/>
              <a:t>Чем больше отдал, тем меньше осталось.</a:t>
            </a:r>
          </a:p>
          <a:p>
            <a:r>
              <a:rPr lang="ru-RU" sz="2000" smtClean="0"/>
              <a:t>Чем больше отдал, тем меньше осталось.</a:t>
            </a:r>
          </a:p>
          <a:p>
            <a:r>
              <a:rPr lang="ru-RU" sz="2000" smtClean="0"/>
              <a:t>Квадрат – это прямоугольник.</a:t>
            </a:r>
          </a:p>
          <a:p>
            <a:r>
              <a:rPr lang="ru-RU" sz="2000" smtClean="0"/>
              <a:t>Осенью все птицы улетают в теплые края.</a:t>
            </a:r>
          </a:p>
          <a:p>
            <a:r>
              <a:rPr lang="ru-RU" sz="2000" smtClean="0"/>
              <a:t>Земля вращается вокруг Солнца. Собака и волк – это домашние животные.</a:t>
            </a:r>
          </a:p>
          <a:p>
            <a:r>
              <a:rPr lang="ru-RU" sz="2000" smtClean="0"/>
              <a:t>У человека 20 пальцев.</a:t>
            </a:r>
          </a:p>
          <a:p>
            <a:r>
              <a:rPr lang="ru-RU" sz="2000" smtClean="0"/>
              <a:t> 7 десятков больше, чем 69. Подумай и скажи — кто быстрее переплывет речку — утята или цыплята?</a:t>
            </a:r>
          </a:p>
          <a:p>
            <a:r>
              <a:rPr lang="ru-RU" sz="2000" smtClean="0"/>
              <a:t>Росли 5 берез. На каждой березе по 5 больших веток. На каждой ветке по 5 маленьких веток. На каждой маленькой ветке — по 5 яблок. Сколько всего яблок?</a:t>
            </a:r>
          </a:p>
          <a:p>
            <a:r>
              <a:rPr lang="ru-RU" sz="2000" smtClean="0"/>
              <a:t> Гусь на двух ногах весит 2 кг. Сколько он будет весить, стоя на одной ноге? </a:t>
            </a:r>
          </a:p>
          <a:p>
            <a:r>
              <a:rPr lang="ru-RU" sz="2000" smtClean="0"/>
              <a:t>В каждом из 4 углов комнаты сидит кошка. Напротив каждой из этих кошек сидят три кошки. Сколько всего в этой комнате кошек?</a:t>
            </a:r>
          </a:p>
          <a:p>
            <a:endParaRPr lang="ru-RU" sz="2400" smtClean="0"/>
          </a:p>
          <a:p>
            <a:endParaRPr lang="ru-RU" sz="2400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Разминка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92375"/>
            <a:ext cx="7696200" cy="29940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6000" b="1" smtClean="0"/>
              <a:t>?</a:t>
            </a:r>
            <a:r>
              <a:rPr lang="ru-RU" smtClean="0"/>
              <a:t>  </a:t>
            </a:r>
            <a:r>
              <a:rPr lang="ru-RU" sz="4800" b="1" smtClean="0"/>
              <a:t>Что за трава, которую </a:t>
            </a:r>
          </a:p>
          <a:p>
            <a:pPr eaLnBrk="1" hangingPunct="1">
              <a:buFontTx/>
              <a:buNone/>
            </a:pPr>
            <a:r>
              <a:rPr lang="ru-RU" sz="4800" b="1" smtClean="0"/>
              <a:t>  узнают и слепые?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556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0" grpId="0"/>
      <p:bldP spid="15565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Разминка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141663"/>
            <a:ext cx="7696200" cy="23447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en-US" sz="6000" b="1" smtClean="0"/>
              <a:t>?</a:t>
            </a:r>
            <a:r>
              <a:rPr lang="ru-RU" smtClean="0"/>
              <a:t>   </a:t>
            </a:r>
            <a:r>
              <a:rPr lang="ru-RU" sz="4800" b="1" smtClean="0"/>
              <a:t>У кого усы длиннее          ног?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536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536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2" grpId="0"/>
      <p:bldP spid="15360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Правильный ответ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68638"/>
            <a:ext cx="7696200" cy="24177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5400" b="1" smtClean="0"/>
              <a:t>      ! </a:t>
            </a:r>
            <a:r>
              <a:rPr lang="ru-RU" sz="5400" b="1" i="1" smtClean="0"/>
              <a:t>У Таракана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6" grpId="0"/>
      <p:bldP spid="15462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Разминка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82888"/>
            <a:ext cx="7696200" cy="270351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4800" b="1" smtClean="0"/>
              <a:t>?</a:t>
            </a:r>
            <a:r>
              <a:rPr lang="ru-RU" sz="4800" b="1" smtClean="0"/>
              <a:t> </a:t>
            </a:r>
            <a:r>
              <a:rPr lang="ru-RU" sz="4400" b="1" smtClean="0"/>
              <a:t>Вспомните сказку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4400" b="1" smtClean="0"/>
              <a:t>   Р. Киплинга «Маугли». Какое заклинание узнал Маугли?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14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Правильный ответ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141663"/>
            <a:ext cx="7696200" cy="23447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5400" b="1" smtClean="0"/>
              <a:t>! </a:t>
            </a:r>
            <a:r>
              <a:rPr lang="ru-RU" sz="5400" b="1" i="1" smtClean="0"/>
              <a:t>Мы с тобой одной крови - ты и 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8" grpId="0"/>
      <p:bldP spid="1474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276600"/>
            <a:ext cx="3886200" cy="152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</a:rPr>
              <a:t>КВН</a:t>
            </a:r>
          </a:p>
        </p:txBody>
      </p:sp>
      <p:sp>
        <p:nvSpPr>
          <p:cNvPr id="3075" name="WordArt 4"/>
          <p:cNvSpPr>
            <a:spLocks noChangeArrowheads="1" noChangeShapeType="1" noTextEdit="1"/>
          </p:cNvSpPr>
          <p:nvPr/>
        </p:nvSpPr>
        <p:spPr bwMode="auto">
          <a:xfrm>
            <a:off x="1371600" y="990600"/>
            <a:ext cx="6705600" cy="55626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r>
              <a:rPr lang="ru-RU" sz="5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В стране</a:t>
            </a:r>
          </a:p>
          <a:p>
            <a:r>
              <a:rPr lang="ru-RU" sz="5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занимательной</a:t>
            </a:r>
          </a:p>
          <a:p>
            <a:r>
              <a:rPr lang="ru-RU" sz="5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математики. </a:t>
            </a:r>
          </a:p>
        </p:txBody>
      </p:sp>
      <p:pic>
        <p:nvPicPr>
          <p:cNvPr id="3076" name="Picture 8" descr="bird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962400"/>
            <a:ext cx="18351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609600" y="5486400"/>
            <a:ext cx="4054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4"/>
          <p:cNvSpPr>
            <a:spLocks noChangeArrowheads="1" noChangeShapeType="1" noTextEdit="1"/>
          </p:cNvSpPr>
          <p:nvPr/>
        </p:nvSpPr>
        <p:spPr bwMode="auto">
          <a:xfrm>
            <a:off x="1676400" y="381000"/>
            <a:ext cx="5943600" cy="990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Арифметика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1143000" y="1447800"/>
            <a:ext cx="7315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/>
              <a:t>Это, пожалуй, самая древняя область математики. Вы должны произвести вычисления и, воспользовавшись кодом (ключом к расшифровке), сложить пословицу. Каждый член команды должен решить свои примеры и найти буквы, соответствующие буквы</a:t>
            </a:r>
            <a:r>
              <a:rPr lang="ru-RU"/>
              <a:t>. </a:t>
            </a:r>
          </a:p>
        </p:txBody>
      </p:sp>
      <p:pic>
        <p:nvPicPr>
          <p:cNvPr id="21508" name="i-main-pic" descr="Картинка 38 из 23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746500"/>
            <a:ext cx="410210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187" name="Group 323"/>
          <p:cNvGraphicFramePr>
            <a:graphicFrameLocks noGrp="1"/>
          </p:cNvGraphicFramePr>
          <p:nvPr/>
        </p:nvGraphicFramePr>
        <p:xfrm>
          <a:off x="1447800" y="228600"/>
          <a:ext cx="6046788" cy="1401763"/>
        </p:xfrm>
        <a:graphic>
          <a:graphicData uri="http://schemas.openxmlformats.org/drawingml/2006/table">
            <a:tbl>
              <a:tblPr/>
              <a:tblGrid>
                <a:gridCol w="465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5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5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5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51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51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51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51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51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51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513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513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513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6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7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8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9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10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у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з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н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19475" algn="ctr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б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2574" name="Picture 324" descr="63daf16cc6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352800"/>
            <a:ext cx="21812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189" name="WordArt 325"/>
          <p:cNvSpPr>
            <a:spLocks noChangeArrowheads="1" noChangeShapeType="1" noTextEdit="1"/>
          </p:cNvSpPr>
          <p:nvPr/>
        </p:nvSpPr>
        <p:spPr bwMode="auto">
          <a:xfrm>
            <a:off x="2514600" y="2286000"/>
            <a:ext cx="4267200" cy="8763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993366"/>
                    </a:gs>
                  </a:gsLst>
                  <a:lin ang="0" scaled="1"/>
                </a:gradFill>
                <a:latin typeface="Arial"/>
                <a:cs typeface="Arial"/>
              </a:rPr>
              <a:t>Без муки</a:t>
            </a:r>
          </a:p>
        </p:txBody>
      </p:sp>
      <p:sp>
        <p:nvSpPr>
          <p:cNvPr id="37190" name="WordArt 326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5486400"/>
            <a:ext cx="4572000" cy="10668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800080"/>
                    </a:gs>
                  </a:gsLst>
                  <a:lin ang="0" scaled="1"/>
                </a:gradFill>
                <a:latin typeface="Times New Roman"/>
                <a:cs typeface="Times New Roman"/>
              </a:rPr>
              <a:t>нет науки.</a:t>
            </a:r>
          </a:p>
        </p:txBody>
      </p:sp>
      <p:sp>
        <p:nvSpPr>
          <p:cNvPr id="22577" name="AutoShape 32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5800" y="6019800"/>
            <a:ext cx="838200" cy="838200"/>
          </a:xfrm>
          <a:prstGeom prst="actionButtonForwardNex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1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1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89" grpId="0" animBg="1"/>
      <p:bldP spid="3719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752600"/>
          </a:xfrm>
        </p:spPr>
        <p:txBody>
          <a:bodyPr/>
          <a:lstStyle/>
          <a:p>
            <a:pPr eaLnBrk="1" hangingPunct="1"/>
            <a:r>
              <a:rPr lang="ru-RU" sz="4000" smtClean="0"/>
              <a:t>Что нужно сделать, чтобы получить прямоугольник и три треугольника? </a:t>
            </a:r>
          </a:p>
        </p:txBody>
      </p:sp>
      <p:pic>
        <p:nvPicPr>
          <p:cNvPr id="23555" name="Picture 5" descr="logi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4538" y="2205038"/>
            <a:ext cx="5113337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990725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pic>
        <p:nvPicPr>
          <p:cNvPr id="24579" name="Picture 5" descr="logi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4538" y="2205038"/>
            <a:ext cx="5113337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214563" y="2428875"/>
            <a:ext cx="4572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1" name="Picture 5" descr="D:\Save\Мои документы\герои пнш\Картинки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3" y="0"/>
            <a:ext cx="50006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Сколько прямоугольников на рисунке? </a:t>
            </a:r>
          </a:p>
        </p:txBody>
      </p:sp>
      <p:pic>
        <p:nvPicPr>
          <p:cNvPr id="25603" name="Picture 5" descr="logi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2205038"/>
            <a:ext cx="59055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D:\Save\Мои документы\герои пнш\Картинки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50"/>
            <a:ext cx="185737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2268538"/>
          </a:xfrm>
        </p:spPr>
        <p:txBody>
          <a:bodyPr/>
          <a:lstStyle/>
          <a:p>
            <a:pPr eaLnBrk="1" hangingPunct="1"/>
            <a:r>
              <a:rPr lang="ru-RU" sz="4000" smtClean="0"/>
              <a:t>Проведите два отрезка так, чтобы получилось восемь одинаковых треугольников</a:t>
            </a:r>
          </a:p>
        </p:txBody>
      </p:sp>
      <p:pic>
        <p:nvPicPr>
          <p:cNvPr id="26627" name="Picture 5" descr="logic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5088" y="2636838"/>
            <a:ext cx="39338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2268538"/>
          </a:xfrm>
        </p:spPr>
        <p:txBody>
          <a:bodyPr/>
          <a:lstStyle/>
          <a:p>
            <a:pPr eaLnBrk="1" hangingPunct="1"/>
            <a:r>
              <a:rPr lang="ru-RU" sz="4000" smtClean="0"/>
              <a:t>Проведите две прямые так, чтобы получилось восемь одинаковых треугольников</a:t>
            </a:r>
          </a:p>
        </p:txBody>
      </p:sp>
      <p:pic>
        <p:nvPicPr>
          <p:cNvPr id="27651" name="Picture 5" descr="logic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88" y="2643188"/>
            <a:ext cx="39338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2786063" y="2786063"/>
            <a:ext cx="3571875" cy="350043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786063" y="2786063"/>
            <a:ext cx="3571875" cy="35718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7654" name="Picture 6" descr="D:\Save\Мои документы\герои пнш\Картинки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0"/>
            <a:ext cx="57864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2124075"/>
          </a:xfrm>
        </p:spPr>
        <p:txBody>
          <a:bodyPr/>
          <a:lstStyle/>
          <a:p>
            <a:pPr eaLnBrk="1" hangingPunct="1"/>
            <a:r>
              <a:rPr lang="ru-RU" smtClean="0"/>
              <a:t>Проведите одну линию так, чтобы получилось девять треугольников. </a:t>
            </a:r>
          </a:p>
        </p:txBody>
      </p:sp>
      <p:pic>
        <p:nvPicPr>
          <p:cNvPr id="28675" name="Picture 5" descr="logic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213100"/>
            <a:ext cx="63531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21240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9" name="Picture 5" descr="logic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3214688"/>
            <a:ext cx="63531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>
            <a:stCxn id="11267" idx="1"/>
          </p:cNvCxnSpPr>
          <p:nvPr/>
        </p:nvCxnSpPr>
        <p:spPr>
          <a:xfrm rot="10800000" flipH="1">
            <a:off x="928688" y="4214813"/>
            <a:ext cx="6429375" cy="1905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9701" name="Picture 5" descr="D:\Save\Мои документы\герои пнш\Картинки\profedu_total_pi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0"/>
            <a:ext cx="57626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9600" smtClean="0"/>
              <a:t>I</a:t>
            </a:r>
            <a:r>
              <a:rPr lang="ru-RU" sz="9600" smtClean="0"/>
              <a:t> Раунд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6" descr="апрель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581525" y="1371600"/>
            <a:ext cx="4562475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Лучики взяли,</a:t>
            </a:r>
          </a:p>
          <a:p>
            <a:pPr>
              <a:defRPr/>
            </a:pP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 сердцу прижали.</a:t>
            </a:r>
          </a:p>
          <a:p>
            <a:pPr>
              <a:defRPr/>
            </a:pP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Людям отдали и</a:t>
            </a:r>
          </a:p>
          <a:p>
            <a:pPr>
              <a:defRPr/>
            </a:pP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Улыбнулись.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4"/>
          <p:cNvSpPr>
            <a:spLocks noChangeArrowheads="1" noChangeShapeType="1" noTextEdit="1"/>
          </p:cNvSpPr>
          <p:nvPr/>
        </p:nvSpPr>
        <p:spPr bwMode="auto">
          <a:xfrm>
            <a:off x="2057400" y="152400"/>
            <a:ext cx="4953000" cy="914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Фольклор.</a:t>
            </a:r>
          </a:p>
        </p:txBody>
      </p:sp>
      <p:sp>
        <p:nvSpPr>
          <p:cNvPr id="31747" name="Rectangle 5"/>
          <p:cNvSpPr>
            <a:spLocks noChangeArrowheads="1"/>
          </p:cNvSpPr>
          <p:nvPr/>
        </p:nvSpPr>
        <p:spPr bwMode="auto">
          <a:xfrm>
            <a:off x="2362200" y="1524000"/>
            <a:ext cx="46482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    </a:t>
            </a:r>
            <a:r>
              <a:rPr lang="ru-RU" sz="2800" b="1"/>
              <a:t>Творчество русского народа тесно связано с математикой. Вы, наверное, знаете, что в старину некоторые числа люди даже наделяли магическими свойствами. Вспомните, какое число в народе считается несчастливым?</a:t>
            </a:r>
            <a:r>
              <a:rPr lang="ru-RU"/>
              <a:t> </a:t>
            </a:r>
          </a:p>
        </p:txBody>
      </p:sp>
      <p:pic>
        <p:nvPicPr>
          <p:cNvPr id="39942" name="Picture 6" descr="R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2005013" cy="5445125"/>
          </a:xfrm>
          <a:prstGeom prst="rect">
            <a:avLst/>
          </a:prstGeom>
          <a:noFill/>
          <a:effectLst>
            <a:outerShdw dist="107763" dir="8100000" algn="ctr" rotWithShape="0">
              <a:srgbClr val="990000">
                <a:alpha val="50000"/>
              </a:srgbClr>
            </a:outerShdw>
          </a:effectLst>
        </p:spPr>
      </p:pic>
      <p:pic>
        <p:nvPicPr>
          <p:cNvPr id="39943" name="Picture 7" descr="R1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219200"/>
            <a:ext cx="2085975" cy="5400675"/>
          </a:xfrm>
          <a:prstGeom prst="rect">
            <a:avLst/>
          </a:prstGeom>
          <a:noFill/>
          <a:effectLst>
            <a:outerShdw dist="107763" dir="2700000" algn="ctr" rotWithShape="0">
              <a:srgbClr val="990000">
                <a:alpha val="50000"/>
              </a:srgbClr>
            </a:outerShdw>
          </a:effectLst>
        </p:spPr>
      </p:pic>
      <p:sp>
        <p:nvSpPr>
          <p:cNvPr id="39944" name="WordArt 8"/>
          <p:cNvSpPr>
            <a:spLocks noChangeArrowheads="1" noChangeShapeType="1" noTextEdit="1"/>
          </p:cNvSpPr>
          <p:nvPr/>
        </p:nvSpPr>
        <p:spPr bwMode="auto">
          <a:xfrm>
            <a:off x="5638800" y="5638800"/>
            <a:ext cx="76200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609600" y="457200"/>
            <a:ext cx="7848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А вот число           , наоборот, считается счастливым. Народ с большим удовольствием использует его в своих пословицах и </a:t>
            </a:r>
          </a:p>
          <a:p>
            <a:r>
              <a:rPr lang="ru-RU"/>
              <a:t>поговорках. Назовите пословицы и поговорки с числом «    ».</a:t>
            </a:r>
          </a:p>
        </p:txBody>
      </p:sp>
      <p:sp>
        <p:nvSpPr>
          <p:cNvPr id="32771" name="WordArt 5"/>
          <p:cNvSpPr>
            <a:spLocks noChangeArrowheads="1" noChangeShapeType="1" noTextEdit="1"/>
          </p:cNvSpPr>
          <p:nvPr/>
        </p:nvSpPr>
        <p:spPr bwMode="auto">
          <a:xfrm>
            <a:off x="2209800" y="304800"/>
            <a:ext cx="304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32772" name="WordArt 6"/>
          <p:cNvSpPr>
            <a:spLocks noChangeArrowheads="1" noChangeShapeType="1" noTextEdit="1"/>
          </p:cNvSpPr>
          <p:nvPr/>
        </p:nvSpPr>
        <p:spPr bwMode="auto">
          <a:xfrm>
            <a:off x="6781800" y="838200"/>
            <a:ext cx="304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32773" name="WordArt 8"/>
          <p:cNvSpPr>
            <a:spLocks noChangeArrowheads="1" noChangeShapeType="1" noTextEdit="1"/>
          </p:cNvSpPr>
          <p:nvPr/>
        </p:nvSpPr>
        <p:spPr bwMode="auto">
          <a:xfrm>
            <a:off x="2057400" y="4724400"/>
            <a:ext cx="4800600" cy="192563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Лук - от семи недуг.</a:t>
            </a:r>
          </a:p>
        </p:txBody>
      </p:sp>
      <p:pic>
        <p:nvPicPr>
          <p:cNvPr id="32774" name="i-main-pic" descr="Картинка 26 из 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35163"/>
            <a:ext cx="4800600" cy="336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-main-pic" descr="Картинка 1 из 31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i-main-pic" descr="Картинка 6 из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371600"/>
            <a:ext cx="47625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WordArt 5"/>
          <p:cNvSpPr>
            <a:spLocks noChangeArrowheads="1" noChangeShapeType="1" noTextEdit="1"/>
          </p:cNvSpPr>
          <p:nvPr/>
        </p:nvSpPr>
        <p:spPr bwMode="auto">
          <a:xfrm>
            <a:off x="457200" y="609600"/>
            <a:ext cx="502920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Один с сошкой, </a:t>
            </a:r>
          </a:p>
        </p:txBody>
      </p:sp>
      <p:sp>
        <p:nvSpPr>
          <p:cNvPr id="34820" name="WordArt 6"/>
          <p:cNvSpPr>
            <a:spLocks noChangeArrowheads="1" noChangeShapeType="1" noTextEdit="1"/>
          </p:cNvSpPr>
          <p:nvPr/>
        </p:nvSpPr>
        <p:spPr bwMode="auto">
          <a:xfrm>
            <a:off x="2514600" y="5486400"/>
            <a:ext cx="5514975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семеро с ложкой.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i-main-pic" descr="Картинка 32 из 92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0" y="3048000"/>
            <a:ext cx="4953000" cy="3398838"/>
          </a:xfrm>
          <a:noFill/>
        </p:spPr>
      </p:pic>
      <p:sp>
        <p:nvSpPr>
          <p:cNvPr id="35843" name="WordArt 5"/>
          <p:cNvSpPr>
            <a:spLocks noChangeArrowheads="1" noChangeShapeType="1" noTextEdit="1"/>
          </p:cNvSpPr>
          <p:nvPr/>
        </p:nvSpPr>
        <p:spPr bwMode="auto">
          <a:xfrm>
            <a:off x="457200" y="457200"/>
            <a:ext cx="7848600" cy="2133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До седьмого пота.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-main-pic" descr="Картинка 8 из 11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9200" y="1828800"/>
            <a:ext cx="6784975" cy="4525963"/>
          </a:xfrm>
          <a:noFill/>
        </p:spPr>
      </p:pic>
      <p:sp>
        <p:nvSpPr>
          <p:cNvPr id="36867" name="WordArt 5"/>
          <p:cNvSpPr>
            <a:spLocks noChangeArrowheads="1" noChangeShapeType="1" noTextEdit="1"/>
          </p:cNvSpPr>
          <p:nvPr/>
        </p:nvSpPr>
        <p:spPr bwMode="auto">
          <a:xfrm>
            <a:off x="381000" y="457200"/>
            <a:ext cx="8229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Семеро одного не ждут.</a:t>
            </a:r>
          </a:p>
        </p:txBody>
      </p:sp>
      <p:pic>
        <p:nvPicPr>
          <p:cNvPr id="45062" name="i-main-pic" descr="Картинка 21 из 1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828800"/>
            <a:ext cx="6781800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i-main-pic" descr="Картинка 32 из 46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304800"/>
            <a:ext cx="7772400" cy="3905250"/>
          </a:xfrm>
          <a:noFill/>
        </p:spPr>
      </p:pic>
      <p:sp>
        <p:nvSpPr>
          <p:cNvPr id="37891" name="WordArt 5"/>
          <p:cNvSpPr>
            <a:spLocks noChangeArrowheads="1" noChangeShapeType="1" noTextEdit="1"/>
          </p:cNvSpPr>
          <p:nvPr/>
        </p:nvSpPr>
        <p:spPr bwMode="auto">
          <a:xfrm>
            <a:off x="381000" y="4191000"/>
            <a:ext cx="81153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У семи нянек </a:t>
            </a:r>
          </a:p>
          <a:p>
            <a:pPr algn="ctr"/>
            <a:r>
              <a:rPr lang="ru-RU" sz="4400" b="1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       </a:t>
            </a:r>
          </a:p>
          <a:p>
            <a:pPr algn="ctr"/>
            <a:r>
              <a:rPr lang="ru-RU" sz="4400" b="1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           дитя без глазу.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305800" cy="58213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00FF"/>
                </a:solidFill>
                <a:hlinkClick r:id="rId2" action="ppaction://hlinksldjump"/>
              </a:rPr>
              <a:t>- За семью морями.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00FF"/>
                </a:solidFill>
                <a:hlinkClick r:id="rId2" action="ppaction://hlinksldjump"/>
              </a:rPr>
              <a:t>- Сам не дерусь, а и семерых не боюсь.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00FF"/>
                </a:solidFill>
                <a:hlinkClick r:id="rId2" action="ppaction://hlinksldjump"/>
              </a:rPr>
              <a:t>- Семи пядей во лбу.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00FF"/>
                </a:solidFill>
                <a:hlinkClick r:id="rId2" action="ppaction://hlinksldjump"/>
              </a:rPr>
              <a:t>- Седьмая вода на киселе.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00FF"/>
                </a:solidFill>
                <a:hlinkClick r:id="rId2" action="ppaction://hlinksldjump"/>
              </a:rPr>
              <a:t>- Семь вёрст до небес.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00FF"/>
                </a:solidFill>
                <a:hlinkClick r:id="rId2" action="ppaction://hlinksldjump"/>
              </a:rPr>
              <a:t>- За семь вёрст киселя хлебать.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00FF"/>
                </a:solidFill>
                <a:hlinkClick r:id="rId2" action="ppaction://hlinksldjump"/>
              </a:rPr>
              <a:t>- На седьмом небе от счастья.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00FF"/>
                </a:solidFill>
                <a:hlinkClick r:id="rId2" action="ppaction://hlinksldjump"/>
              </a:rPr>
              <a:t>- Семь бед – один ответ.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00FF"/>
                </a:solidFill>
                <a:hlinkClick r:id="rId2" action="ppaction://hlinksldjump"/>
              </a:rPr>
              <a:t>- Семь пятниц на неделе.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00FF"/>
                </a:solidFill>
                <a:hlinkClick r:id="rId2" action="ppaction://hlinksldjump"/>
              </a:rPr>
              <a:t>- В осеннее ненастье семь погод во дворе.</a:t>
            </a:r>
          </a:p>
        </p:txBody>
      </p:sp>
      <p:sp>
        <p:nvSpPr>
          <p:cNvPr id="3891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019800"/>
            <a:ext cx="914400" cy="838200"/>
          </a:xfrm>
          <a:prstGeom prst="actionButtonForwardNex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9600" smtClean="0"/>
              <a:t>II</a:t>
            </a:r>
            <a:r>
              <a:rPr lang="ru-RU" sz="9600" smtClean="0"/>
              <a:t> Раунд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250"/>
            <a:ext cx="6870700" cy="2089150"/>
          </a:xfrm>
        </p:spPr>
        <p:txBody>
          <a:bodyPr/>
          <a:lstStyle/>
          <a:p>
            <a:pPr algn="l" eaLnBrk="1" hangingPunct="1"/>
            <a:r>
              <a:rPr lang="ru-RU" sz="3200" smtClean="0">
                <a:latin typeface="Franklin Gothic Medium" pitchFamily="34" charset="0"/>
              </a:rPr>
              <a:t>В Древней Руси деньгами служили серебряные бруски. Их называли гривнами. Если вещь </a:t>
            </a:r>
            <a:r>
              <a:rPr lang="ru-RU" sz="2800" smtClean="0">
                <a:latin typeface="Franklin Gothic Medium" pitchFamily="34" charset="0"/>
              </a:rPr>
              <a:t>стоила</a:t>
            </a:r>
            <a:r>
              <a:rPr lang="ru-RU" sz="3200" smtClean="0">
                <a:latin typeface="Franklin Gothic Medium" pitchFamily="34" charset="0"/>
              </a:rPr>
              <a:t> меньше, чем весь брусок, то от него отрубали половину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81300"/>
            <a:ext cx="7696200" cy="27051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6600" b="1" smtClean="0"/>
              <a:t>?</a:t>
            </a:r>
            <a:r>
              <a:rPr lang="ru-RU" sz="4000" b="1" smtClean="0"/>
              <a:t> Как называлась отрубленная часть бруска?</a:t>
            </a:r>
            <a:endParaRPr lang="ru-RU" sz="6600" b="1" smtClean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4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2" grpId="0"/>
      <p:bldP spid="1843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1143000" y="0"/>
            <a:ext cx="7086600" cy="1709738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5400" b="1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Заниматика</a:t>
            </a: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152400" y="2209800"/>
            <a:ext cx="4572000" cy="1752600"/>
          </a:xfrm>
          <a:prstGeom prst="wave">
            <a:avLst>
              <a:gd name="adj1" fmla="val 0"/>
              <a:gd name="adj2" fmla="val -3782"/>
            </a:avLst>
          </a:prstGeom>
          <a:solidFill>
            <a:srgbClr val="FFFF99"/>
          </a:solidFill>
          <a:ln w="762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4419600" y="4572000"/>
            <a:ext cx="4572000" cy="1752600"/>
          </a:xfrm>
          <a:prstGeom prst="wave">
            <a:avLst>
              <a:gd name="adj1" fmla="val 0"/>
              <a:gd name="adj2" fmla="val -3782"/>
            </a:avLst>
          </a:prstGeom>
          <a:solidFill>
            <a:srgbClr val="FFFF99"/>
          </a:solidFill>
          <a:ln w="762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WordArt 14"/>
          <p:cNvSpPr>
            <a:spLocks noChangeArrowheads="1" noChangeShapeType="1" noTextEdit="1"/>
          </p:cNvSpPr>
          <p:nvPr/>
        </p:nvSpPr>
        <p:spPr bwMode="auto">
          <a:xfrm>
            <a:off x="609600" y="2590800"/>
            <a:ext cx="3429000" cy="8382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занимательная</a:t>
            </a:r>
          </a:p>
        </p:txBody>
      </p:sp>
      <p:sp>
        <p:nvSpPr>
          <p:cNvPr id="11280" name="WordArt 16"/>
          <p:cNvSpPr>
            <a:spLocks noChangeArrowheads="1" noChangeShapeType="1" noTextEdit="1"/>
          </p:cNvSpPr>
          <p:nvPr/>
        </p:nvSpPr>
        <p:spPr bwMode="auto">
          <a:xfrm>
            <a:off x="5029200" y="5105400"/>
            <a:ext cx="3733800" cy="6096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математика</a:t>
            </a:r>
          </a:p>
        </p:txBody>
      </p:sp>
      <p:pic>
        <p:nvPicPr>
          <p:cNvPr id="11282" name="i-main-pic" descr="Картинка 7 из 864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nimBg="1"/>
      <p:bldP spid="11277" grpId="0" animBg="1"/>
      <p:bldP spid="11278" grpId="0" animBg="1"/>
      <p:bldP spid="1128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Правильный ответ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213100"/>
            <a:ext cx="7696200" cy="2273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5400" b="1" smtClean="0"/>
              <a:t>        !  </a:t>
            </a:r>
            <a:r>
              <a:rPr lang="ru-RU" sz="5400" b="1" i="1" smtClean="0"/>
              <a:t>Рубль</a:t>
            </a:r>
          </a:p>
          <a:p>
            <a:pPr eaLnBrk="1" hangingPunct="1">
              <a:buFontTx/>
              <a:buNone/>
            </a:pPr>
            <a:endParaRPr lang="ru-RU" sz="5400" b="1" i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6" grpId="0"/>
      <p:bldP spid="18534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4"/>
          <p:cNvSpPr>
            <a:spLocks noChangeArrowheads="1" noChangeShapeType="1" noTextEdit="1"/>
          </p:cNvSpPr>
          <p:nvPr/>
        </p:nvSpPr>
        <p:spPr bwMode="auto">
          <a:xfrm>
            <a:off x="1600200" y="228600"/>
            <a:ext cx="5715000" cy="1066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Величины.</a:t>
            </a:r>
          </a:p>
        </p:txBody>
      </p:sp>
      <p:sp>
        <p:nvSpPr>
          <p:cNvPr id="43011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676400"/>
            <a:ext cx="7696200" cy="457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   </a:t>
            </a:r>
            <a:r>
              <a:rPr lang="ru-RU" sz="3600" b="1"/>
              <a:t>Мы живём в ___________веке. </a:t>
            </a:r>
          </a:p>
          <a:p>
            <a:r>
              <a:rPr lang="ru-RU" sz="3600" b="1"/>
              <a:t>Сейчас ___________год,</a:t>
            </a:r>
          </a:p>
          <a:p>
            <a:r>
              <a:rPr lang="ru-RU" sz="3600" b="1"/>
              <a:t>месяц ___________, число __________. Часы показывают _______часов, _________минут.</a:t>
            </a:r>
          </a:p>
        </p:txBody>
      </p:sp>
      <p:pic>
        <p:nvPicPr>
          <p:cNvPr id="43012" name="Picture 6" descr="Час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419600"/>
            <a:ext cx="18129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685800" cy="609600"/>
          </a:xfrm>
          <a:prstGeom prst="actionButtonForwardNex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Лена\Рабочий стол\схемы модули 4 ЛИШНИЙ\Рисунок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928688"/>
            <a:ext cx="851058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500" y="5572125"/>
            <a:ext cx="7786688" cy="92392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Найди лишний элемент. Аргументируй свой ответ. </a:t>
            </a:r>
          </a:p>
          <a:p>
            <a:pPr algn="ctr">
              <a:defRPr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Помни, что «лишним»   может быть любой элемент. </a:t>
            </a:r>
          </a:p>
          <a:p>
            <a:pPr algn="ctr">
              <a:defRPr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Главное правильно доказать.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Лена\Рабочий стол\схемы модули 4 ЛИШНИЙ\Рисунок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785813"/>
            <a:ext cx="8669338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500" y="5572125"/>
            <a:ext cx="7786688" cy="92392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Найди лишний элемент. Аргументируй свой ответ. </a:t>
            </a:r>
          </a:p>
          <a:p>
            <a:pPr algn="ctr">
              <a:defRPr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Помни, что «лишним»   может быть любой элемент. </a:t>
            </a:r>
          </a:p>
          <a:p>
            <a:pPr algn="ctr">
              <a:defRPr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Главное правильно доказать.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Лена\Рабочий стол\схемы модули 4 ЛИШНИЙ\Рисунок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857250"/>
            <a:ext cx="84963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500" y="5572125"/>
            <a:ext cx="7786688" cy="92392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Найди лишний элемент. Аргументируй свой ответ. </a:t>
            </a:r>
          </a:p>
          <a:p>
            <a:pPr algn="ctr">
              <a:defRPr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Помни, что «лишним»   может быть любой элемент. </a:t>
            </a:r>
          </a:p>
          <a:p>
            <a:pPr algn="ctr">
              <a:defRPr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Главное правильно доказать.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9600" smtClean="0"/>
              <a:t>III</a:t>
            </a:r>
            <a:r>
              <a:rPr lang="ru-RU" sz="9600" smtClean="0"/>
              <a:t> Раунд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15312" cy="14287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</a:rPr>
              <a:t>Серёжа любит яблоки и груши, а Саша- клубнику и малину.</a:t>
            </a:r>
            <a:br>
              <a:rPr lang="ru-RU" sz="32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</a:rPr>
              <a:t>Кому из ребят нравятся ягоды?</a:t>
            </a:r>
            <a:endParaRPr lang="ru-RU" sz="32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8131" name="Picture 2" descr="C:\Documents and Settings\1\Мои документы\Мои рисунки\iCA2W4P6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2357438"/>
            <a:ext cx="2000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3" descr="C:\Documents and Settings\1\Мои документы\Мои рисунки\iCAERL6T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63" y="3786188"/>
            <a:ext cx="21431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4" descr="C:\Documents and Settings\1\Мои документы\Мои рисунки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2428875"/>
            <a:ext cx="221456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5" descr="C:\Documents and Settings\1\Мои документы\Мои рисунки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25" y="3714750"/>
            <a:ext cx="13573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71500"/>
            <a:ext cx="8183562" cy="15716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Арбуз, дыня и тыква весят четыре, пять и шесть килограмм. Арбуз тяжелее, чем дыня. 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             Что сколько весит?</a:t>
            </a:r>
            <a:endParaRPr lang="ru-RU" sz="28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915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15063" y="3643313"/>
            <a:ext cx="2214562" cy="2214562"/>
          </a:xfrm>
        </p:spPr>
      </p:pic>
      <p:pic>
        <p:nvPicPr>
          <p:cNvPr id="49156" name="Picture 2" descr="C:\Documents and Settings\1\Мои документы\Мои рисунки\iCAEVPPV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2736850"/>
            <a:ext cx="2290762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3" descr="C:\Documents and Settings\1\Мои документы\Мои рисунки\iCAPHXZF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3857625"/>
            <a:ext cx="17097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19288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Божья коровка села не на цветок, и не на листок, жук сел не на грибок и не на цветок. 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Куда села бабочка? А божья коровка и жук?</a:t>
            </a:r>
            <a:endParaRPr lang="ru-RU" sz="28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0179" name="Picture 4" descr="14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00375" y="4643438"/>
            <a:ext cx="2095500" cy="1504950"/>
          </a:xfrm>
        </p:spPr>
      </p:pic>
      <p:pic>
        <p:nvPicPr>
          <p:cNvPr id="50180" name="Picture 2" descr="C:\Documents and Settings\1\Мои документы\Мои рисунки\iCASGIR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2500313"/>
            <a:ext cx="13843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3" descr="C:\Documents and Settings\1\Мои документы\Мои рисунки\32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3786188"/>
            <a:ext cx="164306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4" descr="C:\Documents and Settings\1\Мои документы\Мои рисунки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38" y="32146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5" descr="C:\Documents and Settings\1\Мои документы\Мои рисунки\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13" y="4643438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4" name="Picture 6" descr="C:\Documents and Settings\1\Мои документы\Мои рисунки\iCAJFX96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75" y="2857500"/>
            <a:ext cx="155257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9600" smtClean="0"/>
              <a:t>IV</a:t>
            </a:r>
            <a:r>
              <a:rPr lang="ru-RU" sz="9600" smtClean="0"/>
              <a:t> Раунд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7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1 я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-533400" y="4618038"/>
            <a:ext cx="70104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Конечно, тайны языка</a:t>
            </a:r>
          </a:p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Не все открыли мы пока.</a:t>
            </a:r>
          </a:p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 математики проблемы</a:t>
            </a:r>
          </a:p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Решили, но ещё не все мы.</a:t>
            </a:r>
            <a:r>
              <a:rPr lang="ru-RU" dirty="0"/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4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Экология.</a:t>
            </a:r>
          </a:p>
        </p:txBody>
      </p:sp>
      <p:sp>
        <p:nvSpPr>
          <p:cNvPr id="52227" name="Rectangle 5"/>
          <p:cNvSpPr>
            <a:spLocks noChangeArrowheads="1"/>
          </p:cNvSpPr>
          <p:nvPr/>
        </p:nvSpPr>
        <p:spPr bwMode="auto">
          <a:xfrm>
            <a:off x="0" y="1676400"/>
            <a:ext cx="9144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Вы уже знаете, что математику считают царицей всех наук. Без вычислений трудно представить себе такие науки, как физика, химия, география, астрономия.</a:t>
            </a:r>
          </a:p>
          <a:p>
            <a:pPr algn="ctr"/>
            <a:r>
              <a:rPr lang="ru-RU"/>
              <a:t>    А знаете ли вы, что даже такая наука, как экология, которая изучает взаимосвязь живых существ с окружающей средой и человеком, очень тесно связана с математикой? Ведь во всём нужны числовые подсчёты.</a:t>
            </a:r>
          </a:p>
        </p:txBody>
      </p:sp>
      <p:pic>
        <p:nvPicPr>
          <p:cNvPr id="5222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657600"/>
            <a:ext cx="44196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Rectangle 7"/>
          <p:cNvSpPr>
            <a:spLocks noChangeArrowheads="1"/>
          </p:cNvSpPr>
          <p:nvPr/>
        </p:nvSpPr>
        <p:spPr bwMode="auto">
          <a:xfrm>
            <a:off x="304800" y="4038600"/>
            <a:ext cx="98869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3009900" algn="l"/>
              </a:tabLst>
            </a:pPr>
            <a:r>
              <a:rPr lang="ru-RU" b="1"/>
              <a:t>                                                                    </a:t>
            </a:r>
            <a:r>
              <a:rPr lang="ru-RU" sz="3200" b="1"/>
              <a:t>17 кг чистого воздуха         </a:t>
            </a:r>
          </a:p>
          <a:p>
            <a:pPr algn="ctr">
              <a:tabLst>
                <a:tab pos="3009900" algn="l"/>
              </a:tabLst>
            </a:pPr>
            <a:r>
              <a:rPr lang="ru-RU" sz="3200" b="1"/>
              <a:t>                             необходимо в сутки </a:t>
            </a:r>
          </a:p>
          <a:p>
            <a:pPr algn="ctr">
              <a:tabLst>
                <a:tab pos="3009900" algn="l"/>
              </a:tabLst>
            </a:pPr>
            <a:r>
              <a:rPr lang="ru-RU" sz="3200" b="1"/>
              <a:t>                для дыхания</a:t>
            </a:r>
          </a:p>
          <a:p>
            <a:pPr algn="ctr">
              <a:tabLst>
                <a:tab pos="3009900" algn="l"/>
              </a:tabLst>
            </a:pPr>
            <a:r>
              <a:rPr lang="ru-RU" sz="3200" b="1"/>
              <a:t>                       одного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4284663"/>
          </a:xfrm>
        </p:spPr>
        <p:txBody>
          <a:bodyPr/>
          <a:lstStyle/>
          <a:p>
            <a:pPr eaLnBrk="1" hangingPunct="1"/>
            <a:r>
              <a:rPr lang="ru-RU" sz="5400" b="1" smtClean="0"/>
              <a:t>Как можно пронести воду в решете?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 descr="ребенок пь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743200"/>
            <a:ext cx="5049838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Rectangle 5"/>
          <p:cNvSpPr>
            <a:spLocks noChangeArrowheads="1"/>
          </p:cNvSpPr>
          <p:nvPr/>
        </p:nvSpPr>
        <p:spPr bwMode="auto">
          <a:xfrm>
            <a:off x="4038600" y="1066800"/>
            <a:ext cx="495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/>
              <a:t>Человеку в день требуется 2 л воды.</a:t>
            </a:r>
          </a:p>
        </p:txBody>
      </p:sp>
      <p:pic>
        <p:nvPicPr>
          <p:cNvPr id="54276" name="Picture 6" descr="hear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3581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8"/>
          <p:cNvSpPr>
            <a:spLocks noChangeArrowheads="1"/>
          </p:cNvSpPr>
          <p:nvPr/>
        </p:nvSpPr>
        <p:spPr bwMode="auto">
          <a:xfrm>
            <a:off x="0" y="4114800"/>
            <a:ext cx="38100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/>
              <a:t>65 ударов в </a:t>
            </a:r>
          </a:p>
          <a:p>
            <a:pPr algn="ctr"/>
            <a:r>
              <a:rPr lang="ru-RU" sz="3200" b="1"/>
              <a:t>минуту</a:t>
            </a:r>
          </a:p>
          <a:p>
            <a:pPr algn="ctr"/>
            <a:r>
              <a:rPr lang="ru-RU" sz="3200" b="1"/>
              <a:t>делает сердце</a:t>
            </a:r>
          </a:p>
          <a:p>
            <a:pPr algn="ctr"/>
            <a:r>
              <a:rPr lang="ru-RU" sz="3200" b="1"/>
              <a:t>здорового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>
          <a:xfrm>
            <a:off x="2438400" y="0"/>
            <a:ext cx="5334000" cy="914400"/>
          </a:xfrm>
        </p:spPr>
        <p:txBody>
          <a:bodyPr/>
          <a:lstStyle/>
          <a:p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>Арифметика и человек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55299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/>
          <a:lstStyle/>
          <a:p>
            <a:r>
              <a:rPr lang="ru-RU" sz="2400" smtClean="0"/>
              <a:t>Для того, чтобы выросла сосна, способная давать семена, требуется 100 лет, а для того, чтобы спилить такую сосну, достаточно 5 минут. Во сколько раз быстрее можно уничтожить дерево, чем вырастить его?</a:t>
            </a:r>
          </a:p>
          <a:p>
            <a:r>
              <a:rPr lang="ru-RU" sz="2400" smtClean="0"/>
              <a:t>У ребенка 2х лет 20 зубов, а у взрослого человека 32 зуба. На сколько «зубастее» взрослый, чем ребенок?</a:t>
            </a:r>
          </a:p>
          <a:p>
            <a:r>
              <a:rPr lang="ru-RU" sz="2400" smtClean="0"/>
              <a:t>При рождении в скелете ребенка насчитывается 270 костей. Затем некоторые кости срастаются и у взрослого человека всего 206. На сколько костей у взрослого человека меньше, чем у новорожденного? </a:t>
            </a:r>
          </a:p>
          <a:p>
            <a:r>
              <a:rPr lang="ru-RU" sz="2400" smtClean="0"/>
              <a:t>Средний рост новорожденного – 50 см. средний рост взрослого человека – 170 см. на сколько человек  вырастает взрослея?</a:t>
            </a:r>
          </a:p>
          <a:p>
            <a:endParaRPr lang="ru-RU" sz="1800" smtClean="0"/>
          </a:p>
          <a:p>
            <a:endParaRPr lang="ru-RU" sz="2000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09600"/>
            <a:ext cx="464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800600" y="1143000"/>
            <a:ext cx="413385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i="1"/>
              <a:t>Плакала Саша, как лес вырубали,</a:t>
            </a:r>
            <a:endParaRPr lang="ru-RU"/>
          </a:p>
          <a:p>
            <a:pPr algn="ctr"/>
            <a:r>
              <a:rPr lang="ru-RU" i="1"/>
              <a:t>Ей и теперь его жалко до слёз.</a:t>
            </a:r>
            <a:endParaRPr lang="ru-RU"/>
          </a:p>
          <a:p>
            <a:pPr algn="ctr"/>
            <a:r>
              <a:rPr lang="ru-RU" i="1"/>
              <a:t>Сколько тут было кудрявых берёз!</a:t>
            </a:r>
            <a:endParaRPr lang="ru-RU"/>
          </a:p>
          <a:p>
            <a:pPr algn="ctr"/>
            <a:r>
              <a:rPr lang="ru-RU" i="1"/>
              <a:t>Там из-за старой нахмуренной ели</a:t>
            </a:r>
            <a:endParaRPr lang="ru-RU"/>
          </a:p>
          <a:p>
            <a:pPr algn="ctr"/>
            <a:r>
              <a:rPr lang="ru-RU" i="1"/>
              <a:t>Красные гроздья калины глядели,</a:t>
            </a:r>
            <a:endParaRPr lang="ru-RU"/>
          </a:p>
          <a:p>
            <a:pPr algn="ctr"/>
            <a:r>
              <a:rPr lang="ru-RU" i="1"/>
              <a:t>Там поднимался дубок молодой.</a:t>
            </a:r>
            <a:endParaRPr lang="ru-RU"/>
          </a:p>
          <a:p>
            <a:pPr algn="ctr"/>
            <a:r>
              <a:rPr lang="ru-RU" i="1"/>
              <a:t>Птицы царили в вершине лесной,</a:t>
            </a:r>
            <a:endParaRPr lang="ru-RU"/>
          </a:p>
          <a:p>
            <a:pPr algn="ctr"/>
            <a:r>
              <a:rPr lang="ru-RU" i="1"/>
              <a:t>Понизу всякие звери таились.</a:t>
            </a:r>
            <a:endParaRPr lang="ru-RU"/>
          </a:p>
          <a:p>
            <a:pPr algn="ctr"/>
            <a:r>
              <a:rPr lang="ru-RU" i="1"/>
              <a:t>Вдруг мужики с топорами явились –</a:t>
            </a:r>
            <a:endParaRPr lang="ru-RU"/>
          </a:p>
          <a:p>
            <a:pPr algn="ctr"/>
            <a:r>
              <a:rPr lang="ru-RU" i="1"/>
              <a:t>Лес зазвенел, застонал, затрещал.</a:t>
            </a:r>
            <a:endParaRPr lang="ru-RU"/>
          </a:p>
          <a:p>
            <a:pPr algn="ctr"/>
            <a:r>
              <a:rPr lang="ru-RU" i="1"/>
              <a:t>Заяц послушал – и вон убежал,</a:t>
            </a:r>
            <a:endParaRPr lang="ru-RU"/>
          </a:p>
          <a:p>
            <a:pPr algn="ctr"/>
            <a:r>
              <a:rPr lang="ru-RU" i="1"/>
              <a:t>В тёмную нору забилась лисица,</a:t>
            </a:r>
            <a:endParaRPr lang="ru-RU"/>
          </a:p>
          <a:p>
            <a:pPr algn="ctr"/>
            <a:r>
              <a:rPr lang="ru-RU" i="1"/>
              <a:t>Машет крылом осторожная птица,</a:t>
            </a:r>
            <a:endParaRPr lang="ru-RU"/>
          </a:p>
          <a:p>
            <a:pPr algn="ctr"/>
            <a:r>
              <a:rPr lang="ru-RU" i="1"/>
              <a:t>В недоуменье тащат муравьи,</a:t>
            </a:r>
            <a:endParaRPr lang="ru-RU"/>
          </a:p>
          <a:p>
            <a:pPr algn="ctr"/>
            <a:r>
              <a:rPr lang="ru-RU" i="1"/>
              <a:t>Что ни попало, в жилища свои.</a:t>
            </a:r>
          </a:p>
        </p:txBody>
      </p:sp>
      <p:sp>
        <p:nvSpPr>
          <p:cNvPr id="5632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019800"/>
            <a:ext cx="914400" cy="838200"/>
          </a:xfrm>
          <a:prstGeom prst="actionButtonForwardNex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9600" smtClean="0"/>
              <a:t>V</a:t>
            </a:r>
            <a:r>
              <a:rPr lang="ru-RU" sz="9600" smtClean="0"/>
              <a:t> Раунд</a:t>
            </a:r>
          </a:p>
        </p:txBody>
      </p:sp>
      <p:sp>
        <p:nvSpPr>
          <p:cNvPr id="5734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z="4000" b="1" smtClean="0"/>
          </a:p>
          <a:p>
            <a:pPr eaLnBrk="1" hangingPunct="1"/>
            <a:endParaRPr lang="ru-RU" sz="4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WordArt 4"/>
          <p:cNvSpPr>
            <a:spLocks noChangeArrowheads="1" noChangeShapeType="1" noTextEdit="1"/>
          </p:cNvSpPr>
          <p:nvPr/>
        </p:nvSpPr>
        <p:spPr bwMode="auto">
          <a:xfrm>
            <a:off x="2438400" y="381000"/>
            <a:ext cx="4267200" cy="990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Логика.</a:t>
            </a:r>
          </a:p>
        </p:txBody>
      </p:sp>
      <p:sp>
        <p:nvSpPr>
          <p:cNvPr id="58371" name="Rectangle 5"/>
          <p:cNvSpPr>
            <a:spLocks noChangeArrowheads="1"/>
          </p:cNvSpPr>
          <p:nvPr/>
        </p:nvSpPr>
        <p:spPr bwMode="auto">
          <a:xfrm>
            <a:off x="533400" y="1736725"/>
            <a:ext cx="8305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Это раздел математики, который учит нас строить свои высказывания последовательно, рассуждать и доказывать свои мысли. Вот и сейчас предлагаю командам порассуждать и соединить  стрелочками слова «все», «некоторые» с выражениями.</a:t>
            </a:r>
          </a:p>
        </p:txBody>
      </p:sp>
      <p:sp>
        <p:nvSpPr>
          <p:cNvPr id="58372" name="Rectangle 10"/>
          <p:cNvSpPr>
            <a:spLocks noChangeArrowheads="1"/>
          </p:cNvSpPr>
          <p:nvPr/>
        </p:nvSpPr>
        <p:spPr bwMode="auto">
          <a:xfrm>
            <a:off x="0" y="1720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8373" name="WordArt 15"/>
          <p:cNvSpPr>
            <a:spLocks noChangeArrowheads="1" noChangeShapeType="1" noTextEdit="1"/>
          </p:cNvSpPr>
          <p:nvPr/>
        </p:nvSpPr>
        <p:spPr bwMode="auto">
          <a:xfrm>
            <a:off x="762000" y="3352800"/>
            <a:ext cx="91440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все</a:t>
            </a:r>
          </a:p>
        </p:txBody>
      </p:sp>
      <p:sp>
        <p:nvSpPr>
          <p:cNvPr id="58374" name="WordArt 16"/>
          <p:cNvSpPr>
            <a:spLocks noChangeArrowheads="1" noChangeShapeType="1" noTextEdit="1"/>
          </p:cNvSpPr>
          <p:nvPr/>
        </p:nvSpPr>
        <p:spPr bwMode="auto">
          <a:xfrm>
            <a:off x="152400" y="4876800"/>
            <a:ext cx="2695575" cy="981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некоторые</a:t>
            </a:r>
          </a:p>
        </p:txBody>
      </p:sp>
      <p:sp>
        <p:nvSpPr>
          <p:cNvPr id="58375" name="WordArt 24"/>
          <p:cNvSpPr>
            <a:spLocks noChangeArrowheads="1" noChangeShapeType="1" noTextEdit="1"/>
          </p:cNvSpPr>
          <p:nvPr/>
        </p:nvSpPr>
        <p:spPr bwMode="auto">
          <a:xfrm>
            <a:off x="4114800" y="3200400"/>
            <a:ext cx="4752975" cy="490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а) треугольники имеют три угла;</a:t>
            </a:r>
          </a:p>
        </p:txBody>
      </p:sp>
      <p:sp>
        <p:nvSpPr>
          <p:cNvPr id="58376" name="WordArt 25"/>
          <p:cNvSpPr>
            <a:spLocks noChangeArrowheads="1" noChangeShapeType="1" noTextEdit="1"/>
          </p:cNvSpPr>
          <p:nvPr/>
        </p:nvSpPr>
        <p:spPr bwMode="auto">
          <a:xfrm>
            <a:off x="4114800" y="4114800"/>
            <a:ext cx="472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б) дети учатся в школе;</a:t>
            </a:r>
          </a:p>
        </p:txBody>
      </p:sp>
      <p:sp>
        <p:nvSpPr>
          <p:cNvPr id="58377" name="WordArt 26"/>
          <p:cNvSpPr>
            <a:spLocks noChangeArrowheads="1" noChangeShapeType="1" noTextEdit="1"/>
          </p:cNvSpPr>
          <p:nvPr/>
        </p:nvSpPr>
        <p:spPr bwMode="auto">
          <a:xfrm>
            <a:off x="4114800" y="5029200"/>
            <a:ext cx="48387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в) числа двузначные;</a:t>
            </a:r>
          </a:p>
        </p:txBody>
      </p:sp>
      <p:sp>
        <p:nvSpPr>
          <p:cNvPr id="58378" name="WordArt 27"/>
          <p:cNvSpPr>
            <a:spLocks noChangeArrowheads="1" noChangeShapeType="1" noTextEdit="1"/>
          </p:cNvSpPr>
          <p:nvPr/>
        </p:nvSpPr>
        <p:spPr bwMode="auto">
          <a:xfrm>
            <a:off x="4191000" y="5943600"/>
            <a:ext cx="47053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г) люди любят шоколад;</a:t>
            </a:r>
          </a:p>
        </p:txBody>
      </p:sp>
      <p:sp>
        <p:nvSpPr>
          <p:cNvPr id="54300" name="Line 28"/>
          <p:cNvSpPr>
            <a:spLocks noChangeShapeType="1"/>
          </p:cNvSpPr>
          <p:nvPr/>
        </p:nvSpPr>
        <p:spPr bwMode="auto">
          <a:xfrm flipV="1">
            <a:off x="1905000" y="3429000"/>
            <a:ext cx="20574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301" name="Line 29"/>
          <p:cNvSpPr>
            <a:spLocks noChangeShapeType="1"/>
          </p:cNvSpPr>
          <p:nvPr/>
        </p:nvSpPr>
        <p:spPr bwMode="auto">
          <a:xfrm flipV="1">
            <a:off x="3124200" y="5105400"/>
            <a:ext cx="990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302" name="Line 30">
            <a:hlinkClick r:id="rId2" action="ppaction://hlinksldjump"/>
          </p:cNvPr>
          <p:cNvSpPr>
            <a:spLocks noChangeShapeType="1"/>
          </p:cNvSpPr>
          <p:nvPr/>
        </p:nvSpPr>
        <p:spPr bwMode="auto">
          <a:xfrm>
            <a:off x="3048000" y="5105400"/>
            <a:ext cx="1066800" cy="1066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303" name="Line 31"/>
          <p:cNvSpPr>
            <a:spLocks noChangeShapeType="1"/>
          </p:cNvSpPr>
          <p:nvPr/>
        </p:nvSpPr>
        <p:spPr bwMode="auto">
          <a:xfrm flipV="1">
            <a:off x="3048000" y="4572000"/>
            <a:ext cx="114300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383" name="AutoShape 3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10613" y="6424613"/>
            <a:ext cx="433387" cy="433387"/>
          </a:xfrm>
          <a:prstGeom prst="actionButtonForwardNex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00" grpId="0" animBg="1"/>
      <p:bldP spid="54301" grpId="0" animBg="1"/>
      <p:bldP spid="54302" grpId="0" animBg="1"/>
      <p:bldP spid="5430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74638"/>
            <a:ext cx="8229600" cy="2433637"/>
          </a:xfrm>
        </p:spPr>
      </p:pic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73688"/>
            <a:ext cx="801688" cy="75247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2781300"/>
            <a:ext cx="43719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844925"/>
            <a:ext cx="29527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4581525"/>
            <a:ext cx="6207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4581525"/>
            <a:ext cx="6207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5516563"/>
            <a:ext cx="6207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5867400" y="4724400"/>
            <a:ext cx="287338" cy="2889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7885113" y="3789363"/>
            <a:ext cx="287337" cy="2889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6877050" y="5734050"/>
            <a:ext cx="287338" cy="2889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30" grpId="0" animBg="1"/>
      <p:bldP spid="5131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74638"/>
            <a:ext cx="8229600" cy="2146300"/>
          </a:xfrm>
        </p:spPr>
      </p:pic>
      <p:sp>
        <p:nvSpPr>
          <p:cNvPr id="60419" name="Rectangl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57200" y="4378325"/>
            <a:ext cx="3178175" cy="174783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604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2565400"/>
            <a:ext cx="39243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4437063"/>
            <a:ext cx="6207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5373688"/>
            <a:ext cx="6207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7625" y="5373688"/>
            <a:ext cx="6207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7812088" y="4508500"/>
            <a:ext cx="287337" cy="2889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Oval 11"/>
          <p:cNvSpPr>
            <a:spLocks noChangeArrowheads="1"/>
          </p:cNvSpPr>
          <p:nvPr/>
        </p:nvSpPr>
        <p:spPr bwMode="auto">
          <a:xfrm>
            <a:off x="5867400" y="5516563"/>
            <a:ext cx="287338" cy="2889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Oval 12"/>
          <p:cNvSpPr>
            <a:spLocks noChangeArrowheads="1"/>
          </p:cNvSpPr>
          <p:nvPr/>
        </p:nvSpPr>
        <p:spPr bwMode="auto">
          <a:xfrm>
            <a:off x="6804025" y="3644900"/>
            <a:ext cx="287338" cy="2889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0427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4221163"/>
            <a:ext cx="3905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animBg="1"/>
      <p:bldP spid="4107" grpId="0" animBg="1"/>
      <p:bldP spid="410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74638"/>
            <a:ext cx="8229600" cy="2433637"/>
          </a:xfrm>
          <a:noFill/>
        </p:spPr>
      </p:pic>
      <p:pic>
        <p:nvPicPr>
          <p:cNvPr id="6144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2852738"/>
            <a:ext cx="3429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3573463"/>
            <a:ext cx="11906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3789363"/>
            <a:ext cx="6207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7625" y="3789363"/>
            <a:ext cx="6207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4724400"/>
            <a:ext cx="6207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1500" y="3716338"/>
            <a:ext cx="754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750" y="5589588"/>
            <a:ext cx="8636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59563" y="4581525"/>
            <a:ext cx="7286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152400" y="1492250"/>
            <a:ext cx="3810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  </a:t>
            </a:r>
          </a:p>
        </p:txBody>
      </p:sp>
      <p:pic>
        <p:nvPicPr>
          <p:cNvPr id="7171" name="i-main-pic" descr="Картинка 10 из 24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0"/>
            <a:ext cx="5029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228600" y="927100"/>
            <a:ext cx="30480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   </a:t>
            </a:r>
            <a:r>
              <a:rPr lang="ru-RU" sz="2800" b="1"/>
              <a:t>Один из величайших математиков древности Пифагор, живший в Древней Греции, считал, что числа очень важны для жизни людей.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90800" y="4648200"/>
            <a:ext cx="635110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76600" y="4648200"/>
            <a:ext cx="615874" cy="914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62400" y="4648200"/>
            <a:ext cx="577402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48200" y="4648200"/>
            <a:ext cx="582211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34000" y="4648200"/>
            <a:ext cx="595035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9800" y="4648200"/>
            <a:ext cx="615874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43000" y="1981200"/>
            <a:ext cx="6858000" cy="3694113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ru-RU" sz="800" dirty="0"/>
          </a:p>
          <a:p>
            <a:pPr algn="ctr">
              <a:defRPr/>
            </a:pPr>
            <a:r>
              <a:rPr lang="ru-RU" sz="2800" dirty="0"/>
              <a:t>Случайно, может быть, катались</a:t>
            </a:r>
            <a:br>
              <a:rPr lang="ru-RU" sz="2800" dirty="0"/>
            </a:br>
            <a:r>
              <a:rPr lang="ru-RU" sz="2800" dirty="0"/>
              <a:t>Когда-нибудь во мне и вы.</a:t>
            </a:r>
            <a:br>
              <a:rPr lang="ru-RU" sz="2800" dirty="0"/>
            </a:br>
            <a:r>
              <a:rPr lang="ru-RU" sz="2800" dirty="0"/>
              <a:t>Мои колеса быстро мчались</a:t>
            </a:r>
            <a:br>
              <a:rPr lang="ru-RU" sz="2800" dirty="0"/>
            </a:br>
            <a:r>
              <a:rPr lang="ru-RU" sz="2800" dirty="0"/>
              <a:t>По улицам былой Москвы...</a:t>
            </a:r>
            <a:br>
              <a:rPr lang="ru-RU" sz="2800" dirty="0"/>
            </a:br>
            <a:r>
              <a:rPr lang="ru-RU" sz="2000" i="1" dirty="0"/>
              <a:t>Но если бы двум буквам место</a:t>
            </a:r>
            <a:br>
              <a:rPr lang="ru-RU" sz="2000" i="1" dirty="0"/>
            </a:br>
            <a:r>
              <a:rPr lang="ru-RU" sz="2000" i="1" dirty="0"/>
              <a:t>Переменили вы во мне,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То я бы полетела с треском</a:t>
            </a:r>
            <a:br>
              <a:rPr lang="ru-RU" sz="2800" dirty="0"/>
            </a:br>
            <a:r>
              <a:rPr lang="ru-RU" sz="2800" dirty="0"/>
              <a:t>В ночной небесной тишине!</a:t>
            </a:r>
          </a:p>
          <a:p>
            <a:pPr>
              <a:defRPr/>
            </a:pP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6.07771E-6 L 5.55112E-17 -0.23313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9334E-6 L 0.15 -1.19334E-6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 0 " pathEditMode="relative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95600" y="4114800"/>
            <a:ext cx="660758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81400" y="4114800"/>
            <a:ext cx="615874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62600" y="4114800"/>
            <a:ext cx="574196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76800" y="4114800"/>
            <a:ext cx="636713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67200" y="4114800"/>
            <a:ext cx="574196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95600" y="4114800"/>
            <a:ext cx="660758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81400" y="4114800"/>
            <a:ext cx="615874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562600" y="4114800"/>
            <a:ext cx="574196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С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76800" y="4114800"/>
            <a:ext cx="636713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67200" y="4114800"/>
            <a:ext cx="574196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1"/>
                </a:solidFill>
              </a:rPr>
              <a:t>С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19200" y="2286000"/>
            <a:ext cx="6858000" cy="3354388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Меня разыскивают все,</a:t>
            </a:r>
            <a:b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дефект есть в колесе.</a:t>
            </a:r>
            <a:b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Шоферу каждому в дороге</a:t>
            </a:r>
            <a:b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 я пользу принести.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2400" i="1" dirty="0"/>
              <a:t>Но поменяй местами слоги -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буду я в лесу расти.</a:t>
            </a:r>
            <a:endParaRPr lang="ru-RU" sz="28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1600" dirty="0">
                <a:solidFill>
                  <a:srgbClr val="0033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1.68363E-6 L 5.55112E-17 -0.26642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9334E-6 L -0.15 0.16652 " pathEditMode="relative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1.19334E-6 L -0.15001 0.16652 " pathEditMode="relative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1.19334E-6 L -0.15001 0.16652 " pathEditMode="relative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9334E-6 L 0.20833 0.16652 " pathEditMode="relative" ptsTypes="AA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9334E-6 L 0.20833 0.16652 " pathEditMode="relative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67000" y="3200400"/>
            <a:ext cx="574196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rgbClr val="FFFF00"/>
                </a:solidFill>
              </a:rPr>
              <a:t>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8200" y="3200400"/>
            <a:ext cx="636713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rgbClr val="FFFF00"/>
                </a:solidFill>
              </a:rPr>
              <a:t>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62400" y="3200400"/>
            <a:ext cx="635110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rgbClr val="FFFF00"/>
                </a:solidFill>
              </a:rPr>
              <a:t>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76600" y="3200400"/>
            <a:ext cx="636713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rgbClr val="FFFF00"/>
                </a:solidFill>
              </a:rPr>
              <a:t>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34000" y="3200400"/>
            <a:ext cx="654346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rgbClr val="FFFF00"/>
                </a:solidFill>
              </a:rPr>
              <a:t>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67000" y="3200400"/>
            <a:ext cx="574196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rgbClr val="FFFF00"/>
                </a:solidFill>
              </a:rPr>
              <a:t>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76600" y="3200400"/>
            <a:ext cx="636713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rgbClr val="FFFF00"/>
                </a:solidFill>
              </a:rPr>
              <a:t>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62400" y="3200400"/>
            <a:ext cx="635110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rgbClr val="FFFF00"/>
                </a:solidFill>
              </a:rPr>
              <a:t>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48200" y="3200400"/>
            <a:ext cx="636713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rgbClr val="FFFF00"/>
                </a:solidFill>
              </a:rPr>
              <a:t>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334000" y="3200400"/>
            <a:ext cx="654346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rgbClr val="FFFF00"/>
                </a:solidFill>
              </a:rPr>
              <a:t>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43000" y="2590800"/>
            <a:ext cx="6858000" cy="221615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ru-RU" sz="1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 птица в небе вьется.</a:t>
            </a:r>
            <a:r>
              <a:rPr lang="ru-RU" sz="3600" dirty="0">
                <a:solidFill>
                  <a:prstClr val="black"/>
                </a:solidFill>
              </a:rPr>
              <a:t/>
            </a:r>
            <a:br>
              <a:rPr lang="ru-RU" sz="3600" dirty="0">
                <a:solidFill>
                  <a:prstClr val="black"/>
                </a:solidFill>
              </a:rPr>
            </a:br>
            <a:r>
              <a:rPr lang="ru-RU" sz="2400" i="1" dirty="0">
                <a:solidFill>
                  <a:prstClr val="black"/>
                </a:solidFill>
              </a:rPr>
              <a:t>А буквы поменяй местами</a:t>
            </a:r>
            <a:r>
              <a:rPr lang="ru-RU" sz="3600" dirty="0">
                <a:solidFill>
                  <a:prstClr val="black"/>
                </a:solidFill>
              </a:rPr>
              <a:t>,</a:t>
            </a:r>
            <a:br>
              <a:rPr lang="ru-RU" sz="3600" dirty="0">
                <a:solidFill>
                  <a:prstClr val="black"/>
                </a:solidFill>
              </a:rPr>
            </a:b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Полный зёрен к земле гнется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>
              <a:defRPr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1.19334E-6 L -0.14167 0.18872 " pathEditMode="relative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1.19334E-6 L 0.00833 0.18872 " pathEditMode="relative" ptsTypes="AA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6 0.18872 " pathEditMode="relative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1.19334E-6 L 0.00833 0.18872 " pathEditMode="relative" ptsTypes="AA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9334E-6 L 0.3 0.18872 " pathEditMode="relative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 rot="-2430248">
            <a:off x="25400" y="1982788"/>
            <a:ext cx="6046788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Отлично!</a:t>
            </a:r>
          </a:p>
        </p:txBody>
      </p:sp>
      <p:pic>
        <p:nvPicPr>
          <p:cNvPr id="65539" name="Picture 14" descr="5e431f09cc6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513" y="2841625"/>
            <a:ext cx="6948487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15" descr="023ec501686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3" y="188913"/>
            <a:ext cx="247808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16" descr="j04325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476250"/>
            <a:ext cx="14033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2" name="Picture 17" descr="j04325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260350"/>
            <a:ext cx="14033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3" name="Picture 18" descr="j04325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908050"/>
            <a:ext cx="14033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-main-pic" descr="Картинка 13 из 24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9386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2133600" y="250825"/>
            <a:ext cx="6324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/>
              <a:t>Попробуйте сами прочитать, что он говорил о числах.</a:t>
            </a:r>
          </a:p>
        </p:txBody>
      </p:sp>
      <p:sp>
        <p:nvSpPr>
          <p:cNvPr id="8196" name="Oval 6"/>
          <p:cNvSpPr>
            <a:spLocks noChangeArrowheads="1"/>
          </p:cNvSpPr>
          <p:nvPr/>
        </p:nvSpPr>
        <p:spPr bwMode="auto">
          <a:xfrm>
            <a:off x="2209800" y="1905000"/>
            <a:ext cx="5334000" cy="39624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4419600" y="1371600"/>
            <a:ext cx="609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b="1">
                <a:solidFill>
                  <a:srgbClr val="FF0000"/>
                </a:solidFill>
              </a:rPr>
              <a:t>ми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8198" name="Text Box 11"/>
          <p:cNvSpPr txBox="1">
            <a:spLocks noChangeArrowheads="1"/>
          </p:cNvSpPr>
          <p:nvPr/>
        </p:nvSpPr>
        <p:spPr bwMode="auto">
          <a:xfrm>
            <a:off x="1981200" y="5410200"/>
            <a:ext cx="9906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b="1"/>
              <a:t> ром</a:t>
            </a:r>
          </a:p>
        </p:txBody>
      </p:sp>
      <p:sp>
        <p:nvSpPr>
          <p:cNvPr id="8199" name="Text Box 16"/>
          <p:cNvSpPr txBox="1">
            <a:spLocks noChangeArrowheads="1"/>
          </p:cNvSpPr>
          <p:nvPr/>
        </p:nvSpPr>
        <p:spPr bwMode="auto">
          <a:xfrm>
            <a:off x="6629400" y="1905000"/>
            <a:ext cx="609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b="1"/>
              <a:t>ют</a:t>
            </a:r>
          </a:p>
        </p:txBody>
      </p:sp>
      <p:sp>
        <p:nvSpPr>
          <p:cNvPr id="8200" name="Text Box 17"/>
          <p:cNvSpPr txBox="1">
            <a:spLocks noChangeArrowheads="1"/>
          </p:cNvSpPr>
          <p:nvPr/>
        </p:nvSpPr>
        <p:spPr bwMode="auto">
          <a:xfrm>
            <a:off x="7620000" y="3581400"/>
            <a:ext cx="609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b="1"/>
              <a:t>уп</a:t>
            </a:r>
          </a:p>
        </p:txBody>
      </p:sp>
      <p:sp>
        <p:nvSpPr>
          <p:cNvPr id="8201" name="Text Box 18"/>
          <p:cNvSpPr txBox="1">
            <a:spLocks noChangeArrowheads="1"/>
          </p:cNvSpPr>
          <p:nvPr/>
        </p:nvSpPr>
        <p:spPr bwMode="auto">
          <a:xfrm>
            <a:off x="6858000" y="5334000"/>
            <a:ext cx="609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b="1"/>
              <a:t>ля</a:t>
            </a:r>
          </a:p>
        </p:txBody>
      </p:sp>
      <p:sp>
        <p:nvSpPr>
          <p:cNvPr id="8202" name="Text Box 19"/>
          <p:cNvSpPr txBox="1">
            <a:spLocks noChangeArrowheads="1"/>
          </p:cNvSpPr>
          <p:nvPr/>
        </p:nvSpPr>
        <p:spPr bwMode="auto">
          <a:xfrm>
            <a:off x="4648200" y="6019800"/>
            <a:ext cx="609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b="1"/>
              <a:t>ла</a:t>
            </a:r>
          </a:p>
        </p:txBody>
      </p:sp>
      <p:sp>
        <p:nvSpPr>
          <p:cNvPr id="8203" name="Text Box 20"/>
          <p:cNvSpPr txBox="1">
            <a:spLocks noChangeArrowheads="1"/>
          </p:cNvSpPr>
          <p:nvPr/>
        </p:nvSpPr>
        <p:spPr bwMode="auto">
          <a:xfrm>
            <a:off x="1828800" y="2057400"/>
            <a:ext cx="9906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b="1"/>
              <a:t> рав</a:t>
            </a:r>
          </a:p>
        </p:txBody>
      </p:sp>
      <p:sp>
        <p:nvSpPr>
          <p:cNvPr id="8204" name="Text Box 21"/>
          <p:cNvSpPr txBox="1">
            <a:spLocks noChangeArrowheads="1"/>
          </p:cNvSpPr>
          <p:nvPr/>
        </p:nvSpPr>
        <p:spPr bwMode="auto">
          <a:xfrm>
            <a:off x="1143000" y="3581400"/>
            <a:ext cx="9906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b="1"/>
              <a:t> чис</a:t>
            </a:r>
          </a:p>
        </p:txBody>
      </p:sp>
      <p:sp>
        <p:nvSpPr>
          <p:cNvPr id="8205" name="Line 22"/>
          <p:cNvSpPr>
            <a:spLocks noChangeShapeType="1"/>
          </p:cNvSpPr>
          <p:nvPr/>
        </p:nvSpPr>
        <p:spPr bwMode="auto">
          <a:xfrm flipH="1">
            <a:off x="2971800" y="1905000"/>
            <a:ext cx="1638300" cy="335280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6" name="Line 23"/>
          <p:cNvSpPr>
            <a:spLocks noChangeShapeType="1"/>
          </p:cNvSpPr>
          <p:nvPr/>
        </p:nvSpPr>
        <p:spPr bwMode="auto">
          <a:xfrm flipH="1" flipV="1">
            <a:off x="6629400" y="2438400"/>
            <a:ext cx="76200" cy="281940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7" name="Line 24"/>
          <p:cNvSpPr>
            <a:spLocks noChangeShapeType="1"/>
          </p:cNvSpPr>
          <p:nvPr/>
        </p:nvSpPr>
        <p:spPr bwMode="auto">
          <a:xfrm>
            <a:off x="2895600" y="2590800"/>
            <a:ext cx="3810000" cy="266700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8" name="Line 25"/>
          <p:cNvSpPr>
            <a:spLocks noChangeShapeType="1"/>
          </p:cNvSpPr>
          <p:nvPr/>
        </p:nvSpPr>
        <p:spPr bwMode="auto">
          <a:xfrm flipH="1" flipV="1">
            <a:off x="2895600" y="2590800"/>
            <a:ext cx="4572000" cy="121920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9" name="Line 26"/>
          <p:cNvSpPr>
            <a:spLocks noChangeShapeType="1"/>
          </p:cNvSpPr>
          <p:nvPr/>
        </p:nvSpPr>
        <p:spPr bwMode="auto">
          <a:xfrm flipV="1">
            <a:off x="3048000" y="3886200"/>
            <a:ext cx="4495800" cy="137160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0" name="Line 27"/>
          <p:cNvSpPr>
            <a:spLocks noChangeShapeType="1"/>
          </p:cNvSpPr>
          <p:nvPr/>
        </p:nvSpPr>
        <p:spPr bwMode="auto">
          <a:xfrm>
            <a:off x="2209800" y="3886200"/>
            <a:ext cx="2667000" cy="198120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1" name="Line 28"/>
          <p:cNvSpPr>
            <a:spLocks noChangeShapeType="1"/>
          </p:cNvSpPr>
          <p:nvPr/>
        </p:nvSpPr>
        <p:spPr bwMode="auto">
          <a:xfrm flipH="1">
            <a:off x="2133600" y="2438400"/>
            <a:ext cx="4419600" cy="144780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609600" y="533400"/>
            <a:ext cx="3200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"Миром</a:t>
            </a:r>
          </a:p>
        </p:txBody>
      </p:sp>
      <p:sp>
        <p:nvSpPr>
          <p:cNvPr id="26630" name="WordArt 6"/>
          <p:cNvSpPr>
            <a:spLocks noChangeArrowheads="1" noChangeShapeType="1" noTextEdit="1"/>
          </p:cNvSpPr>
          <p:nvPr/>
        </p:nvSpPr>
        <p:spPr bwMode="auto">
          <a:xfrm>
            <a:off x="2590800" y="2286000"/>
            <a:ext cx="400050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управляют</a:t>
            </a:r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5562600" y="3733800"/>
            <a:ext cx="253365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числа".</a:t>
            </a:r>
          </a:p>
        </p:txBody>
      </p:sp>
      <p:sp>
        <p:nvSpPr>
          <p:cNvPr id="26632" name="WordArt 8"/>
          <p:cNvSpPr>
            <a:spLocks noChangeArrowheads="1" noChangeShapeType="1" noTextEdit="1"/>
          </p:cNvSpPr>
          <p:nvPr/>
        </p:nvSpPr>
        <p:spPr bwMode="auto">
          <a:xfrm>
            <a:off x="6553200" y="5562600"/>
            <a:ext cx="20097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Пифагор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 animBg="1"/>
      <p:bldP spid="26631" grpId="0" animBg="1"/>
      <p:bldP spid="266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8200" y="2895600"/>
            <a:ext cx="1905000" cy="171608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3" name="WordArt 5"/>
          <p:cNvSpPr>
            <a:spLocks noChangeArrowheads="1" noChangeShapeType="1" noTextEdit="1"/>
          </p:cNvSpPr>
          <p:nvPr/>
        </p:nvSpPr>
        <p:spPr bwMode="auto">
          <a:xfrm>
            <a:off x="914400" y="3429000"/>
            <a:ext cx="1676400" cy="457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9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Логика</a:t>
            </a:r>
          </a:p>
        </p:txBody>
      </p:sp>
      <p:sp>
        <p:nvSpPr>
          <p:cNvPr id="10244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4648200"/>
            <a:ext cx="2062163" cy="18288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WordArt 7"/>
          <p:cNvSpPr>
            <a:spLocks noChangeArrowheads="1" noChangeShapeType="1" noTextEdit="1"/>
          </p:cNvSpPr>
          <p:nvPr/>
        </p:nvSpPr>
        <p:spPr bwMode="auto">
          <a:xfrm>
            <a:off x="2133600" y="5257800"/>
            <a:ext cx="1905000" cy="533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9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Конструирование</a:t>
            </a:r>
          </a:p>
        </p:txBody>
      </p:sp>
      <p:sp>
        <p:nvSpPr>
          <p:cNvPr id="10246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81400" y="2895600"/>
            <a:ext cx="1905000" cy="1716088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WordArt 9"/>
          <p:cNvSpPr>
            <a:spLocks noChangeArrowheads="1" noChangeShapeType="1" noTextEdit="1"/>
          </p:cNvSpPr>
          <p:nvPr/>
        </p:nvSpPr>
        <p:spPr bwMode="auto">
          <a:xfrm>
            <a:off x="3657600" y="3505200"/>
            <a:ext cx="1752600" cy="457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9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Экология</a:t>
            </a:r>
          </a:p>
        </p:txBody>
      </p:sp>
      <p:sp>
        <p:nvSpPr>
          <p:cNvPr id="10248" name="Rectangle 1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581400" y="1066800"/>
            <a:ext cx="1905000" cy="17907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WordArt 11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581400" y="1676400"/>
            <a:ext cx="1905000" cy="533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9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Арифметика</a:t>
            </a:r>
          </a:p>
        </p:txBody>
      </p:sp>
      <p:sp>
        <p:nvSpPr>
          <p:cNvPr id="10250" name="Rectangle 1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24400" y="4648200"/>
            <a:ext cx="2057400" cy="1828800"/>
          </a:xfrm>
          <a:prstGeom prst="rect">
            <a:avLst/>
          </a:prstGeom>
          <a:solidFill>
            <a:srgbClr val="CC99FF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WordArt 13"/>
          <p:cNvSpPr>
            <a:spLocks noChangeArrowheads="1" noChangeShapeType="1" noTextEdit="1"/>
          </p:cNvSpPr>
          <p:nvPr/>
        </p:nvSpPr>
        <p:spPr bwMode="auto">
          <a:xfrm>
            <a:off x="4800600" y="5334000"/>
            <a:ext cx="1905000" cy="457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9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Фольклор</a:t>
            </a:r>
          </a:p>
        </p:txBody>
      </p:sp>
      <p:sp>
        <p:nvSpPr>
          <p:cNvPr id="10252" name="Rectangle 14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324600" y="2819400"/>
            <a:ext cx="1901825" cy="17526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WordArt 15"/>
          <p:cNvSpPr>
            <a:spLocks noChangeArrowheads="1" noChangeShapeType="1" noTextEdit="1"/>
          </p:cNvSpPr>
          <p:nvPr/>
        </p:nvSpPr>
        <p:spPr bwMode="auto">
          <a:xfrm>
            <a:off x="6400800" y="3505200"/>
            <a:ext cx="1752600" cy="457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9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Величины</a:t>
            </a:r>
          </a:p>
        </p:txBody>
      </p:sp>
      <p:sp>
        <p:nvSpPr>
          <p:cNvPr id="10254" name="WordArt 16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52400"/>
            <a:ext cx="5410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Карта игры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</TotalTime>
  <Words>1306</Words>
  <Application>Microsoft Office PowerPoint</Application>
  <PresentationFormat>Экран (4:3)</PresentationFormat>
  <Paragraphs>243</Paragraphs>
  <Slides>63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63</vt:i4>
      </vt:variant>
    </vt:vector>
  </HeadingPairs>
  <TitlesOfParts>
    <vt:vector size="72" baseType="lpstr">
      <vt:lpstr>Arial</vt:lpstr>
      <vt:lpstr>Arial Narrow</vt:lpstr>
      <vt:lpstr>Bookman Old Style</vt:lpstr>
      <vt:lpstr>Century Gothic</vt:lpstr>
      <vt:lpstr>Century Schoolbook</vt:lpstr>
      <vt:lpstr>Franklin Gothic Medium</vt:lpstr>
      <vt:lpstr>Impact</vt:lpstr>
      <vt:lpstr>Times New Roman</vt:lpstr>
      <vt:lpstr>Оформление по умолчанию</vt:lpstr>
      <vt:lpstr>МУНИЦИПАЛЬНОЕ БЮДЖЕТНОЕ ОБРАЗОВАТЕЛЬНОЕ  УЧРЕЖДЕНИЕ СРЕДНЯЯ ОБЩЕОБРАЗОВАТЕЛЬНАЯ ШКОЛА  «ГАРМОНИЯ» Г.МОЖАЙСКА  КВН по математике в 3 классах.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Разминка</vt:lpstr>
      <vt:lpstr>Разминка</vt:lpstr>
      <vt:lpstr>Разминка</vt:lpstr>
      <vt:lpstr>Правильный ответ</vt:lpstr>
      <vt:lpstr>Разминка</vt:lpstr>
      <vt:lpstr>Правильный ответ</vt:lpstr>
      <vt:lpstr>Презентация PowerPoint</vt:lpstr>
      <vt:lpstr>Презентация PowerPoint</vt:lpstr>
      <vt:lpstr>Что нужно сделать, чтобы получить прямоугольник и три треугольника? </vt:lpstr>
      <vt:lpstr>Презентация PowerPoint</vt:lpstr>
      <vt:lpstr>Сколько прямоугольников на рисунке? </vt:lpstr>
      <vt:lpstr>Проведите два отрезка так, чтобы получилось восемь одинаковых треугольников</vt:lpstr>
      <vt:lpstr>Проведите две прямые так, чтобы получилось восемь одинаковых треугольников</vt:lpstr>
      <vt:lpstr>Проведите одну линию так, чтобы получилось девять треугольников. </vt:lpstr>
      <vt:lpstr>Презентация PowerPoint</vt:lpstr>
      <vt:lpstr>I Раунд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II Раунд</vt:lpstr>
      <vt:lpstr>В Древней Руси деньгами служили серебряные бруски. Их называли гривнами. Если вещь стоила меньше, чем весь брусок, то от него отрубали половину</vt:lpstr>
      <vt:lpstr>Правильный ответ</vt:lpstr>
      <vt:lpstr>Презентация PowerPoint</vt:lpstr>
      <vt:lpstr>Презентация PowerPoint</vt:lpstr>
      <vt:lpstr>Презентация PowerPoint</vt:lpstr>
      <vt:lpstr>Презентация PowerPoint</vt:lpstr>
      <vt:lpstr>III Раунд</vt:lpstr>
      <vt:lpstr>Серёжа любит яблоки и груши, а Саша- клубнику и малину. Кому из ребят нравятся ягоды?</vt:lpstr>
      <vt:lpstr>Арбуз, дыня и тыква весят четыре, пять и шесть килограмм. Арбуз тяжелее, чем дыня.               Что сколько весит?</vt:lpstr>
      <vt:lpstr>Божья коровка села не на цветок, и не на листок, жук сел не на грибок и не на цветок.  Куда села бабочка? А божья коровка и жук?</vt:lpstr>
      <vt:lpstr>IV Раунд</vt:lpstr>
      <vt:lpstr>Презентация PowerPoint</vt:lpstr>
      <vt:lpstr>Как можно пронести воду в решете?</vt:lpstr>
      <vt:lpstr>Презентация PowerPoint</vt:lpstr>
      <vt:lpstr> Арифметика и человек </vt:lpstr>
      <vt:lpstr>Презентация PowerPoint</vt:lpstr>
      <vt:lpstr>V Раунд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garmony44</cp:lastModifiedBy>
  <cp:revision>30</cp:revision>
  <cp:lastPrinted>1601-01-01T00:00:00Z</cp:lastPrinted>
  <dcterms:created xsi:type="dcterms:W3CDTF">1601-01-01T00:00:00Z</dcterms:created>
  <dcterms:modified xsi:type="dcterms:W3CDTF">2021-06-09T09:08:52Z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