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3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7" r:id="rId24"/>
    <p:sldId id="288" r:id="rId25"/>
    <p:sldId id="289" r:id="rId26"/>
    <p:sldId id="290" r:id="rId27"/>
    <p:sldId id="291" r:id="rId28"/>
    <p:sldId id="292" r:id="rId29"/>
    <p:sldId id="293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перемещения страницы щёлкните мышью</a:t>
            </a:r>
          </a:p>
        </p:txBody>
      </p:sp>
      <p:sp>
        <p:nvSpPr>
          <p:cNvPr id="8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2000" b="0" strike="noStrike" spc="-1">
                <a:latin typeface="Arial"/>
              </a:rPr>
              <a:t>Для правки формата примечаний щёлкните мышью</a:t>
            </a:r>
          </a:p>
        </p:txBody>
      </p:sp>
      <p:sp>
        <p:nvSpPr>
          <p:cNvPr id="8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r>
              <a:rPr lang="ru-RU" sz="1400" b="0" strike="noStrike" spc="-1">
                <a:latin typeface="Times New Roman"/>
              </a:rPr>
              <a:t>&lt;верхний колонтитул&gt;</a:t>
            </a:r>
          </a:p>
        </p:txBody>
      </p:sp>
      <p:sp>
        <p:nvSpPr>
          <p:cNvPr id="85" name="PlaceHolder 4"/>
          <p:cNvSpPr>
            <a:spLocks noGrp="1"/>
          </p:cNvSpPr>
          <p:nvPr>
            <p:ph type="dt" idx="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86" name="PlaceHolder 5"/>
          <p:cNvSpPr>
            <a:spLocks noGrp="1"/>
          </p:cNvSpPr>
          <p:nvPr>
            <p:ph type="ftr" idx="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87" name="PlaceHolder 6"/>
          <p:cNvSpPr>
            <a:spLocks noGrp="1"/>
          </p:cNvSpPr>
          <p:nvPr>
            <p:ph type="sldNum" idx="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r">
              <a:buNone/>
            </a:pPr>
            <a:fld id="{293F7F8C-637D-4EBC-8956-C554CE211E71}" type="slidenum">
              <a:rPr lang="ru-RU" sz="1400" b="0" strike="noStrike" spc="-1">
                <a:latin typeface="Times New Roman"/>
              </a:rPr>
              <a:t>‹#›</a:t>
            </a:fld>
            <a:endParaRPr lang="ru-RU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hdr"/>
          </p:nvPr>
        </p:nvSpPr>
        <p:spPr>
          <a:xfrm>
            <a:off x="0" y="0"/>
            <a:ext cx="3961800" cy="34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63" name="PlaceHolder 2"/>
          <p:cNvSpPr>
            <a:spLocks noGrp="1"/>
          </p:cNvSpPr>
          <p:nvPr>
            <p:ph type="dt" idx="10"/>
          </p:nvPr>
        </p:nvSpPr>
        <p:spPr>
          <a:xfrm>
            <a:off x="5180040" y="0"/>
            <a:ext cx="3961800" cy="3423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algn="r">
              <a:lnSpc>
                <a:spcPct val="100000"/>
              </a:lnSpc>
              <a:buNone/>
              <a:defRPr lang="cs-CZ" sz="1200" b="0" strike="noStrike" spc="-1">
                <a:solidFill>
                  <a:srgbClr val="000000"/>
                </a:solidFill>
                <a:latin typeface="Times New Roman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cs-CZ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1.7.2013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264" name="PlaceHolder 3"/>
          <p:cNvSpPr>
            <a:spLocks noGrp="1" noRot="1" noChangeAspect="1"/>
          </p:cNvSpPr>
          <p:nvPr>
            <p:ph type="sldImg"/>
          </p:nvPr>
        </p:nvSpPr>
        <p:spPr>
          <a:xfrm>
            <a:off x="2290680" y="512640"/>
            <a:ext cx="4561920" cy="2566440"/>
          </a:xfrm>
          <a:prstGeom prst="rect">
            <a:avLst/>
          </a:prstGeom>
          <a:ln w="0">
            <a:noFill/>
          </a:ln>
        </p:spPr>
      </p:sp>
      <p:sp>
        <p:nvSpPr>
          <p:cNvPr id="265" name="PlaceHolder 4"/>
          <p:cNvSpPr>
            <a:spLocks noGrp="1"/>
          </p:cNvSpPr>
          <p:nvPr>
            <p:ph type="body"/>
          </p:nvPr>
        </p:nvSpPr>
        <p:spPr>
          <a:xfrm>
            <a:off x="914400" y="3251160"/>
            <a:ext cx="7314480" cy="3080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>
                <a:latin typeface="Arial"/>
              </a:rPr>
              <a:t>У нас есть ряд правил, которые позволят Вам слышать друг друга и дадут возможность действительно многому здесь научиться!</a:t>
            </a:r>
            <a:endParaRPr lang="ru-RU" sz="20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>
                <a:latin typeface="Arial"/>
              </a:rPr>
              <a:t>Правило одного микрофона: когда говорит один — другие не разговаривают.</a:t>
            </a:r>
            <a:endParaRPr lang="ru-RU" sz="20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>
                <a:latin typeface="Arial"/>
              </a:rPr>
              <a:t>Правило поднятой руки: если кто-то говорит, а ты хочешь высказаться — подними руку.</a:t>
            </a:r>
            <a:endParaRPr lang="ru-RU" sz="20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>
                <a:latin typeface="Arial"/>
              </a:rPr>
              <a:t>Правило времени: на занятие не опаздываем..</a:t>
            </a:r>
            <a:endParaRPr lang="ru-RU" sz="2000" b="0" strike="noStrike" spc="-1">
              <a:latin typeface="Arial"/>
            </a:endParaRPr>
          </a:p>
          <a:p>
            <a:pPr marL="216000" indent="-216000">
              <a:lnSpc>
                <a:spcPct val="100000"/>
              </a:lnSpc>
              <a:buNone/>
              <a:tabLst>
                <a:tab pos="0" algn="l"/>
              </a:tabLst>
            </a:pPr>
            <a:r>
              <a:rPr lang="en-US" sz="2000" b="0" strike="noStrike" spc="-1">
                <a:latin typeface="Arial"/>
              </a:rPr>
              <a:t>Правило телефона: телефон достаем только в важных случаях, когда звонят, чтобы не отвлекаться от занятия.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266" name="PlaceHolder 5"/>
          <p:cNvSpPr>
            <a:spLocks noGrp="1"/>
          </p:cNvSpPr>
          <p:nvPr>
            <p:ph type="ftr" idx="11"/>
          </p:nvPr>
        </p:nvSpPr>
        <p:spPr>
          <a:xfrm>
            <a:off x="0" y="6502320"/>
            <a:ext cx="3961800" cy="34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>
              <a:defRPr lang="ru-RU" sz="2400" b="0" strike="noStrike" spc="-1">
                <a:latin typeface="Times New Roman"/>
              </a:defRPr>
            </a:lvl1pPr>
          </a:lstStyle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267" name="PlaceHolder 6"/>
          <p:cNvSpPr>
            <a:spLocks noGrp="1"/>
          </p:cNvSpPr>
          <p:nvPr>
            <p:ph type="sldNum" idx="12"/>
          </p:nvPr>
        </p:nvSpPr>
        <p:spPr>
          <a:xfrm>
            <a:off x="5180040" y="6502320"/>
            <a:ext cx="3961800" cy="340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algn="r">
              <a:lnSpc>
                <a:spcPct val="100000"/>
              </a:lnSpc>
              <a:buNone/>
              <a:defRPr lang="cs-CZ" sz="1200" b="0" strike="noStrike" spc="-1">
                <a:solidFill>
                  <a:srgbClr val="000000"/>
                </a:solidFill>
                <a:latin typeface="Times New Roman"/>
                <a:ea typeface="+mn-ea"/>
              </a:defRPr>
            </a:lvl1pPr>
          </a:lstStyle>
          <a:p>
            <a:pPr algn="r">
              <a:lnSpc>
                <a:spcPct val="100000"/>
              </a:lnSpc>
              <a:buNone/>
            </a:pPr>
            <a:r>
              <a:rPr lang="cs-CZ" sz="1200" b="0" strike="noStrike" spc="-1">
                <a:solidFill>
                  <a:srgbClr val="000000"/>
                </a:solidFill>
                <a:latin typeface="Times New Roman"/>
                <a:ea typeface="+mn-ea"/>
              </a:rPr>
              <a:t>‹#›</a:t>
            </a:r>
            <a:endParaRPr lang="ru-RU" sz="1200" b="0" strike="noStrike" spc="-1"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25F1E51F-D5A5-4DA2-BFB6-F459F14F128D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0879DC2-E59F-48BB-9711-BB00BE32AD4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5509668-42C3-431D-B1D5-65441D30A3ED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B49B66E6-5C3E-4CB4-B3D7-86703CBF1D9E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C15C8EEE-3785-46E5-B0E3-652CE6D6F958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D28F583-90F7-4E50-A1F1-B7389E597F8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E086EEF7-4962-4C73-8825-65F9922BECC0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91B796A-2992-4D24-B6AE-69362CB6205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7D17651A-3949-453F-86B8-317CFF40D7DD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4BF2BAB0-4968-4A7E-8A01-9D0FA0A60F05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8407FECF-9735-4F6D-9CA2-1EF918051CD7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6F1AE8CD-A28E-451A-99FC-956003A9B704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F7ABAEC9-61C4-4A5C-AF49-BCAC7679545E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34DEB8A-28CC-49A7-A9DA-501F9A2857D6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5150B9FA-EA93-4951-BAE1-B64DE0B639C4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2272B4DC-5841-41F9-AC2E-A3ADEE756877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4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5"/>
          </p:nvPr>
        </p:nvSpPr>
        <p:spPr/>
        <p:txBody>
          <a:bodyPr/>
          <a:lstStyle/>
          <a:p>
            <a:fld id="{B57FF91B-840C-4BB1-88E7-739C0603CF11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6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8506E1BC-FB78-480F-B73B-451BB16790D1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E1666DBD-B5D4-4C24-B4A9-E21A5F2F8A19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BE91CD2-5DD4-47E4-BA28-A6307F373C92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58F580C6-10DC-46CB-8AA9-F0036C7B72B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0F56C091-F745-47C5-BB36-1986AF4C1BA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98060DD3-361C-4660-932A-1D5F68318D73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lang="ru-RU" sz="2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1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2"/>
          </p:nvPr>
        </p:nvSpPr>
        <p:spPr/>
        <p:txBody>
          <a:bodyPr/>
          <a:lstStyle/>
          <a:p>
            <a:fld id="{338D35B7-76C4-47AC-B692-BEB4E45C913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3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ftr" idx="1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ldNum" idx="2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5DF7C95-3895-482A-A60E-62945034B3AD}" type="slidenum">
              <a:rPr lang="ru-RU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3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080" cy="11444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ru-RU" sz="4400" b="0" strike="noStrike" spc="-1">
                <a:solidFill>
                  <a:srgbClr val="000000"/>
                </a:solidFill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2"/>
          <p:cNvSpPr>
            <a:spLocks noGrp="1"/>
          </p:cNvSpPr>
          <p:nvPr>
            <p:ph type="ftr" idx="4"/>
          </p:nvPr>
        </p:nvSpPr>
        <p:spPr>
          <a:xfrm>
            <a:off x="4038480" y="6356520"/>
            <a:ext cx="41140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ctr">
              <a:lnSpc>
                <a:spcPct val="100000"/>
              </a:lnSpc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defRPr>
            </a:lvl1pPr>
          </a:lstStyle>
          <a:p>
            <a:pPr algn="ctr">
              <a:lnSpc>
                <a:spcPct val="100000"/>
              </a:lnSpc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&lt;нижний колонтитул&gt;</a:t>
            </a:r>
            <a:endParaRPr lang="ru-RU" sz="1400" b="0" strike="noStrike" spc="-1">
              <a:latin typeface="Times New Roman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sldNum" idx="5"/>
          </p:nvPr>
        </p:nvSpPr>
        <p:spPr>
          <a:xfrm>
            <a:off x="86104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  <a:ea typeface="DejaVu Sans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7BD777E6-E618-4046-90C4-BCDCFF3FD4A2}" type="slidenum">
              <a:rPr lang="ru-RU" sz="1200" b="0" strike="noStrike" spc="-1">
                <a:solidFill>
                  <a:srgbClr val="8B8B8B"/>
                </a:solidFill>
                <a:latin typeface="Calibri"/>
                <a:ea typeface="DejaVu Sans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 idx="6"/>
          </p:nvPr>
        </p:nvSpPr>
        <p:spPr>
          <a:xfrm>
            <a:off x="838080" y="6356520"/>
            <a:ext cx="2742480" cy="36432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>
            <a:lvl1pPr>
              <a:defRPr lang="ru-RU" sz="1400" b="0" strike="noStrike" spc="-1">
                <a:latin typeface="Times New Roman"/>
              </a:defRPr>
            </a:lvl1pPr>
          </a:lstStyle>
          <a:p>
            <a:r>
              <a:rPr lang="ru-RU" sz="1400" b="0" strike="noStrike" spc="-1">
                <a:latin typeface="Times New Roman"/>
              </a:rPr>
              <a:t>&lt;дата/время&gt;</a:t>
            </a:r>
          </a:p>
        </p:txBody>
      </p:sp>
      <p:sp>
        <p:nvSpPr>
          <p:cNvPr id="45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800" b="0" strike="noStrike" spc="-1">
                <a:solidFill>
                  <a:srgbClr val="000000"/>
                </a:solidFill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Второй уровень структуры</a:t>
            </a:r>
          </a:p>
          <a:p>
            <a:pPr marL="1296000" lvl="2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Третий уровень структуры</a:t>
            </a:r>
          </a:p>
          <a:p>
            <a:pPr marL="1728000" lvl="3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solidFill>
                  <a:srgbClr val="000000"/>
                </a:solidFill>
                <a:latin typeface="Arial"/>
              </a:rPr>
              <a:t>Четвёртый уровень структуры</a:t>
            </a:r>
          </a:p>
          <a:p>
            <a:pPr marL="2160000" lvl="4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Пятый уровень структуры</a:t>
            </a:r>
          </a:p>
          <a:p>
            <a:pPr marL="2592000" lvl="5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Шестой уровень структуры</a:t>
            </a:r>
          </a:p>
          <a:p>
            <a:pPr marL="3024000" lvl="6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4.wdp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Прямоугольник 5"/>
          <p:cNvSpPr/>
          <p:nvPr/>
        </p:nvSpPr>
        <p:spPr>
          <a:xfrm>
            <a:off x="2743200" y="934200"/>
            <a:ext cx="731448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5400" b="1" strike="noStrike" spc="-1">
                <a:solidFill>
                  <a:srgbClr val="FF0000"/>
                </a:solidFill>
                <a:latin typeface="Monotype Corsiva"/>
                <a:ea typeface="DejaVu Sans"/>
              </a:rPr>
              <a:t> 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89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074920" y="5562720"/>
            <a:ext cx="1974600" cy="828360"/>
          </a:xfrm>
          <a:prstGeom prst="rect">
            <a:avLst/>
          </a:prstGeom>
          <a:ln w="0">
            <a:noFill/>
          </a:ln>
        </p:spPr>
      </p:pic>
      <p:sp>
        <p:nvSpPr>
          <p:cNvPr id="90" name="Прямоугольник 1"/>
          <p:cNvSpPr/>
          <p:nvPr/>
        </p:nvSpPr>
        <p:spPr>
          <a:xfrm>
            <a:off x="2209680" y="838080"/>
            <a:ext cx="73908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5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«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91" name="Скругленный прямоугольник 4"/>
          <p:cNvSpPr/>
          <p:nvPr/>
        </p:nvSpPr>
        <p:spPr>
          <a:xfrm>
            <a:off x="1331280" y="434160"/>
            <a:ext cx="9461520" cy="48394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«Русский язык  в умелых  руках и в опытных  устах  красив,  певуч  и   выразителен».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                        А. И. Куприн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6" name="Подзаголовок 6"/>
          <p:cNvSpPr txBox="1">
            <a:spLocks noChangeArrowheads="1"/>
          </p:cNvSpPr>
          <p:nvPr/>
        </p:nvSpPr>
        <p:spPr bwMode="auto">
          <a:xfrm>
            <a:off x="7588800" y="5482286"/>
            <a:ext cx="4023360" cy="1055880"/>
          </a:xfrm>
          <a:prstGeom prst="roundRect">
            <a:avLst>
              <a:gd name="adj" fmla="val 16667"/>
            </a:avLst>
          </a:prstGeom>
          <a:solidFill>
            <a:schemeClr val="lt1">
              <a:lumMod val="100000"/>
              <a:lumOff val="0"/>
            </a:schemeClr>
          </a:solidFill>
          <a:ln w="63500" cmpd="thickThin">
            <a:solidFill>
              <a:schemeClr val="accent1">
                <a:lumMod val="100000"/>
                <a:lumOff val="0"/>
              </a:schemeClr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sz="1600" i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Подготовила </a:t>
            </a:r>
            <a:endParaRPr lang="ru-RU" sz="1600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spcAft>
                <a:spcPts val="800"/>
              </a:spcAft>
              <a:buNone/>
            </a:pPr>
            <a:r>
              <a:rPr lang="ru-RU" sz="16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учитель начальных классов                                Сорокина Н.П.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Скругленный прямоугольник 9"/>
          <p:cNvSpPr/>
          <p:nvPr/>
        </p:nvSpPr>
        <p:spPr>
          <a:xfrm>
            <a:off x="1387080" y="540720"/>
            <a:ext cx="9843840" cy="59821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31" name="TextBox 1"/>
          <p:cNvSpPr/>
          <p:nvPr/>
        </p:nvSpPr>
        <p:spPr>
          <a:xfrm>
            <a:off x="3238200" y="793080"/>
            <a:ext cx="5810400" cy="10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6000" b="1" strike="noStrike" spc="-1">
                <a:solidFill>
                  <a:srgbClr val="FFC000"/>
                </a:solidFill>
                <a:latin typeface="Times New Roman"/>
                <a:ea typeface="DejaVu Sans"/>
              </a:rPr>
              <a:t>«Осень на носу»</a:t>
            </a:r>
            <a:endParaRPr lang="ru-RU" sz="6000" b="0" strike="noStrike" spc="-1">
              <a:latin typeface="Arial"/>
            </a:endParaRPr>
          </a:p>
        </p:txBody>
      </p:sp>
      <p:sp>
        <p:nvSpPr>
          <p:cNvPr id="132" name="TextBox 2"/>
          <p:cNvSpPr/>
          <p:nvPr/>
        </p:nvSpPr>
        <p:spPr>
          <a:xfrm>
            <a:off x="2630520" y="2599560"/>
            <a:ext cx="163008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000" b="1" i="1" u="sng" strike="noStrike" spc="-1">
                <a:solidFill>
                  <a:srgbClr val="FF0000"/>
                </a:solidFill>
                <a:uFillTx/>
                <a:latin typeface="Times New Roman"/>
                <a:ea typeface="DejaVu Sans"/>
              </a:rPr>
              <a:t>Осень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3" name="TextBox 3"/>
          <p:cNvSpPr/>
          <p:nvPr/>
        </p:nvSpPr>
        <p:spPr>
          <a:xfrm>
            <a:off x="4812840" y="2628360"/>
            <a:ext cx="29210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000" b="0" strike="noStrike" spc="-1">
                <a:solidFill>
                  <a:srgbClr val="C00000"/>
                </a:solidFill>
                <a:latin typeface="Times New Roman"/>
                <a:ea typeface="DejaVu Sans"/>
              </a:rPr>
              <a:t>- время года.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34" name="Рисунок 7"/>
          <p:cNvPicPr/>
          <p:nvPr/>
        </p:nvPicPr>
        <p:blipFill>
          <a:blip r:embed="rId2"/>
          <a:stretch/>
        </p:blipFill>
        <p:spPr>
          <a:xfrm rot="6125400">
            <a:off x="8380440" y="2266560"/>
            <a:ext cx="1504080" cy="1429200"/>
          </a:xfrm>
          <a:prstGeom prst="rect">
            <a:avLst/>
          </a:prstGeom>
          <a:ln w="0">
            <a:noFill/>
          </a:ln>
        </p:spPr>
      </p:pic>
      <p:sp>
        <p:nvSpPr>
          <p:cNvPr id="135" name="TextBox 5"/>
          <p:cNvSpPr/>
          <p:nvPr/>
        </p:nvSpPr>
        <p:spPr>
          <a:xfrm>
            <a:off x="4445640" y="4278960"/>
            <a:ext cx="291024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000" b="0" strike="noStrike" spc="-1">
                <a:solidFill>
                  <a:srgbClr val="385623"/>
                </a:solidFill>
                <a:latin typeface="Times New Roman"/>
                <a:ea typeface="DejaVu Sans"/>
              </a:rPr>
              <a:t>- часть лица.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36" name="TextBox 4"/>
          <p:cNvSpPr/>
          <p:nvPr/>
        </p:nvSpPr>
        <p:spPr>
          <a:xfrm>
            <a:off x="2917800" y="4207680"/>
            <a:ext cx="1055520" cy="6991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000" b="1" i="1" u="sng" strike="noStrike" spc="-1">
                <a:solidFill>
                  <a:srgbClr val="548235"/>
                </a:solidFill>
                <a:uFillTx/>
                <a:latin typeface="Times New Roman"/>
                <a:ea typeface="DejaVu Sans"/>
              </a:rPr>
              <a:t>Нос</a:t>
            </a:r>
            <a:endParaRPr lang="ru-RU" sz="4000" b="0" strike="noStrike" spc="-1">
              <a:latin typeface="Arial"/>
            </a:endParaRPr>
          </a:p>
        </p:txBody>
      </p:sp>
      <p:pic>
        <p:nvPicPr>
          <p:cNvPr id="137" name="Picture 3" descr="19"/>
          <p:cNvPicPr/>
          <p:nvPr/>
        </p:nvPicPr>
        <p:blipFill>
          <a:blip r:embed="rId3"/>
          <a:srcRect l="4939" t="51126" r="38730" b="5337"/>
          <a:stretch/>
        </p:blipFill>
        <p:spPr>
          <a:xfrm>
            <a:off x="8124480" y="3749400"/>
            <a:ext cx="2355840" cy="2474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7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12" dur="2000"/>
                                        <p:tgtEl>
                                          <p:spTgt spid="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 additive="repl">
                                        <p:cTn id="17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25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0" dur="10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" dur="10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2" dur="1000" fill="hold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33" dur="1000"/>
                                        <p:tgtEl>
                                          <p:spTgt spid="1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8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41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Рисунок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468240" y="295560"/>
            <a:ext cx="4587840" cy="1996560"/>
          </a:xfrm>
          <a:prstGeom prst="rect">
            <a:avLst/>
          </a:prstGeom>
          <a:ln w="0">
            <a:noFill/>
          </a:ln>
        </p:spPr>
      </p:pic>
      <p:sp>
        <p:nvSpPr>
          <p:cNvPr id="139" name="Скругленный прямоугольник 8"/>
          <p:cNvSpPr/>
          <p:nvPr/>
        </p:nvSpPr>
        <p:spPr>
          <a:xfrm>
            <a:off x="1494360" y="2017800"/>
            <a:ext cx="9461520" cy="41536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TextBox 9"/>
          <p:cNvSpPr/>
          <p:nvPr/>
        </p:nvSpPr>
        <p:spPr>
          <a:xfrm>
            <a:off x="4502880" y="2005560"/>
            <a:ext cx="251856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600" b="1" u="sng" strike="noStrike" spc="-1">
                <a:solidFill>
                  <a:srgbClr val="FF0000"/>
                </a:solidFill>
                <a:uFillTx/>
                <a:latin typeface="Times New Roman"/>
                <a:ea typeface="DejaVu Sans"/>
              </a:rPr>
              <a:t>Тема урока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41" name="TextBox 10"/>
          <p:cNvSpPr/>
          <p:nvPr/>
        </p:nvSpPr>
        <p:spPr>
          <a:xfrm>
            <a:off x="4187880" y="2831760"/>
            <a:ext cx="3847320" cy="638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600" b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Фразеологизмы - 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42" name="Прямоугольник 11"/>
          <p:cNvSpPr/>
          <p:nvPr/>
        </p:nvSpPr>
        <p:spPr>
          <a:xfrm>
            <a:off x="3809880" y="3657600"/>
            <a:ext cx="4571280" cy="1735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600" b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 </a:t>
            </a:r>
            <a:r>
              <a:rPr lang="ru-RU" sz="3600" b="0" strike="noStrike" spc="-1">
                <a:solidFill>
                  <a:srgbClr val="0070C0"/>
                </a:solidFill>
                <a:latin typeface="Times New Roman"/>
                <a:ea typeface="DejaVu Sans"/>
              </a:rPr>
              <a:t>особые выражения, устойчивые сочетания слов</a:t>
            </a:r>
            <a:r>
              <a:rPr lang="ru-RU" sz="3600" b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repl">
                                        <p:cTn id="15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Скругленный прямоугольник 2"/>
          <p:cNvSpPr/>
          <p:nvPr/>
        </p:nvSpPr>
        <p:spPr>
          <a:xfrm>
            <a:off x="596160" y="935640"/>
            <a:ext cx="47214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Скругленный прямоугольник 3"/>
          <p:cNvSpPr/>
          <p:nvPr/>
        </p:nvSpPr>
        <p:spPr>
          <a:xfrm>
            <a:off x="534960" y="2726640"/>
            <a:ext cx="47214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5" name="Скругленный прямоугольник 4"/>
          <p:cNvSpPr/>
          <p:nvPr/>
        </p:nvSpPr>
        <p:spPr>
          <a:xfrm>
            <a:off x="534960" y="4538160"/>
            <a:ext cx="47214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Прямоугольник 6"/>
          <p:cNvSpPr/>
          <p:nvPr/>
        </p:nvSpPr>
        <p:spPr>
          <a:xfrm>
            <a:off x="1180080" y="1202400"/>
            <a:ext cx="3675240" cy="97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  <a:buNone/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Вспомнить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47" name="Прямоугольник 7"/>
          <p:cNvSpPr/>
          <p:nvPr/>
        </p:nvSpPr>
        <p:spPr>
          <a:xfrm>
            <a:off x="1378080" y="3020400"/>
            <a:ext cx="3035160" cy="97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  <a:buNone/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Узнать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48" name="Прямоугольник 8"/>
          <p:cNvSpPr/>
          <p:nvPr/>
        </p:nvSpPr>
        <p:spPr>
          <a:xfrm>
            <a:off x="1180080" y="4834800"/>
            <a:ext cx="3553560" cy="970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  <a:buNone/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Научиться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49" name="Скругленный прямоугольник 9"/>
          <p:cNvSpPr/>
          <p:nvPr/>
        </p:nvSpPr>
        <p:spPr>
          <a:xfrm>
            <a:off x="5594760" y="935640"/>
            <a:ext cx="60480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FFFFFF"/>
                </a:solidFill>
                <a:latin typeface="Calibri"/>
                <a:ea typeface="DejaVu Sans"/>
              </a:rPr>
              <a:t> 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какие словосочетания называются фразеологизмами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50" name="Скругленный прямоугольник 10"/>
          <p:cNvSpPr/>
          <p:nvPr/>
        </p:nvSpPr>
        <p:spPr>
          <a:xfrm>
            <a:off x="5731920" y="2726640"/>
            <a:ext cx="60480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какую роль играют фразеологизмы в языке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51" name="Скругленный прямоугольник 11"/>
          <p:cNvSpPr/>
          <p:nvPr/>
        </p:nvSpPr>
        <p:spPr>
          <a:xfrm>
            <a:off x="5766840" y="4538160"/>
            <a:ext cx="6048000" cy="15141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объяснять смысл фразеологизмов и употреблять их в речи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Скругленный прямоугольник 3"/>
          <p:cNvSpPr/>
          <p:nvPr/>
        </p:nvSpPr>
        <p:spPr>
          <a:xfrm>
            <a:off x="1303560" y="676800"/>
            <a:ext cx="9951120" cy="53877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3" name="TextBox 2"/>
          <p:cNvSpPr/>
          <p:nvPr/>
        </p:nvSpPr>
        <p:spPr>
          <a:xfrm>
            <a:off x="3673440" y="938160"/>
            <a:ext cx="4767840" cy="1796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Фразеологизм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3200" b="1" strike="noStrike" spc="-1">
                <a:solidFill>
                  <a:srgbClr val="002060"/>
                </a:solidFill>
                <a:latin typeface="Times New Roman"/>
                <a:ea typeface="DejaVu Sans"/>
              </a:rPr>
              <a:t>(в переводе с греческого)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4000" b="0" strike="noStrike" spc="-1">
              <a:latin typeface="Arial"/>
            </a:endParaRPr>
          </a:p>
        </p:txBody>
      </p:sp>
      <p:sp>
        <p:nvSpPr>
          <p:cNvPr id="154" name="Прямоугольник 1"/>
          <p:cNvSpPr/>
          <p:nvPr/>
        </p:nvSpPr>
        <p:spPr>
          <a:xfrm>
            <a:off x="2545560" y="2754000"/>
            <a:ext cx="7466760" cy="2284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600" b="1" i="1" strike="noStrike" spc="-1">
                <a:solidFill>
                  <a:srgbClr val="00B050"/>
                </a:solidFill>
                <a:latin typeface="Times New Roman"/>
                <a:ea typeface="DejaVu Sans"/>
              </a:rPr>
              <a:t>phrasis (фрасис) </a:t>
            </a:r>
            <a:r>
              <a:rPr lang="ru-RU" sz="3600" b="1" i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+</a:t>
            </a:r>
            <a:r>
              <a:rPr lang="ru-RU" sz="3600" b="0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3600" b="1" i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logos (логос) </a:t>
            </a:r>
            <a:r>
              <a:rPr lang="ru-RU" sz="3600" b="0" i="1" strike="noStrike" spc="-1">
                <a:solidFill>
                  <a:srgbClr val="00B050"/>
                </a:solidFill>
                <a:latin typeface="Times New Roman"/>
                <a:ea typeface="DejaVu Sans"/>
              </a:rPr>
              <a:t>выражение</a:t>
            </a:r>
            <a:r>
              <a:rPr lang="ru-RU" sz="3600" b="0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     </a:t>
            </a:r>
            <a:r>
              <a:rPr lang="ru-RU" sz="3600" b="0" i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слово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3600" b="0" i="1" strike="noStrike" spc="-1">
                <a:solidFill>
                  <a:srgbClr val="00B050"/>
                </a:solidFill>
                <a:latin typeface="Times New Roman"/>
                <a:ea typeface="DejaVu Sans"/>
              </a:rPr>
              <a:t>оборот речи              </a:t>
            </a:r>
            <a:r>
              <a:rPr lang="ru-RU" sz="3600" b="0" i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понятие</a:t>
            </a:r>
            <a:endParaRPr lang="ru-RU" sz="36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3600" b="0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                        </a:t>
            </a:r>
            <a:r>
              <a:rPr lang="ru-RU" sz="3600" b="0" i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учение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Скругленный прямоугольник 4"/>
          <p:cNvSpPr/>
          <p:nvPr/>
        </p:nvSpPr>
        <p:spPr>
          <a:xfrm>
            <a:off x="1364760" y="567000"/>
            <a:ext cx="9576720" cy="575676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56" name="Рисунок 3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3973680" y="814320"/>
            <a:ext cx="4457160" cy="1939320"/>
          </a:xfrm>
          <a:prstGeom prst="rect">
            <a:avLst/>
          </a:prstGeom>
          <a:ln w="0">
            <a:noFill/>
          </a:ln>
        </p:spPr>
      </p:pic>
      <p:sp>
        <p:nvSpPr>
          <p:cNvPr id="157" name="Прямоугольник 1"/>
          <p:cNvSpPr/>
          <p:nvPr/>
        </p:nvSpPr>
        <p:spPr>
          <a:xfrm>
            <a:off x="2689920" y="2882520"/>
            <a:ext cx="7314480" cy="2222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70C0"/>
                </a:solidFill>
                <a:latin typeface="Times New Roman"/>
                <a:ea typeface="DejaVu Sans"/>
              </a:rPr>
              <a:t>Объясняя значение фразеологизмов, мы имеем 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70C0"/>
                </a:solidFill>
                <a:latin typeface="Times New Roman"/>
                <a:ea typeface="DejaVu Sans"/>
              </a:rPr>
              <a:t>ввиду смысл всего словосочетания в целом, а не отдельных слов.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70C0"/>
                </a:solidFill>
                <a:latin typeface="Times New Roman"/>
                <a:ea typeface="Times New Roman"/>
              </a:rPr>
              <a:t>Фразеологические обороты делают речь выразительнее, более точно передают смысл.</a:t>
            </a:r>
            <a:endParaRPr lang="ru-RU" sz="2800" b="0" strike="noStrike" spc="-1">
              <a:latin typeface="Arial"/>
            </a:endParaRPr>
          </a:p>
        </p:txBody>
      </p:sp>
      <p:pic>
        <p:nvPicPr>
          <p:cNvPr id="158" name="Рисунок 4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110200" y="5257800"/>
            <a:ext cx="1971000" cy="8344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Прямоугольник 1"/>
          <p:cNvSpPr/>
          <p:nvPr/>
        </p:nvSpPr>
        <p:spPr>
          <a:xfrm>
            <a:off x="2666880" y="550800"/>
            <a:ext cx="708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400" b="1" strike="noStrike" spc="-1">
                <a:solidFill>
                  <a:srgbClr val="C00000"/>
                </a:solidFill>
                <a:latin typeface="Arial"/>
                <a:ea typeface="DejaVu Sans"/>
              </a:rPr>
              <a:t> </a:t>
            </a:r>
            <a:r>
              <a:rPr lang="ru-RU" sz="36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Откуда берутся фразеологизмы.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60" name="Овал 2"/>
          <p:cNvSpPr/>
          <p:nvPr/>
        </p:nvSpPr>
        <p:spPr>
          <a:xfrm>
            <a:off x="540720" y="1286280"/>
            <a:ext cx="3311640" cy="18716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BDD7E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Исконно русские: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61" name="Овал 3"/>
          <p:cNvSpPr/>
          <p:nvPr/>
        </p:nvSpPr>
        <p:spPr>
          <a:xfrm>
            <a:off x="8300160" y="1297800"/>
            <a:ext cx="3239640" cy="17996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BDD7E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Старославянские: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2" name="Овал 4"/>
          <p:cNvSpPr/>
          <p:nvPr/>
        </p:nvSpPr>
        <p:spPr>
          <a:xfrm>
            <a:off x="664200" y="4535640"/>
            <a:ext cx="3671640" cy="18716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BDD7E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Крылатые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слова из мифологии: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163" name="Овал 5"/>
          <p:cNvSpPr/>
          <p:nvPr/>
        </p:nvSpPr>
        <p:spPr>
          <a:xfrm>
            <a:off x="6280920" y="4892400"/>
            <a:ext cx="5608440" cy="182808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BDD7E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</a:t>
            </a: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Крылатые слова и   выражения, созданные писателем:</a:t>
            </a:r>
            <a:endParaRPr lang="ru-RU" sz="2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164" name="Овал 6"/>
          <p:cNvSpPr/>
          <p:nvPr/>
        </p:nvSpPr>
        <p:spPr>
          <a:xfrm>
            <a:off x="4336560" y="2591280"/>
            <a:ext cx="3887640" cy="19436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5400">
            <a:solidFill>
              <a:srgbClr val="BDD7EE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2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Из разных профессий: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1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Прямоугольник 1"/>
          <p:cNvSpPr/>
          <p:nvPr/>
        </p:nvSpPr>
        <p:spPr>
          <a:xfrm>
            <a:off x="2666880" y="550800"/>
            <a:ext cx="7085880" cy="759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4400" b="1" strike="noStrike" spc="-1">
                <a:solidFill>
                  <a:srgbClr val="C00000"/>
                </a:solidFill>
                <a:latin typeface="Arial"/>
                <a:ea typeface="DejaVu Sans"/>
              </a:rPr>
              <a:t> </a:t>
            </a:r>
            <a:r>
              <a:rPr lang="ru-RU" sz="36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Откуда берутся фразеологизмы.</a:t>
            </a:r>
            <a:endParaRPr lang="ru-RU" sz="3600" b="0" strike="noStrike" spc="-1">
              <a:latin typeface="Arial"/>
            </a:endParaRPr>
          </a:p>
        </p:txBody>
      </p:sp>
      <p:sp>
        <p:nvSpPr>
          <p:cNvPr id="166" name="Овал 2"/>
          <p:cNvSpPr/>
          <p:nvPr/>
        </p:nvSpPr>
        <p:spPr>
          <a:xfrm>
            <a:off x="368640" y="1320120"/>
            <a:ext cx="3765960" cy="24321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9DC3E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Исконно русские: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сматывать удочки,     расправлять крылья, чудеса в решете.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7" name="Овал 3"/>
          <p:cNvSpPr/>
          <p:nvPr/>
        </p:nvSpPr>
        <p:spPr>
          <a:xfrm>
            <a:off x="8298000" y="1181880"/>
            <a:ext cx="3712680" cy="2205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9DC3E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Старославянские: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как зеницу ока,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 от мира сего.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8" name="Овал 4"/>
          <p:cNvSpPr/>
          <p:nvPr/>
        </p:nvSpPr>
        <p:spPr>
          <a:xfrm>
            <a:off x="532440" y="4448160"/>
            <a:ext cx="4857840" cy="217584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9DC3E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Крылатые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слова из мифологии: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нить Ариадны,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Мамай прошел.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69" name="Овал 5"/>
          <p:cNvSpPr/>
          <p:nvPr/>
        </p:nvSpPr>
        <p:spPr>
          <a:xfrm>
            <a:off x="7083360" y="4307040"/>
            <a:ext cx="4694040" cy="226656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9DC3E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</a:t>
            </a: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Крылатые слова и   выражения, созданные писателем: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8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страшнее кошки зверя нет, счастливые часов не       наблюдают.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170" name="Овал 6"/>
          <p:cNvSpPr/>
          <p:nvPr/>
        </p:nvSpPr>
        <p:spPr>
          <a:xfrm>
            <a:off x="4180320" y="2239560"/>
            <a:ext cx="4071960" cy="2295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rgbClr val="9DC3E6"/>
            </a:solidFill>
            <a:round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800" b="1" u="sng" strike="noStrike" spc="-1">
                <a:solidFill>
                  <a:srgbClr val="000000"/>
                </a:solidFill>
                <a:uFillTx/>
                <a:latin typeface="Times New Roman"/>
                <a:ea typeface="DejaVu Sans"/>
              </a:rPr>
              <a:t>Из разных профессий:</a:t>
            </a:r>
            <a:endParaRPr lang="ru-RU" sz="18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сгущать краски,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ход конём,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24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привести к общему знаменателю.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Объект 3"/>
          <p:cNvPicPr/>
          <p:nvPr/>
        </p:nvPicPr>
        <p:blipFill>
          <a:blip r:embed="rId2"/>
          <a:stretch/>
        </p:blipFill>
        <p:spPr>
          <a:xfrm>
            <a:off x="1869840" y="2372760"/>
            <a:ext cx="4034160" cy="4036680"/>
          </a:xfrm>
          <a:prstGeom prst="rect">
            <a:avLst/>
          </a:prstGeom>
          <a:ln w="0">
            <a:noFill/>
          </a:ln>
        </p:spPr>
      </p:pic>
      <p:pic>
        <p:nvPicPr>
          <p:cNvPr id="172" name="Рисунок 3"/>
          <p:cNvPicPr/>
          <p:nvPr/>
        </p:nvPicPr>
        <p:blipFill>
          <a:blip r:embed="rId3"/>
          <a:stretch/>
        </p:blipFill>
        <p:spPr>
          <a:xfrm>
            <a:off x="6521400" y="1639800"/>
            <a:ext cx="3645360" cy="5104080"/>
          </a:xfrm>
          <a:prstGeom prst="rect">
            <a:avLst/>
          </a:prstGeom>
          <a:ln w="0">
            <a:noFill/>
          </a:ln>
        </p:spPr>
      </p:pic>
      <p:sp>
        <p:nvSpPr>
          <p:cNvPr id="173" name="Скругленный прямоугольник 4"/>
          <p:cNvSpPr/>
          <p:nvPr/>
        </p:nvSpPr>
        <p:spPr>
          <a:xfrm>
            <a:off x="1425960" y="214200"/>
            <a:ext cx="9576720" cy="13374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Прямоугольник 1"/>
          <p:cNvSpPr/>
          <p:nvPr/>
        </p:nvSpPr>
        <p:spPr>
          <a:xfrm>
            <a:off x="2406960" y="346680"/>
            <a:ext cx="7238160" cy="1064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А что делать, если не знаем , что обозначает фразеологизм?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Скругленный прямоугольник 2"/>
          <p:cNvSpPr/>
          <p:nvPr/>
        </p:nvSpPr>
        <p:spPr>
          <a:xfrm>
            <a:off x="182880" y="429840"/>
            <a:ext cx="11535840" cy="61531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457200">
              <a:lnSpc>
                <a:spcPct val="115000"/>
              </a:lnSpc>
              <a:buNone/>
            </a:pPr>
            <a:r>
              <a:rPr lang="ru-RU" sz="4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Зарубите себе на носу – запоминать;</a:t>
            </a:r>
            <a:endParaRPr lang="ru-RU" sz="4800" b="0" strike="noStrike" spc="-1">
              <a:latin typeface="Arial"/>
            </a:endParaRPr>
          </a:p>
          <a:p>
            <a:pPr marL="457200">
              <a:lnSpc>
                <a:spcPct val="115000"/>
              </a:lnSpc>
              <a:buNone/>
            </a:pPr>
            <a:r>
              <a:rPr lang="ru-RU" sz="4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Работать засучив рукава- стараться;</a:t>
            </a:r>
            <a:endParaRPr lang="ru-RU" sz="4800" b="0" strike="noStrike" spc="-1">
              <a:latin typeface="Arial"/>
            </a:endParaRPr>
          </a:p>
          <a:p>
            <a:pPr marL="457200">
              <a:lnSpc>
                <a:spcPct val="115000"/>
              </a:lnSpc>
              <a:buNone/>
            </a:pPr>
            <a:r>
              <a:rPr lang="ru-RU" sz="4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Не падать духом- не унывать;</a:t>
            </a:r>
            <a:endParaRPr lang="ru-RU" sz="4800" b="0" strike="noStrike" spc="-1">
              <a:latin typeface="Arial"/>
            </a:endParaRPr>
          </a:p>
          <a:p>
            <a:pPr marL="457200">
              <a:lnSpc>
                <a:spcPct val="115000"/>
              </a:lnSpc>
              <a:spcAft>
                <a:spcPts val="1001"/>
              </a:spcAft>
              <a:buNone/>
            </a:pPr>
            <a:r>
              <a:rPr lang="ru-RU" sz="48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Возьмите себя в руки- работать старательно, внимательно.</a:t>
            </a:r>
            <a:endParaRPr lang="ru-RU" sz="4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Скругленный прямоугольник 2"/>
          <p:cNvSpPr/>
          <p:nvPr/>
        </p:nvSpPr>
        <p:spPr>
          <a:xfrm>
            <a:off x="586800" y="442080"/>
            <a:ext cx="10682640" cy="56077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7" name="Прямоугольник 1"/>
          <p:cNvSpPr/>
          <p:nvPr/>
        </p:nvSpPr>
        <p:spPr>
          <a:xfrm>
            <a:off x="586800" y="1447560"/>
            <a:ext cx="10339560" cy="3916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799"/>
              </a:spcAft>
              <a:buNone/>
              <a:tabLst>
                <a:tab pos="0" algn="l"/>
              </a:tabLst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За домом едва пожелтела трава.</a:t>
            </a:r>
            <a:endParaRPr lang="ru-RU" sz="54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buNone/>
              <a:tabLst>
                <a:tab pos="0" algn="l"/>
              </a:tabLst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Два брата рубили дрова.</a:t>
            </a:r>
            <a:endParaRPr lang="ru-RU" sz="54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buNone/>
              <a:tabLst>
                <a:tab pos="0" algn="l"/>
              </a:tabLst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Один это делал спустя рукава,</a:t>
            </a:r>
            <a:endParaRPr lang="ru-RU" sz="5400" b="0" strike="noStrike" spc="-1">
              <a:latin typeface="Arial"/>
            </a:endParaRPr>
          </a:p>
          <a:p>
            <a:pPr algn="just">
              <a:lnSpc>
                <a:spcPct val="107000"/>
              </a:lnSpc>
              <a:spcAft>
                <a:spcPts val="799"/>
              </a:spcAft>
              <a:buNone/>
              <a:tabLst>
                <a:tab pos="0" algn="l"/>
              </a:tabLst>
            </a:pPr>
            <a:r>
              <a:rPr lang="ru-RU" sz="54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Другой - засучив рукава.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178" name="Прямая соединительная линия 4"/>
          <p:cNvSpPr/>
          <p:nvPr/>
        </p:nvSpPr>
        <p:spPr>
          <a:xfrm flipV="1">
            <a:off x="5852160" y="4190760"/>
            <a:ext cx="3794760" cy="15480"/>
          </a:xfrm>
          <a:prstGeom prst="line">
            <a:avLst/>
          </a:prstGeom>
          <a:ln w="95250">
            <a:solidFill>
              <a:srgbClr val="FF0000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9" name="Прямая соединительная линия 6"/>
          <p:cNvSpPr/>
          <p:nvPr/>
        </p:nvSpPr>
        <p:spPr>
          <a:xfrm>
            <a:off x="3859200" y="5211720"/>
            <a:ext cx="4233240" cy="360"/>
          </a:xfrm>
          <a:prstGeom prst="line">
            <a:avLst/>
          </a:prstGeom>
          <a:ln w="95250">
            <a:solidFill>
              <a:srgbClr val="FF0000">
                <a:alpha val="85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1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Freeform 2"/>
          <p:cNvSpPr/>
          <p:nvPr/>
        </p:nvSpPr>
        <p:spPr>
          <a:xfrm>
            <a:off x="7364520" y="2368440"/>
            <a:ext cx="2516040" cy="2122200"/>
          </a:xfrm>
          <a:custGeom>
            <a:avLst/>
            <a:gdLst/>
            <a:ahLst/>
            <a:cxnLst/>
            <a:rect l="l" t="t" r="r" b="b"/>
            <a:pathLst>
              <a:path w="3650950" h="2882600">
                <a:moveTo>
                  <a:pt x="0" y="0"/>
                </a:moveTo>
                <a:lnTo>
                  <a:pt x="3650950" y="0"/>
                </a:lnTo>
                <a:lnTo>
                  <a:pt x="3650950" y="2882600"/>
                </a:lnTo>
                <a:lnTo>
                  <a:pt x="0" y="28826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3" name="Freeform 4"/>
          <p:cNvSpPr/>
          <p:nvPr/>
        </p:nvSpPr>
        <p:spPr>
          <a:xfrm>
            <a:off x="1749960" y="2388960"/>
            <a:ext cx="2579760" cy="1975680"/>
          </a:xfrm>
          <a:custGeom>
            <a:avLst/>
            <a:gdLst/>
            <a:ahLst/>
            <a:cxnLst/>
            <a:rect l="l" t="t" r="r" b="b"/>
            <a:pathLst>
              <a:path w="3650950" h="2882600">
                <a:moveTo>
                  <a:pt x="0" y="0"/>
                </a:moveTo>
                <a:lnTo>
                  <a:pt x="3650950" y="0"/>
                </a:lnTo>
                <a:lnTo>
                  <a:pt x="3650950" y="2882600"/>
                </a:lnTo>
                <a:lnTo>
                  <a:pt x="0" y="28826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4" name="Freeform 5"/>
          <p:cNvSpPr/>
          <p:nvPr/>
        </p:nvSpPr>
        <p:spPr>
          <a:xfrm>
            <a:off x="4548960" y="2171880"/>
            <a:ext cx="2668320" cy="2192760"/>
          </a:xfrm>
          <a:custGeom>
            <a:avLst/>
            <a:gdLst/>
            <a:ahLst/>
            <a:cxnLst/>
            <a:rect l="l" t="t" r="r" b="b"/>
            <a:pathLst>
              <a:path w="3650950" h="2882600">
                <a:moveTo>
                  <a:pt x="0" y="0"/>
                </a:moveTo>
                <a:lnTo>
                  <a:pt x="3650950" y="0"/>
                </a:lnTo>
                <a:lnTo>
                  <a:pt x="3650950" y="2882600"/>
                </a:lnTo>
                <a:lnTo>
                  <a:pt x="0" y="2882600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3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5" name="Freeform 6"/>
          <p:cNvSpPr/>
          <p:nvPr/>
        </p:nvSpPr>
        <p:spPr>
          <a:xfrm>
            <a:off x="2505240" y="2569680"/>
            <a:ext cx="923040" cy="1693080"/>
          </a:xfrm>
          <a:custGeom>
            <a:avLst/>
            <a:gdLst/>
            <a:ahLst/>
            <a:cxnLst/>
            <a:rect l="l" t="t" r="r" b="b"/>
            <a:pathLst>
              <a:path w="1385720" h="2540488">
                <a:moveTo>
                  <a:pt x="0" y="0"/>
                </a:moveTo>
                <a:lnTo>
                  <a:pt x="1385720" y="0"/>
                </a:lnTo>
                <a:lnTo>
                  <a:pt x="1385720" y="2540488"/>
                </a:lnTo>
                <a:lnTo>
                  <a:pt x="0" y="2540488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4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6" name="Freeform 7"/>
          <p:cNvSpPr/>
          <p:nvPr/>
        </p:nvSpPr>
        <p:spPr>
          <a:xfrm>
            <a:off x="5400720" y="2368440"/>
            <a:ext cx="1598040" cy="1799640"/>
          </a:xfrm>
          <a:custGeom>
            <a:avLst/>
            <a:gdLst/>
            <a:ahLst/>
            <a:cxnLst/>
            <a:rect l="l" t="t" r="r" b="b"/>
            <a:pathLst>
              <a:path w="2398362" h="2700376">
                <a:moveTo>
                  <a:pt x="0" y="0"/>
                </a:moveTo>
                <a:lnTo>
                  <a:pt x="2398362" y="0"/>
                </a:lnTo>
                <a:lnTo>
                  <a:pt x="2398362" y="2700376"/>
                </a:lnTo>
                <a:lnTo>
                  <a:pt x="0" y="2700376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5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7" name="Freeform 8"/>
          <p:cNvSpPr/>
          <p:nvPr/>
        </p:nvSpPr>
        <p:spPr>
          <a:xfrm>
            <a:off x="7895160" y="2695320"/>
            <a:ext cx="1681200" cy="1669320"/>
          </a:xfrm>
          <a:custGeom>
            <a:avLst/>
            <a:gdLst/>
            <a:ahLst/>
            <a:cxnLst/>
            <a:rect l="l" t="t" r="r" b="b"/>
            <a:pathLst>
              <a:path w="2522722" h="2504956">
                <a:moveTo>
                  <a:pt x="0" y="0"/>
                </a:moveTo>
                <a:lnTo>
                  <a:pt x="2522722" y="0"/>
                </a:lnTo>
                <a:lnTo>
                  <a:pt x="2522722" y="2504956"/>
                </a:lnTo>
                <a:lnTo>
                  <a:pt x="0" y="2504956"/>
                </a:lnTo>
                <a:lnTo>
                  <a:pt x="0" y="0"/>
                </a:lnTo>
                <a:close/>
              </a:path>
            </a:pathLst>
          </a:custGeom>
          <a:blipFill rotWithShape="0">
            <a:blip r:embed="rId6"/>
            <a:srcRect/>
            <a:stretch/>
          </a:blip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98" name="TextBox 11"/>
          <p:cNvSpPr/>
          <p:nvPr/>
        </p:nvSpPr>
        <p:spPr>
          <a:xfrm>
            <a:off x="1767960" y="824400"/>
            <a:ext cx="7302240" cy="507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spAutoFit/>
          </a:bodyPr>
          <a:lstStyle/>
          <a:p>
            <a:pPr algn="ctr">
              <a:lnSpc>
                <a:spcPts val="4000"/>
              </a:lnSpc>
              <a:buNone/>
            </a:pPr>
            <a:r>
              <a:rPr lang="en-US" sz="3340" b="0" strike="noStrike" spc="-1">
                <a:solidFill>
                  <a:srgbClr val="073763"/>
                </a:solidFill>
                <a:latin typeface="Arial Bold"/>
                <a:ea typeface="DejaVu Sans"/>
              </a:rPr>
              <a:t>Правила работы</a:t>
            </a:r>
            <a:r>
              <a:rPr lang="ru-RU" sz="3340" b="0" strike="noStrike" spc="-1">
                <a:solidFill>
                  <a:srgbClr val="073763"/>
                </a:solidFill>
                <a:latin typeface="Arial Bold"/>
                <a:ea typeface="DejaVu Sans"/>
              </a:rPr>
              <a:t> на уроке</a:t>
            </a:r>
            <a:endParaRPr lang="ru-RU" sz="334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2" descr="Picture background"/>
          <p:cNvPicPr/>
          <p:nvPr/>
        </p:nvPicPr>
        <p:blipFill>
          <a:blip r:embed="rId2"/>
          <a:stretch/>
        </p:blipFill>
        <p:spPr>
          <a:xfrm>
            <a:off x="2090880" y="259920"/>
            <a:ext cx="8424000" cy="631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Рисунок 2"/>
          <p:cNvPicPr/>
          <p:nvPr/>
        </p:nvPicPr>
        <p:blipFill>
          <a:blip r:embed="rId2"/>
          <a:stretch/>
        </p:blipFill>
        <p:spPr>
          <a:xfrm rot="1560000">
            <a:off x="1634760" y="1204920"/>
            <a:ext cx="2454480" cy="1880640"/>
          </a:xfrm>
          <a:prstGeom prst="rect">
            <a:avLst/>
          </a:prstGeom>
          <a:ln w="0">
            <a:noFill/>
          </a:ln>
        </p:spPr>
      </p:pic>
      <p:pic>
        <p:nvPicPr>
          <p:cNvPr id="182" name="Рисунок 3"/>
          <p:cNvPicPr/>
          <p:nvPr/>
        </p:nvPicPr>
        <p:blipFill>
          <a:blip r:embed="rId3"/>
          <a:stretch/>
        </p:blipFill>
        <p:spPr>
          <a:xfrm rot="2400000">
            <a:off x="1029600" y="3752640"/>
            <a:ext cx="2056680" cy="1960560"/>
          </a:xfrm>
          <a:prstGeom prst="rect">
            <a:avLst/>
          </a:prstGeom>
          <a:ln w="0">
            <a:noFill/>
          </a:ln>
        </p:spPr>
      </p:pic>
      <p:pic>
        <p:nvPicPr>
          <p:cNvPr id="183" name="Рисунок 4"/>
          <p:cNvPicPr/>
          <p:nvPr/>
        </p:nvPicPr>
        <p:blipFill>
          <a:blip r:embed="rId4"/>
          <a:stretch/>
        </p:blipFill>
        <p:spPr>
          <a:xfrm rot="21180000">
            <a:off x="7337520" y="906840"/>
            <a:ext cx="2523240" cy="2240640"/>
          </a:xfrm>
          <a:prstGeom prst="rect">
            <a:avLst/>
          </a:prstGeom>
          <a:ln w="0">
            <a:noFill/>
          </a:ln>
        </p:spPr>
      </p:pic>
      <p:pic>
        <p:nvPicPr>
          <p:cNvPr id="184" name="Рисунок 5"/>
          <p:cNvPicPr/>
          <p:nvPr/>
        </p:nvPicPr>
        <p:blipFill>
          <a:blip r:embed="rId5"/>
          <a:stretch/>
        </p:blipFill>
        <p:spPr>
          <a:xfrm>
            <a:off x="5085720" y="509040"/>
            <a:ext cx="2032560" cy="2130120"/>
          </a:xfrm>
          <a:prstGeom prst="rect">
            <a:avLst/>
          </a:prstGeom>
          <a:ln w="0">
            <a:noFill/>
          </a:ln>
        </p:spPr>
      </p:pic>
      <p:pic>
        <p:nvPicPr>
          <p:cNvPr id="185" name="Рисунок 6"/>
          <p:cNvPicPr/>
          <p:nvPr/>
        </p:nvPicPr>
        <p:blipFill>
          <a:blip r:embed="rId6"/>
          <a:srcRect l="17778" t="19998" r="19998" b="14447"/>
          <a:stretch/>
        </p:blipFill>
        <p:spPr>
          <a:xfrm>
            <a:off x="4578120" y="2985120"/>
            <a:ext cx="3318120" cy="3495960"/>
          </a:xfrm>
          <a:prstGeom prst="rect">
            <a:avLst/>
          </a:prstGeom>
          <a:ln w="0">
            <a:noFill/>
          </a:ln>
        </p:spPr>
      </p:pic>
      <p:pic>
        <p:nvPicPr>
          <p:cNvPr id="186" name="Рисунок 8"/>
          <p:cNvPicPr/>
          <p:nvPr/>
        </p:nvPicPr>
        <p:blipFill>
          <a:blip r:embed="rId7"/>
          <a:srcRect t="242" r="1240"/>
          <a:stretch/>
        </p:blipFill>
        <p:spPr>
          <a:xfrm rot="16980000">
            <a:off x="8430480" y="3795840"/>
            <a:ext cx="1939320" cy="1875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Скругленный прямоугольник 2"/>
          <p:cNvSpPr/>
          <p:nvPr/>
        </p:nvSpPr>
        <p:spPr>
          <a:xfrm>
            <a:off x="155520" y="579600"/>
            <a:ext cx="11535840" cy="61531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37" name="Прямоугольник 1"/>
          <p:cNvSpPr/>
          <p:nvPr/>
        </p:nvSpPr>
        <p:spPr>
          <a:xfrm>
            <a:off x="637560" y="928080"/>
            <a:ext cx="10252440" cy="80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Я не нашел себе места и встал в проходе.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38" name="Прямоугольник 3"/>
          <p:cNvSpPr/>
          <p:nvPr/>
        </p:nvSpPr>
        <p:spPr>
          <a:xfrm>
            <a:off x="637560" y="1744920"/>
            <a:ext cx="11081160" cy="80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Отец не находил себе места от волнения.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39" name="Прямоугольник 4"/>
          <p:cNvSpPr/>
          <p:nvPr/>
        </p:nvSpPr>
        <p:spPr>
          <a:xfrm>
            <a:off x="750600" y="2561760"/>
            <a:ext cx="11081160" cy="80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За едой малыш прикусил язык и заплакал.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40" name="Прямоугольник 5"/>
          <p:cNvSpPr/>
          <p:nvPr/>
        </p:nvSpPr>
        <p:spPr>
          <a:xfrm>
            <a:off x="694080" y="3486600"/>
            <a:ext cx="11081160" cy="2241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Он чуть было не проговорился,  но вовремя прикусил язык.</a:t>
            </a:r>
            <a:r>
              <a:rPr sz="4400"/>
              <a:t/>
            </a:r>
            <a:br>
              <a:rPr sz="4400"/>
            </a:br>
            <a:r>
              <a:rPr lang="ru-RU" sz="4400" b="0" strike="noStrike" spc="-1">
                <a:solidFill>
                  <a:srgbClr val="333333"/>
                </a:solidFill>
                <a:latin typeface="Arial"/>
                <a:ea typeface="Times New Roman"/>
              </a:rPr>
              <a:t>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41" name="Прямоугольник 6"/>
          <p:cNvSpPr/>
          <p:nvPr/>
        </p:nvSpPr>
        <p:spPr>
          <a:xfrm>
            <a:off x="750600" y="4749120"/>
            <a:ext cx="11081160" cy="14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В двух словах он изложил свою просьбу.</a:t>
            </a:r>
            <a:r>
              <a:rPr sz="4400"/>
              <a:t/>
            </a:r>
            <a:br>
              <a:rPr sz="4400"/>
            </a:br>
            <a:endParaRPr lang="ru-RU" sz="4400" b="0" strike="noStrike" spc="-1">
              <a:latin typeface="Arial"/>
            </a:endParaRPr>
          </a:p>
        </p:txBody>
      </p:sp>
      <p:sp>
        <p:nvSpPr>
          <p:cNvPr id="242" name="Прямоугольник 7"/>
          <p:cNvSpPr/>
          <p:nvPr/>
        </p:nvSpPr>
        <p:spPr>
          <a:xfrm>
            <a:off x="682560" y="5519880"/>
            <a:ext cx="11081160" cy="806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675"/>
              </a:spcAft>
              <a:buNone/>
            </a:pPr>
            <a:r>
              <a:rPr lang="ru-RU" sz="4400" b="0" strike="noStrike" spc="-1">
                <a:solidFill>
                  <a:srgbClr val="333333"/>
                </a:solidFill>
                <a:latin typeface="Times New Roman"/>
                <a:ea typeface="Times New Roman"/>
              </a:rPr>
              <a:t>В двух словах он допустил три ошибки</a:t>
            </a:r>
            <a:r>
              <a:rPr lang="ru-RU" sz="4400" b="0" strike="noStrike" spc="-1">
                <a:solidFill>
                  <a:srgbClr val="333333"/>
                </a:solidFill>
                <a:latin typeface="Arial"/>
                <a:ea typeface="Times New Roman"/>
              </a:rPr>
              <a:t>.</a:t>
            </a:r>
            <a:endParaRPr lang="ru-RU" sz="4400" b="0" strike="noStrike" spc="-1">
              <a:latin typeface="Arial"/>
            </a:endParaRPr>
          </a:p>
        </p:txBody>
      </p:sp>
      <p:sp>
        <p:nvSpPr>
          <p:cNvPr id="243" name="Прямая соединительная линия 9"/>
          <p:cNvSpPr/>
          <p:nvPr/>
        </p:nvSpPr>
        <p:spPr>
          <a:xfrm>
            <a:off x="2115360" y="2363760"/>
            <a:ext cx="5145120" cy="36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44" name="Прямая соединительная линия 11"/>
          <p:cNvSpPr/>
          <p:nvPr/>
        </p:nvSpPr>
        <p:spPr>
          <a:xfrm>
            <a:off x="750600" y="4885920"/>
            <a:ext cx="3792960" cy="2088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  <p:sp>
        <p:nvSpPr>
          <p:cNvPr id="245" name="Прямая соединительная линия 14"/>
          <p:cNvSpPr/>
          <p:nvPr/>
        </p:nvSpPr>
        <p:spPr>
          <a:xfrm>
            <a:off x="750600" y="5393160"/>
            <a:ext cx="3792960" cy="2124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11" dur="500"/>
                                        <p:tgtEl>
                                          <p:spTgt spid="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2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 additive="repl">
                                        <p:cTn id="25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Скругленный прямоугольник 2"/>
          <p:cNvSpPr/>
          <p:nvPr/>
        </p:nvSpPr>
        <p:spPr>
          <a:xfrm>
            <a:off x="1051560" y="304920"/>
            <a:ext cx="10682640" cy="560772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Прямоугольник 1"/>
          <p:cNvSpPr/>
          <p:nvPr/>
        </p:nvSpPr>
        <p:spPr>
          <a:xfrm>
            <a:off x="2004120" y="2008800"/>
            <a:ext cx="8777520" cy="217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7000"/>
              </a:lnSpc>
              <a:spcAft>
                <a:spcPts val="799"/>
              </a:spcAft>
              <a:buNone/>
              <a:tabLst>
                <a:tab pos="0" algn="l"/>
              </a:tabLst>
            </a:pPr>
            <a:r>
              <a:rPr lang="ru-RU" sz="3200" b="1" strike="noStrike" spc="-15">
                <a:solidFill>
                  <a:srgbClr val="000000"/>
                </a:solidFill>
                <a:latin typeface="Times New Roman"/>
                <a:ea typeface="Calibri"/>
              </a:rPr>
              <a:t>Фразеологизмы чаще всего используются в разговорной речи и художественных произведениях. Они предают образность, выразительность.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2" descr="Picture background"/>
          <p:cNvPicPr/>
          <p:nvPr/>
        </p:nvPicPr>
        <p:blipFill>
          <a:blip r:embed="rId2"/>
          <a:stretch/>
        </p:blipFill>
        <p:spPr>
          <a:xfrm>
            <a:off x="1779480" y="0"/>
            <a:ext cx="8991000" cy="67550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Скругленный прямоугольник 2"/>
          <p:cNvSpPr/>
          <p:nvPr/>
        </p:nvSpPr>
        <p:spPr>
          <a:xfrm>
            <a:off x="0" y="442080"/>
            <a:ext cx="12191400" cy="62478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0" name="Прямоугольник 1"/>
          <p:cNvSpPr/>
          <p:nvPr/>
        </p:nvSpPr>
        <p:spPr>
          <a:xfrm>
            <a:off x="613440" y="946800"/>
            <a:ext cx="10964520" cy="492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spcAft>
                <a:spcPts val="1500"/>
              </a:spcAft>
              <a:buNone/>
            </a:pPr>
            <a:r>
              <a:rPr lang="ru-RU" sz="2800" b="0" strike="noStrike" spc="-1">
                <a:solidFill>
                  <a:srgbClr val="1D1D1B"/>
                </a:solidFill>
                <a:latin typeface="Arial"/>
                <a:ea typeface="Times New Roman"/>
              </a:rPr>
              <a:t>Работа в парах.</a:t>
            </a:r>
            <a:endParaRPr lang="ru-RU" sz="2800" b="0" strike="noStrike" spc="-1">
              <a:latin typeface="Arial"/>
            </a:endParaRPr>
          </a:p>
          <a:p>
            <a:pPr>
              <a:lnSpc>
                <a:spcPct val="100000"/>
              </a:lnSpc>
              <a:spcAft>
                <a:spcPts val="1500"/>
              </a:spcAft>
              <a:buNone/>
            </a:pPr>
            <a:r>
              <a:rPr lang="ru-RU" sz="2800" b="1" i="1" strike="noStrike" spc="-1">
                <a:solidFill>
                  <a:srgbClr val="000000"/>
                </a:solidFill>
                <a:latin typeface="Times New Roman"/>
                <a:ea typeface="Times New Roman"/>
              </a:rPr>
              <a:t>Заменить выделенные слова фразеологическим оборотом.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500"/>
              </a:spcAft>
              <a:buNone/>
              <a:tabLst>
                <a:tab pos="0" algn="l"/>
              </a:tabLst>
            </a:pP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Я проснулся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очень рано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 в плохом настроении, и мама спросила: «Ты что,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не в настроении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?». Но дело не в этом. Просто Вите купили нового робота. У него их и так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очень много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А у меня –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совсем мало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Три штуки всего. Мама сказала, что завидовать нехорошо. И что папа за это может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наказать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Она права. Вообще, мы с Витей </a:t>
            </a:r>
            <a:r>
              <a:rPr lang="ru-RU" sz="2800" b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неразлучные друзья</a:t>
            </a:r>
            <a:r>
              <a:rPr lang="ru-RU" sz="28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Хватит обижаться, лучше пойду с Витей поиграю.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spcAft>
                <a:spcPts val="1500"/>
              </a:spcAft>
              <a:buNone/>
              <a:tabLst>
                <a:tab pos="0" algn="l"/>
              </a:tabLst>
            </a:pPr>
            <a:r>
              <a:rPr lang="ru-RU" sz="2800" b="0" i="1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Слова для справок: кот наплакал, не разлей вода, куры не клюют, ни свет ни заря, шею намылить, не с той ноги встал. 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Скругленный прямоугольник 2"/>
          <p:cNvSpPr/>
          <p:nvPr/>
        </p:nvSpPr>
        <p:spPr>
          <a:xfrm>
            <a:off x="0" y="442080"/>
            <a:ext cx="12191400" cy="624780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52" name="Прямоугольник 1"/>
          <p:cNvSpPr/>
          <p:nvPr/>
        </p:nvSpPr>
        <p:spPr>
          <a:xfrm>
            <a:off x="445680" y="442080"/>
            <a:ext cx="10964520" cy="6184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just">
              <a:lnSpc>
                <a:spcPct val="100000"/>
              </a:lnSpc>
              <a:spcAft>
                <a:spcPts val="1500"/>
              </a:spcAft>
              <a:buNone/>
              <a:tabLst>
                <a:tab pos="0" algn="l"/>
              </a:tabLst>
            </a:pP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Я проснулся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ни свет ни заря</a:t>
            </a:r>
            <a:r>
              <a:rPr lang="ru-RU" sz="4000" b="0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 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в плохом настроении, и мама спросила: «Ты что,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не с той ноги встал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?». Но дело не в этом. Просто Вите купили нового робота. У него их и так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куры не клюют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А у меня –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кот наплакал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Три штуки всего. Мама сказала, что завидовать нехорошо. И что папа за это может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шею намылить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Она права. Вообще, мы с Витей </a:t>
            </a:r>
            <a:r>
              <a:rPr lang="ru-RU" sz="4000" b="1" u="sng" strike="noStrike" spc="-1">
                <a:solidFill>
                  <a:srgbClr val="1D1D1B"/>
                </a:solidFill>
                <a:uFillTx/>
                <a:latin typeface="Times New Roman"/>
                <a:ea typeface="Times New Roman"/>
              </a:rPr>
              <a:t>не разлей вода</a:t>
            </a:r>
            <a:r>
              <a:rPr lang="ru-RU" sz="4000" b="0" strike="noStrike" spc="-1">
                <a:solidFill>
                  <a:srgbClr val="1D1D1B"/>
                </a:solidFill>
                <a:latin typeface="Times New Roman"/>
                <a:ea typeface="Times New Roman"/>
              </a:rPr>
              <a:t>. Хватит обижаться, лучше пойду с Витей поиграю.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Прямоугольник 1"/>
          <p:cNvSpPr/>
          <p:nvPr/>
        </p:nvSpPr>
        <p:spPr>
          <a:xfrm>
            <a:off x="2438280" y="685800"/>
            <a:ext cx="7466760" cy="967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2400" b="1" i="1" u="sng" strike="noStrike" spc="-1">
                <a:solidFill>
                  <a:srgbClr val="00B050"/>
                </a:solidFill>
                <a:uFillTx/>
                <a:latin typeface="Times New Roman"/>
                <a:ea typeface="DejaVu Sans"/>
              </a:rPr>
              <a:t>Подберите фразеологизм, </a:t>
            </a:r>
            <a:endParaRPr lang="ru-RU" sz="2400" b="0" strike="noStrike" spc="-1">
              <a:latin typeface="Arial"/>
            </a:endParaRPr>
          </a:p>
          <a:p>
            <a:pPr algn="ctr">
              <a:lnSpc>
                <a:spcPct val="120000"/>
              </a:lnSpc>
              <a:buNone/>
            </a:pPr>
            <a:r>
              <a:rPr lang="ru-RU" sz="2400" b="1" i="1" u="sng" strike="noStrike" spc="-1">
                <a:solidFill>
                  <a:srgbClr val="00B050"/>
                </a:solidFill>
                <a:uFillTx/>
                <a:latin typeface="Times New Roman"/>
                <a:ea typeface="DejaVu Sans"/>
              </a:rPr>
              <a:t>который бы охарактеризовал вашу работу на уроке.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254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2286000" y="1671120"/>
            <a:ext cx="7543080" cy="4390200"/>
          </a:xfrm>
          <a:prstGeom prst="rect">
            <a:avLst/>
          </a:prstGeom>
          <a:ln w="0">
            <a:noFill/>
          </a:ln>
        </p:spPr>
      </p:pic>
      <p:sp>
        <p:nvSpPr>
          <p:cNvPr id="255" name="Прямоугольник 4"/>
          <p:cNvSpPr/>
          <p:nvPr/>
        </p:nvSpPr>
        <p:spPr>
          <a:xfrm>
            <a:off x="3124080" y="2712600"/>
            <a:ext cx="457128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002060"/>
                </a:solidFill>
                <a:latin typeface="Times New Roman"/>
                <a:ea typeface="DejaVu Sans"/>
              </a:rPr>
              <a:t> </a:t>
            </a:r>
            <a:r>
              <a:rPr lang="ru-RU" sz="2400" b="0" strike="noStrike" spc="-1">
                <a:solidFill>
                  <a:srgbClr val="002060"/>
                </a:solidFill>
                <a:latin typeface="Times New Roman"/>
                <a:ea typeface="DejaVu Sans"/>
              </a:rPr>
              <a:t>- </a:t>
            </a:r>
            <a:r>
              <a:rPr lang="ru-RU" sz="2400" b="1" strike="noStrike" spc="-1">
                <a:solidFill>
                  <a:srgbClr val="002060"/>
                </a:solidFill>
                <a:latin typeface="Times New Roman"/>
                <a:ea typeface="DejaVu Sans"/>
              </a:rPr>
              <a:t>Спустя рукава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385623"/>
                </a:solidFill>
                <a:latin typeface="Times New Roman"/>
                <a:ea typeface="DejaVu Sans"/>
              </a:rPr>
              <a:t>- Из рук вон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FF0000"/>
                </a:solidFill>
                <a:latin typeface="Times New Roman"/>
                <a:ea typeface="DejaVu Sans"/>
              </a:rPr>
              <a:t>- Не покладая рук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56" name="Прямоугольник 5"/>
          <p:cNvSpPr/>
          <p:nvPr/>
        </p:nvSpPr>
        <p:spPr>
          <a:xfrm>
            <a:off x="6248520" y="2705760"/>
            <a:ext cx="457128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- Бил баклуши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C00000"/>
                </a:solidFill>
                <a:latin typeface="Times New Roman"/>
                <a:ea typeface="DejaVu Sans"/>
              </a:rPr>
              <a:t>- Засучив рукава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endParaRPr lang="ru-RU" sz="2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7030A0"/>
                </a:solidFill>
                <a:latin typeface="Times New Roman"/>
                <a:ea typeface="DejaVu Sans"/>
              </a:rPr>
              <a:t>- Грыз гранит науки</a:t>
            </a:r>
            <a:endParaRPr lang="ru-RU" sz="2400" b="0" strike="noStrike" spc="-1">
              <a:latin typeface="Arial"/>
            </a:endParaRPr>
          </a:p>
        </p:txBody>
      </p:sp>
      <p:sp>
        <p:nvSpPr>
          <p:cNvPr id="257" name="TextBox 2"/>
          <p:cNvSpPr/>
          <p:nvPr/>
        </p:nvSpPr>
        <p:spPr>
          <a:xfrm>
            <a:off x="5055120" y="1899360"/>
            <a:ext cx="1805400" cy="577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3200" b="1" u="sng" strike="noStrike" spc="-1">
                <a:solidFill>
                  <a:srgbClr val="FF0000"/>
                </a:solidFill>
                <a:uFillTx/>
                <a:latin typeface="Times New Roman"/>
                <a:ea typeface="DejaVu Sans"/>
              </a:rPr>
              <a:t>Работал: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1000" fill="hold"/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1000" fill="hold"/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" dur="1000" fill="hold"/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90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10" dur="1000"/>
                                        <p:tgtEl>
                                          <p:spTgt spid="2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5" dur="2000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16" dur="20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" dur="2000" fill="hold"/>
                                        <p:tgtEl>
                                          <p:spTgt spid="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0" dur="2000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1" dur="20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" dur="2000" fill="hold"/>
                                        <p:tgtEl>
                                          <p:spTgt spid="2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2000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" dur="20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" dur="2000" fill="hold"/>
                                        <p:tgtEl>
                                          <p:spTgt spid="2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2" dur="2000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3" dur="2000" fill="hold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4" dur="2000" fill="hold"/>
                                        <p:tgtEl>
                                          <p:spTgt spid="2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7" dur="2000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8" dur="2000" fill="hold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9" dur="2000" fill="hold"/>
                                        <p:tgtEl>
                                          <p:spTgt spid="2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5" presetClass="entr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42" dur="2000"/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43" dur="2000" fill="hold"/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widt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 fmla="width*sin(2.5*pi*$)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4" dur="2000" fill="hold"/>
                                        <p:tgtEl>
                                          <p:spTgt spid="2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Прямоугольник 5"/>
          <p:cNvSpPr/>
          <p:nvPr/>
        </p:nvSpPr>
        <p:spPr>
          <a:xfrm>
            <a:off x="2743200" y="934200"/>
            <a:ext cx="731448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5400" b="1" strike="noStrike" spc="-1">
                <a:solidFill>
                  <a:srgbClr val="FF0000"/>
                </a:solidFill>
                <a:latin typeface="Monotype Corsiva"/>
                <a:ea typeface="DejaVu Sans"/>
              </a:rPr>
              <a:t> </a:t>
            </a:r>
            <a:endParaRPr lang="ru-RU" sz="5400" b="0" strike="noStrike" spc="-1">
              <a:latin typeface="Arial"/>
            </a:endParaRPr>
          </a:p>
        </p:txBody>
      </p:sp>
      <p:pic>
        <p:nvPicPr>
          <p:cNvPr id="259" name="Рисунок 6"/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/>
        </p:blipFill>
        <p:spPr>
          <a:xfrm>
            <a:off x="5074920" y="5562720"/>
            <a:ext cx="1974600" cy="828360"/>
          </a:xfrm>
          <a:prstGeom prst="rect">
            <a:avLst/>
          </a:prstGeom>
          <a:ln w="0">
            <a:noFill/>
          </a:ln>
        </p:spPr>
      </p:pic>
      <p:sp>
        <p:nvSpPr>
          <p:cNvPr id="260" name="Прямоугольник 1"/>
          <p:cNvSpPr/>
          <p:nvPr/>
        </p:nvSpPr>
        <p:spPr>
          <a:xfrm>
            <a:off x="2209680" y="838080"/>
            <a:ext cx="7390800" cy="91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5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«</a:t>
            </a:r>
            <a:endParaRPr lang="ru-RU" sz="5400" b="0" strike="noStrike" spc="-1">
              <a:latin typeface="Arial"/>
            </a:endParaRPr>
          </a:p>
        </p:txBody>
      </p:sp>
      <p:sp>
        <p:nvSpPr>
          <p:cNvPr id="261" name="Скругленный прямоугольник 4"/>
          <p:cNvSpPr/>
          <p:nvPr/>
        </p:nvSpPr>
        <p:spPr>
          <a:xfrm>
            <a:off x="1555200" y="420480"/>
            <a:ext cx="9461520" cy="4839480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«Надо воспитывать в себе квус к хорошему языку, как воспитывают вкус к гравюрам и хорошей музыке».</a:t>
            </a:r>
            <a:endParaRPr lang="ru-RU" sz="44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FF0000"/>
                </a:solidFill>
                <a:latin typeface="Monotype Corsiva"/>
                <a:ea typeface="DejaVu Sans"/>
              </a:rPr>
              <a:t>                        А. П. Чехов</a:t>
            </a:r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2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280" cy="165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pic>
        <p:nvPicPr>
          <p:cNvPr id="101" name="Picture 4" descr="C:\Users\ммими\Desktop\шаблоны\Линейка\04 Lineyka.jpg"/>
          <p:cNvPicPr/>
          <p:nvPr/>
        </p:nvPicPr>
        <p:blipFill>
          <a:blip r:embed="rId2"/>
          <a:stretch/>
        </p:blipFill>
        <p:spPr>
          <a:xfrm>
            <a:off x="3276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02" name="TextBox 6"/>
          <p:cNvSpPr/>
          <p:nvPr/>
        </p:nvSpPr>
        <p:spPr>
          <a:xfrm>
            <a:off x="562680" y="384120"/>
            <a:ext cx="109004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Четырнадцатое ноября.</a:t>
            </a:r>
            <a:endParaRPr lang="ru-RU" sz="6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Классная работа.</a:t>
            </a:r>
            <a:endParaRPr lang="ru-RU" sz="6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280" cy="165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pic>
        <p:nvPicPr>
          <p:cNvPr id="105" name="Picture 2" descr="C:\Users\ммими\Desktop\шаблоны\Линейка\04 Lineyka.jpg"/>
          <p:cNvPicPr/>
          <p:nvPr/>
        </p:nvPicPr>
        <p:blipFill>
          <a:blip r:embed="rId2"/>
          <a:stretch/>
        </p:blipFill>
        <p:spPr>
          <a:xfrm>
            <a:off x="3276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06" name="TextBox 4"/>
          <p:cNvSpPr/>
          <p:nvPr/>
        </p:nvSpPr>
        <p:spPr>
          <a:xfrm>
            <a:off x="562680" y="384120"/>
            <a:ext cx="109004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Четырнадцатое ноября.</a:t>
            </a:r>
            <a:endParaRPr lang="ru-RU" sz="6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Классная работа.</a:t>
            </a:r>
            <a:endParaRPr lang="ru-RU" sz="6000" b="0" strike="noStrike" spc="-1">
              <a:latin typeface="Arial"/>
            </a:endParaRPr>
          </a:p>
        </p:txBody>
      </p:sp>
      <p:sp>
        <p:nvSpPr>
          <p:cNvPr id="107" name="Прямоугольник 3"/>
          <p:cNvSpPr/>
          <p:nvPr/>
        </p:nvSpPr>
        <p:spPr>
          <a:xfrm>
            <a:off x="562680" y="2431440"/>
            <a:ext cx="11131200" cy="2147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7000"/>
              </a:lnSpc>
              <a:spcAft>
                <a:spcPts val="799"/>
              </a:spcAft>
              <a:buNone/>
            </a:pPr>
            <a:r>
              <a:rPr lang="ru-RU" sz="4000" b="1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Ночь, носки, коньки, щенок, трон</a:t>
            </a:r>
            <a:r>
              <a:rPr lang="ru-RU" sz="4000" b="0" i="1" strike="noStrike" spc="-1">
                <a:solidFill>
                  <a:srgbClr val="000000"/>
                </a:solidFill>
                <a:latin typeface="Times New Roman"/>
                <a:ea typeface="Calibri"/>
              </a:rPr>
              <a:t>.</a:t>
            </a:r>
            <a:endParaRPr lang="ru-RU" sz="4000" b="0" strike="noStrike" spc="-1">
              <a:latin typeface="Arial"/>
            </a:endParaRPr>
          </a:p>
          <a:p>
            <a:pPr>
              <a:lnSpc>
                <a:spcPct val="107000"/>
              </a:lnSpc>
              <a:spcAft>
                <a:spcPts val="799"/>
              </a:spcAft>
              <a:buNone/>
            </a:pPr>
            <a:r>
              <a:rPr lang="ru-RU" sz="4000" b="0" strike="noStrike" spc="-1">
                <a:solidFill>
                  <a:srgbClr val="000000"/>
                </a:solidFill>
                <a:latin typeface="Times New Roman"/>
                <a:ea typeface="Calibri"/>
              </a:rPr>
              <a:t> Согласный, звонкий, непарный, мягкий или твердый звук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280" cy="23868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subTitle"/>
          </p:nvPr>
        </p:nvSpPr>
        <p:spPr>
          <a:xfrm>
            <a:off x="1523880" y="3602160"/>
            <a:ext cx="9143280" cy="16549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pic>
        <p:nvPicPr>
          <p:cNvPr id="110" name="Picture 2" descr="C:\Users\ммими\Desktop\шаблоны\Линейка\04 Lineyka.jpg"/>
          <p:cNvPicPr/>
          <p:nvPr/>
        </p:nvPicPr>
        <p:blipFill>
          <a:blip r:embed="rId2"/>
          <a:stretch/>
        </p:blipFill>
        <p:spPr>
          <a:xfrm>
            <a:off x="0" y="0"/>
            <a:ext cx="12191400" cy="6857280"/>
          </a:xfrm>
          <a:prstGeom prst="rect">
            <a:avLst/>
          </a:prstGeom>
          <a:ln w="0">
            <a:noFill/>
          </a:ln>
        </p:spPr>
      </p:pic>
      <p:sp>
        <p:nvSpPr>
          <p:cNvPr id="111" name="TextBox 4"/>
          <p:cNvSpPr/>
          <p:nvPr/>
        </p:nvSpPr>
        <p:spPr>
          <a:xfrm>
            <a:off x="562680" y="384120"/>
            <a:ext cx="10900440" cy="1918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Четырнадцатое ноября.</a:t>
            </a:r>
            <a:endParaRPr lang="ru-RU" sz="60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6000" b="1" i="1" strike="noStrike" spc="-1">
                <a:solidFill>
                  <a:srgbClr val="0070C0"/>
                </a:solidFill>
                <a:latin typeface="Times New Roman"/>
                <a:ea typeface="DejaVu Sans"/>
              </a:rPr>
              <a:t>Классная работа.</a:t>
            </a:r>
            <a:endParaRPr lang="ru-RU" sz="6000" b="0" strike="noStrike" spc="-1">
              <a:latin typeface="Arial"/>
            </a:endParaRPr>
          </a:p>
        </p:txBody>
      </p:sp>
      <p:pic>
        <p:nvPicPr>
          <p:cNvPr id="112" name="Рисунок 8"/>
          <p:cNvPicPr/>
          <p:nvPr/>
        </p:nvPicPr>
        <p:blipFill>
          <a:blip r:embed="rId3"/>
          <a:srcRect t="13900"/>
          <a:stretch/>
        </p:blipFill>
        <p:spPr>
          <a:xfrm>
            <a:off x="865440" y="2210040"/>
            <a:ext cx="7307640" cy="10087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icture 2" descr="Picture background"/>
          <p:cNvPicPr/>
          <p:nvPr/>
        </p:nvPicPr>
        <p:blipFill>
          <a:blip r:embed="rId2"/>
          <a:srcRect l="6798" t="24474" r="2096" b="4641"/>
          <a:stretch/>
        </p:blipFill>
        <p:spPr>
          <a:xfrm>
            <a:off x="198720" y="1099800"/>
            <a:ext cx="11574360" cy="507492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 xmlns:p15="http://schemas.microsoft.com/office/powerpoint/2012/main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Прямоугольник 1"/>
          <p:cNvSpPr/>
          <p:nvPr/>
        </p:nvSpPr>
        <p:spPr>
          <a:xfrm>
            <a:off x="630000" y="1439280"/>
            <a:ext cx="4571280" cy="283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Сказала мама Славке: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— Холодно в лесу!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Надень под куртку шарфик.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Ведь осень на носу!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А Славка–дошколёнок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Задумался всерьёз: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«Оранжевая осень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 чей уселась нос?»</a:t>
            </a:r>
            <a:r>
              <a:rPr sz="2000"/>
              <a:t/>
            </a:r>
            <a:br>
              <a:rPr sz="2000"/>
            </a:br>
            <a:endParaRPr lang="ru-RU" sz="2000" b="0" strike="noStrike" spc="-1">
              <a:latin typeface="Arial"/>
            </a:endParaRPr>
          </a:p>
        </p:txBody>
      </p:sp>
      <p:sp>
        <p:nvSpPr>
          <p:cNvPr id="115" name="TextBox 2"/>
          <p:cNvSpPr/>
          <p:nvPr/>
        </p:nvSpPr>
        <p:spPr>
          <a:xfrm>
            <a:off x="736560" y="685080"/>
            <a:ext cx="216648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400" b="1" strike="noStrike" spc="-1">
                <a:solidFill>
                  <a:srgbClr val="548235"/>
                </a:solidFill>
                <a:latin typeface="Times New Roman"/>
                <a:ea typeface="DejaVu Sans"/>
              </a:rPr>
              <a:t>Осень на носу.</a:t>
            </a:r>
            <a:endParaRPr lang="ru-RU" sz="2400" b="0" strike="noStrike" spc="-1">
              <a:latin typeface="Arial"/>
            </a:endParaRPr>
          </a:p>
        </p:txBody>
      </p:sp>
      <p:pic>
        <p:nvPicPr>
          <p:cNvPr id="116" name="Рисунок 11"/>
          <p:cNvPicPr/>
          <p:nvPr/>
        </p:nvPicPr>
        <p:blipFill>
          <a:blip r:embed="rId2"/>
          <a:srcRect t="9094"/>
          <a:stretch/>
        </p:blipFill>
        <p:spPr>
          <a:xfrm>
            <a:off x="5073840" y="685080"/>
            <a:ext cx="6280200" cy="5411880"/>
          </a:xfrm>
          <a:prstGeom prst="rect">
            <a:avLst/>
          </a:prstGeom>
          <a:ln w="0">
            <a:noFill/>
          </a:ln>
        </p:spPr>
      </p:pic>
      <p:pic>
        <p:nvPicPr>
          <p:cNvPr id="117" name="Рисунок 8"/>
          <p:cNvPicPr/>
          <p:nvPr/>
        </p:nvPicPr>
        <p:blipFill>
          <a:blip r:embed="rId3"/>
          <a:stretch/>
        </p:blipFill>
        <p:spPr>
          <a:xfrm>
            <a:off x="8214480" y="2171160"/>
            <a:ext cx="2056680" cy="3660120"/>
          </a:xfrm>
          <a:prstGeom prst="rect">
            <a:avLst/>
          </a:prstGeom>
          <a:ln w="0">
            <a:noFill/>
          </a:ln>
        </p:spPr>
      </p:pic>
      <p:sp>
        <p:nvSpPr>
          <p:cNvPr id="118" name="TextBox 5"/>
          <p:cNvSpPr/>
          <p:nvPr/>
        </p:nvSpPr>
        <p:spPr>
          <a:xfrm>
            <a:off x="5221440" y="628560"/>
            <a:ext cx="3934440" cy="4554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400" b="0" i="1" u="sng" strike="noStrike" spc="-1">
                <a:solidFill>
                  <a:srgbClr val="0070C0"/>
                </a:solidFill>
                <a:uFillTx/>
                <a:latin typeface="Times New Roman"/>
                <a:ea typeface="DejaVu Sans"/>
              </a:rPr>
              <a:t>Послушайте стихотворение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Прямоугольник 1"/>
          <p:cNvSpPr/>
          <p:nvPr/>
        </p:nvSpPr>
        <p:spPr>
          <a:xfrm>
            <a:off x="354960" y="390600"/>
            <a:ext cx="4571280" cy="28339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Забрёл мальчишка в ельник,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Увидел там козу,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Но признаков осенних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 встретил на носу...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Вверху заметил дятла —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Краснел среди берёз.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Нет, осень сядет вряд ли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 этот чудо-нос...</a:t>
            </a:r>
            <a:r>
              <a:rPr sz="2000"/>
              <a:t/>
            </a:r>
            <a:br>
              <a:rPr sz="2000"/>
            </a:br>
            <a:endParaRPr lang="ru-RU" sz="2000" b="0" strike="noStrike" spc="-1">
              <a:latin typeface="Arial"/>
            </a:endParaRPr>
          </a:p>
        </p:txBody>
      </p:sp>
      <p:pic>
        <p:nvPicPr>
          <p:cNvPr id="120" name="Рисунок 2"/>
          <p:cNvPicPr/>
          <p:nvPr/>
        </p:nvPicPr>
        <p:blipFill>
          <a:blip r:embed="rId2"/>
          <a:srcRect l="15527" t="24455"/>
          <a:stretch/>
        </p:blipFill>
        <p:spPr>
          <a:xfrm>
            <a:off x="4312800" y="136440"/>
            <a:ext cx="7561080" cy="6581520"/>
          </a:xfrm>
          <a:prstGeom prst="rect">
            <a:avLst/>
          </a:prstGeom>
          <a:ln w="0">
            <a:noFill/>
          </a:ln>
        </p:spPr>
      </p:pic>
      <p:pic>
        <p:nvPicPr>
          <p:cNvPr id="121" name="Рисунок 6"/>
          <p:cNvPicPr/>
          <p:nvPr/>
        </p:nvPicPr>
        <p:blipFill>
          <a:blip r:embed="rId3"/>
          <a:stretch/>
        </p:blipFill>
        <p:spPr>
          <a:xfrm>
            <a:off x="5637240" y="3586320"/>
            <a:ext cx="1294560" cy="2194920"/>
          </a:xfrm>
          <a:prstGeom prst="rect">
            <a:avLst/>
          </a:prstGeom>
          <a:ln w="0">
            <a:noFill/>
          </a:ln>
        </p:spPr>
      </p:pic>
      <p:pic>
        <p:nvPicPr>
          <p:cNvPr id="122" name="Рисунок 7"/>
          <p:cNvPicPr/>
          <p:nvPr/>
        </p:nvPicPr>
        <p:blipFill>
          <a:blip r:embed="rId4"/>
          <a:stretch/>
        </p:blipFill>
        <p:spPr>
          <a:xfrm>
            <a:off x="6877800" y="4419720"/>
            <a:ext cx="1038960" cy="1455120"/>
          </a:xfrm>
          <a:prstGeom prst="rect">
            <a:avLst/>
          </a:prstGeom>
          <a:ln w="0">
            <a:noFill/>
          </a:ln>
        </p:spPr>
      </p:pic>
      <p:pic>
        <p:nvPicPr>
          <p:cNvPr id="123" name="Рисунок 10"/>
          <p:cNvPicPr/>
          <p:nvPr/>
        </p:nvPicPr>
        <p:blipFill>
          <a:blip r:embed="rId5"/>
          <a:stretch/>
        </p:blipFill>
        <p:spPr>
          <a:xfrm>
            <a:off x="8836200" y="1821960"/>
            <a:ext cx="801000" cy="4100040"/>
          </a:xfrm>
          <a:prstGeom prst="rect">
            <a:avLst/>
          </a:prstGeom>
          <a:ln w="0">
            <a:noFill/>
          </a:ln>
        </p:spPr>
      </p:pic>
      <p:pic>
        <p:nvPicPr>
          <p:cNvPr id="124" name="Рисунок 9"/>
          <p:cNvPicPr/>
          <p:nvPr/>
        </p:nvPicPr>
        <p:blipFill>
          <a:blip r:embed="rId6"/>
          <a:stretch/>
        </p:blipFill>
        <p:spPr>
          <a:xfrm>
            <a:off x="8630640" y="2147760"/>
            <a:ext cx="538920" cy="143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Прямоугольник 1"/>
          <p:cNvSpPr/>
          <p:nvPr/>
        </p:nvSpPr>
        <p:spPr>
          <a:xfrm>
            <a:off x="482040" y="318600"/>
            <a:ext cx="4571280" cy="3748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Вдруг тёлка: «My-у-у!» —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за ёлкой...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 Славку ждал сюрприз —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Увидел: к носу тёлки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Прилип осенний лист!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Мальчишка крикнул: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— Осень!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На тёлкином носу!!!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Сниму я листик с носа </a:t>
            </a:r>
            <a:r>
              <a:rPr sz="2000"/>
              <a:t/>
            </a:r>
            <a:br>
              <a:rPr sz="2000"/>
            </a:b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 маме отнесу!»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                 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000" b="1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                    Елена Кай</a:t>
            </a:r>
            <a:endParaRPr lang="ru-RU" sz="2000" b="0" strike="noStrike" spc="-1">
              <a:latin typeface="Arial"/>
            </a:endParaRPr>
          </a:p>
        </p:txBody>
      </p:sp>
      <p:pic>
        <p:nvPicPr>
          <p:cNvPr id="126" name="Рисунок 4"/>
          <p:cNvPicPr/>
          <p:nvPr/>
        </p:nvPicPr>
        <p:blipFill>
          <a:blip r:embed="rId2"/>
          <a:srcRect t="9853" b="3217"/>
          <a:stretch/>
        </p:blipFill>
        <p:spPr>
          <a:xfrm>
            <a:off x="3985200" y="259560"/>
            <a:ext cx="7778520" cy="6954480"/>
          </a:xfrm>
          <a:prstGeom prst="rect">
            <a:avLst/>
          </a:prstGeom>
          <a:ln w="0">
            <a:noFill/>
          </a:ln>
        </p:spPr>
      </p:pic>
      <p:pic>
        <p:nvPicPr>
          <p:cNvPr id="127" name="Рисунок 6"/>
          <p:cNvPicPr/>
          <p:nvPr/>
        </p:nvPicPr>
        <p:blipFill>
          <a:blip r:embed="rId3"/>
          <a:stretch/>
        </p:blipFill>
        <p:spPr>
          <a:xfrm>
            <a:off x="5867280" y="3821040"/>
            <a:ext cx="1294560" cy="2196360"/>
          </a:xfrm>
          <a:prstGeom prst="rect">
            <a:avLst/>
          </a:prstGeom>
          <a:ln w="0">
            <a:noFill/>
          </a:ln>
        </p:spPr>
      </p:pic>
      <p:pic>
        <p:nvPicPr>
          <p:cNvPr id="128" name="Рисунок 5"/>
          <p:cNvPicPr/>
          <p:nvPr/>
        </p:nvPicPr>
        <p:blipFill>
          <a:blip r:embed="rId4"/>
          <a:stretch/>
        </p:blipFill>
        <p:spPr>
          <a:xfrm>
            <a:off x="7305840" y="3957480"/>
            <a:ext cx="2447280" cy="2118600"/>
          </a:xfrm>
          <a:prstGeom prst="rect">
            <a:avLst/>
          </a:prstGeom>
          <a:ln w="0">
            <a:noFill/>
          </a:ln>
        </p:spPr>
      </p:pic>
      <p:pic>
        <p:nvPicPr>
          <p:cNvPr id="129" name="Рисунок 7"/>
          <p:cNvPicPr/>
          <p:nvPr/>
        </p:nvPicPr>
        <p:blipFill>
          <a:blip r:embed="rId5"/>
          <a:stretch/>
        </p:blipFill>
        <p:spPr>
          <a:xfrm rot="6125400">
            <a:off x="7436880" y="4663440"/>
            <a:ext cx="713880" cy="678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/>
    </mc:Choice>
    <mc:Fallback xmlns="" xmlns:p15="http://schemas.microsoft.com/office/powerpoint/2012/main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</TotalTime>
  <Words>800</Words>
  <Application>Microsoft Office PowerPoint</Application>
  <PresentationFormat>Широкоэкранный</PresentationFormat>
  <Paragraphs>119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28</vt:i4>
      </vt:variant>
    </vt:vector>
  </HeadingPairs>
  <TitlesOfParts>
    <vt:vector size="38" baseType="lpstr">
      <vt:lpstr>Arial</vt:lpstr>
      <vt:lpstr>Arial Bold</vt:lpstr>
      <vt:lpstr>Calibri</vt:lpstr>
      <vt:lpstr>DejaVu Sans</vt:lpstr>
      <vt:lpstr>Monotype Corsiva</vt:lpstr>
      <vt:lpstr>Symbol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>*</dc:creator>
  <dc:description/>
  <cp:lastModifiedBy>*</cp:lastModifiedBy>
  <cp:revision>43</cp:revision>
  <dcterms:created xsi:type="dcterms:W3CDTF">2024-10-31T13:20:21Z</dcterms:created>
  <dcterms:modified xsi:type="dcterms:W3CDTF">2025-06-04T17:57:55Z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42</vt:i4>
  </property>
</Properties>
</file>