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9" r:id="rId5"/>
    <p:sldId id="269" r:id="rId6"/>
    <p:sldId id="258" r:id="rId7"/>
    <p:sldId id="260" r:id="rId8"/>
    <p:sldId id="27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B4C7DD-E3A1-4879-AE5C-6D5962D16A49}" type="datetimeFigureOut">
              <a:rPr lang="ru-RU" smtClean="0"/>
              <a:t>10.10.2025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6E75C6-F1A8-4AA1-BC14-86251FCFED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t-uroki.ru/wp-content/uploads/2012/04/000-vnutrennee-ustroistvo-komputera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hyperlink" Target="http://it-uroki.ru/wp-content/uploads/2012/04/202-vnutrennee-ustroistvo-komputera-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437112"/>
            <a:ext cx="7992888" cy="1530191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Цель занятия:</a:t>
            </a:r>
            <a:r>
              <a:rPr lang="ru-RU" sz="2400" dirty="0" smtClean="0"/>
              <a:t> </a:t>
            </a:r>
            <a:r>
              <a:rPr lang="ru-RU" sz="2400" dirty="0"/>
              <a:t>повторить основные изученные понятия, обобщить и систематизировать ваши знания об устройстве персонального компьютера и назначении </a:t>
            </a:r>
            <a:r>
              <a:rPr lang="ru-RU" sz="2400"/>
              <a:t>его </a:t>
            </a:r>
            <a:r>
              <a:rPr lang="ru-RU" sz="2400" smtClean="0"/>
              <a:t>устройств.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16632"/>
            <a:ext cx="7175351" cy="4104456"/>
          </a:xfrm>
        </p:spPr>
        <p:txBody>
          <a:bodyPr/>
          <a:lstStyle/>
          <a:p>
            <a:pPr algn="ctr"/>
            <a:r>
              <a:rPr lang="ru-RU" dirty="0" smtClean="0"/>
              <a:t>Тема занятия: «Устройство персонального компьютера»</a:t>
            </a:r>
            <a:endParaRPr lang="ru-RU" dirty="0"/>
          </a:p>
        </p:txBody>
      </p:sp>
      <p:pic>
        <p:nvPicPr>
          <p:cNvPr id="3074" name="Picture 2" descr="C:\Users\Семья\Desktop\1682687953_papik-pro-p-smail-sidit-za-kompom-png-2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9460">
            <a:off x="0" y="654487"/>
            <a:ext cx="3240005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8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94"/>
            <a:ext cx="9144000" cy="6188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0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155" y="5682281"/>
            <a:ext cx="6512511" cy="1143000"/>
          </a:xfrm>
        </p:spPr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6588224" cy="52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6732240" y="188640"/>
            <a:ext cx="2194576" cy="347472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Оценки:</a:t>
            </a:r>
          </a:p>
          <a:p>
            <a:r>
              <a:rPr lang="ru-RU" dirty="0" smtClean="0"/>
              <a:t>«</a:t>
            </a:r>
            <a:r>
              <a:rPr lang="ru-RU" b="1" dirty="0" smtClean="0"/>
              <a:t>3</a:t>
            </a:r>
            <a:r>
              <a:rPr lang="ru-RU" dirty="0" smtClean="0"/>
              <a:t>» - правильно 5 или 6 из 10;</a:t>
            </a:r>
          </a:p>
          <a:p>
            <a:r>
              <a:rPr lang="ru-RU" dirty="0" smtClean="0"/>
              <a:t>«</a:t>
            </a:r>
            <a:r>
              <a:rPr lang="ru-RU" b="1" dirty="0" smtClean="0"/>
              <a:t>4</a:t>
            </a:r>
            <a:r>
              <a:rPr lang="ru-RU" dirty="0" smtClean="0"/>
              <a:t>» </a:t>
            </a:r>
            <a:r>
              <a:rPr lang="ru-RU" dirty="0"/>
              <a:t>- правильно </a:t>
            </a:r>
            <a:r>
              <a:rPr lang="ru-RU" dirty="0" smtClean="0"/>
              <a:t>7 или 8 из </a:t>
            </a:r>
            <a:r>
              <a:rPr lang="ru-RU" dirty="0"/>
              <a:t>10</a:t>
            </a:r>
            <a:r>
              <a:rPr lang="ru-RU" dirty="0" smtClean="0"/>
              <a:t>;</a:t>
            </a:r>
          </a:p>
          <a:p>
            <a:r>
              <a:rPr lang="ru-RU" dirty="0" smtClean="0"/>
              <a:t>«</a:t>
            </a:r>
            <a:r>
              <a:rPr lang="ru-RU" b="1" dirty="0" smtClean="0"/>
              <a:t>5</a:t>
            </a:r>
            <a:r>
              <a:rPr lang="ru-RU" dirty="0" smtClean="0"/>
              <a:t>» </a:t>
            </a:r>
            <a:r>
              <a:rPr lang="ru-RU" dirty="0"/>
              <a:t>- правильно </a:t>
            </a:r>
            <a:r>
              <a:rPr lang="ru-RU" dirty="0" smtClean="0"/>
              <a:t>9 или 10 </a:t>
            </a:r>
            <a:r>
              <a:rPr lang="ru-RU" dirty="0"/>
              <a:t>из </a:t>
            </a:r>
            <a:r>
              <a:rPr lang="ru-RU" dirty="0" smtClean="0"/>
              <a:t>10.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03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145" cy="59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26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373216"/>
            <a:ext cx="6512511" cy="114300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96944" cy="3201536"/>
          </a:xfrm>
        </p:spPr>
        <p:txBody>
          <a:bodyPr>
            <a:noAutofit/>
          </a:bodyPr>
          <a:lstStyle/>
          <a:p>
            <a:r>
              <a:rPr lang="ru-RU" sz="4800" dirty="0"/>
              <a:t>Произвести очистку системного блока компьютера (своего, друга, у родственников).</a:t>
            </a:r>
          </a:p>
        </p:txBody>
      </p:sp>
    </p:spTree>
    <p:extLst>
      <p:ext uri="{BB962C8B-B14F-4D97-AF65-F5344CB8AC3E}">
        <p14:creationId xmlns:p14="http://schemas.microsoft.com/office/powerpoint/2010/main" val="282122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25144"/>
            <a:ext cx="7992888" cy="1584176"/>
          </a:xfrm>
        </p:spPr>
        <p:txBody>
          <a:bodyPr/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96" y="731838"/>
            <a:ext cx="5265207" cy="3475037"/>
          </a:xfrm>
        </p:spPr>
      </p:pic>
    </p:spTree>
    <p:extLst>
      <p:ext uri="{BB962C8B-B14F-4D97-AF65-F5344CB8AC3E}">
        <p14:creationId xmlns:p14="http://schemas.microsoft.com/office/powerpoint/2010/main" val="334042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544616"/>
          </a:xfrm>
        </p:spPr>
        <p:txBody>
          <a:bodyPr>
            <a:normAutofit/>
          </a:bodyPr>
          <a:lstStyle/>
          <a:p>
            <a:pPr marL="45720" lvl="0" indent="0">
              <a:buNone/>
            </a:pPr>
            <a:r>
              <a:rPr lang="ru-RU" sz="4800" b="1" dirty="0" smtClean="0"/>
              <a:t>1. Как </a:t>
            </a:r>
            <a:r>
              <a:rPr lang="ru-RU" sz="4800" b="1" dirty="0"/>
              <a:t>различают компьютеры по способу эксплуатации?</a:t>
            </a:r>
            <a:endParaRPr lang="ru-RU" sz="4800" dirty="0"/>
          </a:p>
          <a:p>
            <a:pPr algn="just"/>
            <a:r>
              <a:rPr lang="ru-RU" sz="4800" dirty="0" smtClean="0"/>
              <a:t>По </a:t>
            </a:r>
            <a:r>
              <a:rPr lang="ru-RU" sz="4800" dirty="0"/>
              <a:t>способу эксплуатации различают настольные, портативные и карманные модели ПК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83617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54461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800" b="1" dirty="0" smtClean="0"/>
              <a:t>2. Что </a:t>
            </a:r>
            <a:r>
              <a:rPr lang="ru-RU" sz="2800" b="1" dirty="0"/>
              <a:t>называют базовой конфигурацией </a:t>
            </a:r>
            <a:r>
              <a:rPr lang="ru-RU" sz="2800" b="1" dirty="0" smtClean="0"/>
              <a:t>ПК </a:t>
            </a:r>
            <a:r>
              <a:rPr lang="ru-RU" sz="2800" b="1" dirty="0"/>
              <a:t>и </a:t>
            </a:r>
            <a:r>
              <a:rPr lang="ru-RU" sz="2800" b="1" dirty="0" smtClean="0"/>
              <a:t>какие аппаратные </a:t>
            </a:r>
            <a:r>
              <a:rPr lang="ru-RU" sz="2800" b="1" dirty="0"/>
              <a:t>средства входят в базовую конфигурацию настольного ПК?</a:t>
            </a:r>
            <a:endParaRPr lang="ru-RU" sz="2800" dirty="0"/>
          </a:p>
          <a:p>
            <a:pPr algn="just"/>
            <a:r>
              <a:rPr lang="ru-RU" sz="2800" b="1" dirty="0" smtClean="0"/>
              <a:t>Базовая </a:t>
            </a:r>
            <a:r>
              <a:rPr lang="ru-RU" sz="2800" b="1" dirty="0"/>
              <a:t>конфигурация ПК</a:t>
            </a:r>
            <a:r>
              <a:rPr lang="ru-RU" sz="2800" dirty="0"/>
              <a:t> – минимальный комплект аппаратных средств, достаточных для начала работы с компьютером</a:t>
            </a:r>
            <a:r>
              <a:rPr lang="ru-RU" sz="2800" dirty="0" smtClean="0"/>
              <a:t>.</a:t>
            </a:r>
            <a:endParaRPr lang="ru-RU" sz="2800" dirty="0"/>
          </a:p>
          <a:p>
            <a:pPr marL="45720" lvl="0" indent="0" algn="just">
              <a:buNone/>
            </a:pPr>
            <a:r>
              <a:rPr lang="ru-RU" sz="2800" dirty="0" smtClean="0"/>
              <a:t>В </a:t>
            </a:r>
            <a:r>
              <a:rPr lang="ru-RU" sz="2800" dirty="0"/>
              <a:t>настоящее время для настольных ПК базовой считается конфигурация, в которую входит четыре устройства:</a:t>
            </a:r>
          </a:p>
          <a:p>
            <a:pPr algn="just"/>
            <a:r>
              <a:rPr lang="ru-RU" sz="2800" dirty="0"/>
              <a:t>Системный блок</a:t>
            </a:r>
          </a:p>
          <a:p>
            <a:pPr algn="just"/>
            <a:r>
              <a:rPr lang="ru-RU" sz="2800" dirty="0"/>
              <a:t>Монитор</a:t>
            </a:r>
          </a:p>
          <a:p>
            <a:pPr algn="just"/>
            <a:r>
              <a:rPr lang="ru-RU" sz="2800" dirty="0"/>
              <a:t>Клавиатура</a:t>
            </a:r>
          </a:p>
          <a:p>
            <a:pPr algn="just"/>
            <a:r>
              <a:rPr lang="ru-RU" sz="2800" dirty="0" smtClean="0"/>
              <a:t>Мышь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7446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544616"/>
          </a:xfrm>
        </p:spPr>
        <p:txBody>
          <a:bodyPr>
            <a:noAutofit/>
          </a:bodyPr>
          <a:lstStyle/>
          <a:p>
            <a:pPr marL="45720" lvl="0" indent="0" algn="just">
              <a:buNone/>
            </a:pPr>
            <a:r>
              <a:rPr lang="ru-RU" sz="2800" b="1" dirty="0" smtClean="0"/>
              <a:t>3. Дайте </a:t>
            </a:r>
            <a:r>
              <a:rPr lang="ru-RU" sz="2800" b="1" dirty="0"/>
              <a:t>определение понятию «системный блок</a:t>
            </a:r>
            <a:r>
              <a:rPr lang="ru-RU" sz="2800" b="1" dirty="0" smtClean="0"/>
              <a:t>» и </a:t>
            </a:r>
            <a:r>
              <a:rPr lang="ru-RU" sz="2800" b="1" dirty="0"/>
              <a:t>перечислите </a:t>
            </a:r>
            <a:r>
              <a:rPr lang="ru-RU" sz="2800" b="1" dirty="0" smtClean="0"/>
              <a:t>устройства, входящие </a:t>
            </a:r>
            <a:r>
              <a:rPr lang="ru-RU" sz="2800" b="1" dirty="0"/>
              <a:t>в системный блок.</a:t>
            </a:r>
            <a:endParaRPr lang="ru-RU" sz="2800" dirty="0"/>
          </a:p>
          <a:p>
            <a:pPr algn="just"/>
            <a:r>
              <a:rPr lang="ru-RU" sz="2800" b="1" dirty="0" smtClean="0"/>
              <a:t>Системный </a:t>
            </a:r>
            <a:r>
              <a:rPr lang="ru-RU" sz="2800" b="1" dirty="0"/>
              <a:t>блок</a:t>
            </a:r>
            <a:r>
              <a:rPr lang="ru-RU" sz="2800" dirty="0"/>
              <a:t> – основной блок компьютерной системы. В нем располагаются устройства, считающиеся внутренними. Устройства, подключающиеся к системному блоку снаружи, считаются внешними</a:t>
            </a:r>
            <a:r>
              <a:rPr lang="ru-RU" sz="2800" dirty="0" smtClean="0"/>
              <a:t>.</a:t>
            </a:r>
            <a:endParaRPr lang="ru-RU" sz="2800" dirty="0"/>
          </a:p>
          <a:p>
            <a:pPr algn="just"/>
            <a:r>
              <a:rPr lang="ru-RU" sz="2800" dirty="0" smtClean="0"/>
              <a:t>В </a:t>
            </a:r>
            <a:r>
              <a:rPr lang="ru-RU" sz="2800" dirty="0"/>
              <a:t>системный блок входит материнская плата, процессор, видеоадаптеры (видеокарта), оперативная память, накопители на жестких и гибких магнитных дисках и некоторые другие </a:t>
            </a:r>
            <a:r>
              <a:rPr lang="ru-RU" sz="2800" dirty="0" smtClean="0"/>
              <a:t>устройства.</a:t>
            </a:r>
          </a:p>
        </p:txBody>
      </p:sp>
    </p:spTree>
    <p:extLst>
      <p:ext uri="{BB962C8B-B14F-4D97-AF65-F5344CB8AC3E}">
        <p14:creationId xmlns:p14="http://schemas.microsoft.com/office/powerpoint/2010/main" val="209665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544616"/>
          </a:xfrm>
        </p:spPr>
        <p:txBody>
          <a:bodyPr>
            <a:normAutofit/>
          </a:bodyPr>
          <a:lstStyle/>
          <a:p>
            <a:pPr marL="45720" lvl="0" indent="0" algn="just">
              <a:buNone/>
            </a:pPr>
            <a:r>
              <a:rPr lang="ru-RU" sz="4400" b="1" dirty="0" smtClean="0"/>
              <a:t>4. Что </a:t>
            </a:r>
            <a:r>
              <a:rPr lang="ru-RU" sz="4400" b="1" dirty="0"/>
              <a:t>мы понимаем под словом «монитор»?</a:t>
            </a:r>
            <a:endParaRPr lang="ru-RU" sz="4400" dirty="0"/>
          </a:p>
          <a:p>
            <a:pPr algn="just"/>
            <a:r>
              <a:rPr lang="ru-RU" sz="4400" b="1" dirty="0" smtClean="0"/>
              <a:t>Монитор</a:t>
            </a:r>
            <a:r>
              <a:rPr lang="ru-RU" sz="4400" dirty="0" smtClean="0"/>
              <a:t> </a:t>
            </a:r>
            <a:r>
              <a:rPr lang="ru-RU" sz="4400" dirty="0"/>
              <a:t>– устройство для визуального воспроизведения символьной и графической информации. Служит в качестве устройства вывода</a:t>
            </a:r>
            <a:r>
              <a:rPr lang="ru-RU" sz="4400" dirty="0" smtClean="0"/>
              <a:t>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5554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517232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400600"/>
          </a:xfrm>
        </p:spPr>
        <p:txBody>
          <a:bodyPr>
            <a:noAutofit/>
          </a:bodyPr>
          <a:lstStyle/>
          <a:p>
            <a:pPr marL="45720" lvl="0" indent="0" algn="just">
              <a:buNone/>
            </a:pPr>
            <a:r>
              <a:rPr lang="ru-RU" b="1" dirty="0" smtClean="0"/>
              <a:t>5. Чем </a:t>
            </a:r>
            <a:r>
              <a:rPr lang="ru-RU" b="1" dirty="0"/>
              <a:t>отличается дисплей от монитора?</a:t>
            </a:r>
            <a:endParaRPr lang="ru-RU" dirty="0"/>
          </a:p>
          <a:p>
            <a:pPr algn="just"/>
            <a:r>
              <a:rPr lang="ru-RU" b="1" dirty="0"/>
              <a:t>Дисплей</a:t>
            </a:r>
            <a:r>
              <a:rPr lang="ru-RU" dirty="0"/>
              <a:t> — это общий термин, используемый для обозначения устройства, которое используется для отображения информации. Он может включать в себя различные типы устройств, такие как мониторы, телевизоры, смартфоны и планшеты. Дисплеи могут быть различного размера, разрешения и технологий, но их основной функцией является отображение изображений и текста.</a:t>
            </a:r>
          </a:p>
          <a:p>
            <a:pPr algn="just"/>
            <a:r>
              <a:rPr lang="ru-RU" b="1" dirty="0"/>
              <a:t>Монитор</a:t>
            </a:r>
            <a:r>
              <a:rPr lang="ru-RU" dirty="0"/>
              <a:t> — это специфический тип дисплея, который обычно используется в компьютерах. Он является основным устройством отображения для компьютера и предназначен для прикрепления к системному блоку. Монитор позволяет пользователю видеть и взаимодействовать с содержимым компьютера, таким как рабочий стол, приложения и веб-страницы. В отличие от общего термина «дисплей», монитор может иметь дополнительные функции, такие как регулировка яркости и контрастности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01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r="6142"/>
          <a:stretch>
            <a:fillRect/>
          </a:stretch>
        </p:blipFill>
        <p:spPr>
          <a:xfrm>
            <a:off x="4932040" y="188640"/>
            <a:ext cx="4114800" cy="3127375"/>
          </a:xfrm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0" y="116632"/>
            <a:ext cx="5436096" cy="5616624"/>
          </a:xfrm>
        </p:spPr>
        <p:txBody>
          <a:bodyPr>
            <a:noAutofit/>
          </a:bodyPr>
          <a:lstStyle/>
          <a:p>
            <a:pPr marL="45720" lvl="0" indent="0" algn="ctr">
              <a:spcBef>
                <a:spcPts val="0"/>
              </a:spcBef>
              <a:buNone/>
            </a:pPr>
            <a:r>
              <a:rPr lang="ru-RU" sz="3000" b="1" dirty="0" smtClean="0"/>
              <a:t>6. Для чего служат клавиатура и мышь?</a:t>
            </a:r>
            <a:endParaRPr lang="ru-RU" sz="3000" dirty="0" smtClean="0"/>
          </a:p>
          <a:p>
            <a:pPr algn="just"/>
            <a:r>
              <a:rPr lang="ru-RU" sz="3000" dirty="0" smtClean="0"/>
              <a:t>Клавиатура – клавишное устройство, предназначенное для управления работой компьютера и ввода в него информации. </a:t>
            </a:r>
          </a:p>
          <a:p>
            <a:pPr algn="just"/>
            <a:r>
              <a:rPr lang="ru-RU" sz="3000" dirty="0" smtClean="0"/>
              <a:t>Мышь – устройство «графического» управления.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301208"/>
            <a:ext cx="6383538" cy="1143000"/>
          </a:xfrm>
        </p:spPr>
        <p:txBody>
          <a:bodyPr/>
          <a:lstStyle/>
          <a:p>
            <a:pPr algn="r"/>
            <a:r>
              <a:rPr lang="ru-RU" dirty="0" smtClean="0"/>
              <a:t>Вопросы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21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517232"/>
            <a:ext cx="6512511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5400600"/>
          </a:xfrm>
        </p:spPr>
        <p:txBody>
          <a:bodyPr>
            <a:noAutofit/>
          </a:bodyPr>
          <a:lstStyle/>
          <a:p>
            <a:pPr marL="45720" lvl="0" indent="0" algn="just">
              <a:buNone/>
            </a:pPr>
            <a:r>
              <a:rPr lang="ru-RU" sz="3200" b="1" dirty="0" smtClean="0"/>
              <a:t>7. Какие устройства называются периферийными? Приведите примеры.</a:t>
            </a:r>
            <a:endParaRPr lang="ru-RU" sz="3200" dirty="0" smtClean="0"/>
          </a:p>
          <a:p>
            <a:pPr algn="just"/>
            <a:r>
              <a:rPr lang="ru-RU" sz="3200" dirty="0" smtClean="0"/>
              <a:t>Периферийными называют устройства, подключаемые к компьютеру извне. Обычно эти устройства предназначены для ввода и вывода информации.</a:t>
            </a:r>
          </a:p>
          <a:p>
            <a:pPr algn="just"/>
            <a:r>
              <a:rPr lang="ru-RU" sz="3200" dirty="0" smtClean="0"/>
              <a:t>Принтер</a:t>
            </a:r>
          </a:p>
          <a:p>
            <a:pPr algn="just"/>
            <a:r>
              <a:rPr lang="ru-RU" sz="3200" dirty="0" smtClean="0"/>
              <a:t>Сканер</a:t>
            </a:r>
          </a:p>
          <a:p>
            <a:pPr algn="just"/>
            <a:r>
              <a:rPr lang="ru-RU" sz="3200" dirty="0" smtClean="0"/>
              <a:t>Модем</a:t>
            </a:r>
          </a:p>
          <a:p>
            <a:pPr algn="just"/>
            <a:r>
              <a:rPr lang="ru-RU" sz="3200" dirty="0" err="1" smtClean="0"/>
              <a:t>Web</a:t>
            </a:r>
            <a:r>
              <a:rPr lang="ru-RU" sz="3200" dirty="0" smtClean="0"/>
              <a:t>-камера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290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8208911" cy="1793136"/>
          </a:xfrm>
        </p:spPr>
        <p:txBody>
          <a:bodyPr/>
          <a:lstStyle/>
          <a:p>
            <a:r>
              <a:rPr lang="ru-RU" i="1" dirty="0" smtClean="0">
                <a:effectLst/>
              </a:rPr>
              <a:t>…мы </a:t>
            </a:r>
            <a:r>
              <a:rPr lang="ru-RU" i="1" dirty="0">
                <a:effectLst/>
              </a:rPr>
              <a:t>заглянем внутрь системного </a:t>
            </a:r>
            <a:r>
              <a:rPr lang="ru-RU" i="1" dirty="0" smtClean="0">
                <a:effectLst/>
              </a:rPr>
              <a:t>блока…</a:t>
            </a:r>
            <a:endParaRPr lang="ru-RU" dirty="0"/>
          </a:p>
        </p:txBody>
      </p:sp>
      <p:pic>
        <p:nvPicPr>
          <p:cNvPr id="5" name="Объект 4" descr="http://it-uroki.ru/wp-content/uploads/2012/04/000-vnutrennee-ustroistvo-komputera-560x530.jpg">
            <a:hlinkClick r:id="rId2" tooltip="&quot;&quot;"/>
          </p:cNvPr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3346450" cy="316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http://it-uroki.ru/wp-content/uploads/2012/04/202-vnutrennee-ustroistvo-komputera-2-560x510.jpg">
            <a:hlinkClick r:id="rId4" tooltip="&quot;&quot;"/>
          </p:cNvPr>
          <p:cNvPicPr>
            <a:picLocks noGrp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6712"/>
            <a:ext cx="3346450" cy="316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089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354</TotalTime>
  <Words>473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Тема занятия: «Устройство персонального компьютера»</vt:lpstr>
      <vt:lpstr>Вопросы</vt:lpstr>
      <vt:lpstr>Вопросы</vt:lpstr>
      <vt:lpstr>Вопросы</vt:lpstr>
      <vt:lpstr>Вопросы</vt:lpstr>
      <vt:lpstr>Вопросы</vt:lpstr>
      <vt:lpstr>Вопросы</vt:lpstr>
      <vt:lpstr>Вопросы</vt:lpstr>
      <vt:lpstr>…мы заглянем внутрь системного блока…</vt:lpstr>
      <vt:lpstr>Презентация PowerPoint</vt:lpstr>
      <vt:lpstr>Ответы</vt:lpstr>
      <vt:lpstr>Презентация PowerPoint</vt:lpstr>
      <vt:lpstr>Домашнее задание</vt:lpstr>
      <vt:lpstr>Спасибо за внимание!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занятия: «Устройство персонального компьютера»</dc:title>
  <dc:creator>Семья</dc:creator>
  <cp:lastModifiedBy>1</cp:lastModifiedBy>
  <cp:revision>19</cp:revision>
  <dcterms:created xsi:type="dcterms:W3CDTF">2023-11-28T20:52:30Z</dcterms:created>
  <dcterms:modified xsi:type="dcterms:W3CDTF">2025-10-10T07:19:50Z</dcterms:modified>
</cp:coreProperties>
</file>