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79" r:id="rId4"/>
    <p:sldId id="281" r:id="rId5"/>
    <p:sldId id="256" r:id="rId6"/>
    <p:sldId id="260" r:id="rId7"/>
    <p:sldId id="258" r:id="rId8"/>
    <p:sldId id="261" r:id="rId9"/>
    <p:sldId id="280" r:id="rId10"/>
    <p:sldId id="271" r:id="rId11"/>
    <p:sldId id="263" r:id="rId12"/>
    <p:sldId id="282" r:id="rId13"/>
    <p:sldId id="283" r:id="rId14"/>
    <p:sldId id="264" r:id="rId15"/>
    <p:sldId id="265" r:id="rId16"/>
    <p:sldId id="266" r:id="rId17"/>
    <p:sldId id="284" r:id="rId18"/>
    <p:sldId id="285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A65C"/>
    <a:srgbClr val="9A31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8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9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24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36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631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038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292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281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84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016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04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718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739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C5366-5BC7-4E6B-9205-0CBC2BC15C6A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5D80A-B537-4D49-A588-60CC4FB5B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910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11" Type="http://schemas.openxmlformats.org/officeDocument/2006/relationships/image" Target="../media/image30.jpeg"/><Relationship Id="rId5" Type="http://schemas.openxmlformats.org/officeDocument/2006/relationships/image" Target="../media/image24.jpg"/><Relationship Id="rId10" Type="http://schemas.openxmlformats.org/officeDocument/2006/relationships/image" Target="../media/image29.jpg"/><Relationship Id="rId4" Type="http://schemas.openxmlformats.org/officeDocument/2006/relationships/image" Target="../media/image23.jpeg"/><Relationship Id="rId9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370" y="3657600"/>
            <a:ext cx="2691514" cy="320039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766" y="0"/>
            <a:ext cx="2876234" cy="18288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6"/>
            <a:ext cx="3211551" cy="203130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5881"/>
            <a:ext cx="3211551" cy="221118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7068"/>
            <a:ext cx="3226526" cy="261093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065" y="4355"/>
            <a:ext cx="3559273" cy="190717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642" y="3931525"/>
            <a:ext cx="3931358" cy="300920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55" y="1811382"/>
            <a:ext cx="2544514" cy="504661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347" y="0"/>
            <a:ext cx="2578608" cy="365760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469" y="1783095"/>
            <a:ext cx="3882531" cy="214843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753" y="3600411"/>
            <a:ext cx="2462964" cy="3283131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0" y="6188428"/>
            <a:ext cx="12192000" cy="76944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Book Antiqua" panose="02040602050305030304" pitchFamily="18" charset="0"/>
              </a:rPr>
              <a:t>МИР ИСКУССТВА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99382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21666" cy="56321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21666" y="4857452"/>
            <a:ext cx="333042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Book Antiqua" panose="02040602050305030304" pitchFamily="18" charset="0"/>
              </a:rPr>
              <a:t>Карл Брюллов</a:t>
            </a:r>
          </a:p>
          <a:p>
            <a:r>
              <a:rPr lang="ru-RU" sz="2000" dirty="0" smtClean="0">
                <a:latin typeface="Book Antiqua" panose="02040602050305030304" pitchFamily="18" charset="0"/>
              </a:rPr>
              <a:t>Портрет Натальи Николаевны Пушкиной</a:t>
            </a:r>
          </a:p>
          <a:p>
            <a:r>
              <a:rPr lang="ru-RU" sz="2000" i="1" dirty="0" smtClean="0">
                <a:latin typeface="Book Antiqua" panose="02040602050305030304" pitchFamily="18" charset="0"/>
              </a:rPr>
              <a:t>Мягкие цветовые переходы</a:t>
            </a:r>
          </a:p>
          <a:p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559" y="0"/>
            <a:ext cx="4637218" cy="354854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023559" y="3548543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Book Antiqua" panose="02040602050305030304" pitchFamily="18" charset="0"/>
              </a:rPr>
              <a:t>Илья Репин</a:t>
            </a:r>
          </a:p>
          <a:p>
            <a:r>
              <a:rPr lang="ru-RU" sz="2000" dirty="0">
                <a:latin typeface="Book Antiqua" panose="02040602050305030304" pitchFamily="18" charset="0"/>
              </a:rPr>
              <a:t>Портрет актрисы Элеоноры </a:t>
            </a:r>
            <a:r>
              <a:rPr lang="ru-RU" sz="2000" dirty="0" err="1">
                <a:latin typeface="Book Antiqua" panose="02040602050305030304" pitchFamily="18" charset="0"/>
              </a:rPr>
              <a:t>Дузе</a:t>
            </a:r>
            <a:endParaRPr lang="ru-RU" sz="2000" dirty="0">
              <a:latin typeface="Book Antiqua" panose="02040602050305030304" pitchFamily="18" charset="0"/>
            </a:endParaRPr>
          </a:p>
          <a:p>
            <a:r>
              <a:rPr lang="ru-RU" sz="2000" dirty="0" smtClean="0">
                <a:latin typeface="Book Antiqua" panose="02040602050305030304" pitchFamily="18" charset="0"/>
              </a:rPr>
              <a:t>1891</a:t>
            </a:r>
          </a:p>
          <a:p>
            <a:r>
              <a:rPr lang="ru-RU" sz="2000" i="1" dirty="0" smtClean="0">
                <a:latin typeface="Book Antiqua" panose="02040602050305030304" pitchFamily="18" charset="0"/>
              </a:rPr>
              <a:t>Контрастность</a:t>
            </a:r>
            <a:endParaRPr lang="ru-RU" sz="2000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4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547" y="4435657"/>
            <a:ext cx="2696935" cy="147883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083" y="1979870"/>
            <a:ext cx="2878503" cy="28785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7" y="3577904"/>
            <a:ext cx="2726422" cy="27264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5286" y="83614"/>
            <a:ext cx="3481431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Материалы живописи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4" y="704060"/>
            <a:ext cx="2715062" cy="27150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631" y="4764947"/>
            <a:ext cx="1957544" cy="19575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313" y="704060"/>
            <a:ext cx="1805478" cy="16108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52" y="2955676"/>
            <a:ext cx="1707063" cy="16706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00800" y="146116"/>
            <a:ext cx="3758268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Графические материалы</a:t>
            </a:r>
            <a:endParaRPr lang="ru-RU" sz="24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547" y="764690"/>
            <a:ext cx="2235666" cy="2235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17050" y="764690"/>
            <a:ext cx="2173845" cy="239086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1254" y="3393237"/>
            <a:ext cx="1430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Гуашь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20395" y="2150563"/>
            <a:ext cx="1773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Масляные краски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627" y="6108299"/>
            <a:ext cx="2417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Акварель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08482" y="5981160"/>
            <a:ext cx="1494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Акриловые краски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91096" y="4051677"/>
            <a:ext cx="1106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Темпера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38547" y="2061591"/>
            <a:ext cx="1252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Уголь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39205" y="3914176"/>
            <a:ext cx="192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Простой карандаш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03972" y="3144667"/>
            <a:ext cx="1870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Цветной карандаш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99325" y="5772193"/>
            <a:ext cx="2117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Тушь, чернила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751" y="3762569"/>
            <a:ext cx="2473743" cy="247374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9613673" y="5772194"/>
            <a:ext cx="2255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Фломастеры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55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41864" y="260058"/>
            <a:ext cx="8523214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ЖИВОПИСЦЫ – ПИШУТ</a:t>
            </a:r>
            <a:endParaRPr lang="ru-RU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35" y="1066912"/>
            <a:ext cx="8085363" cy="53102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660235" y="517681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latin typeface="Book Antiqua" panose="02040602050305030304" pitchFamily="18" charset="0"/>
              </a:rPr>
              <a:t>Сандро</a:t>
            </a:r>
            <a:r>
              <a:rPr lang="ru-RU" b="1" dirty="0">
                <a:latin typeface="Book Antiqua" panose="02040602050305030304" pitchFamily="18" charset="0"/>
              </a:rPr>
              <a:t> Боттичелли</a:t>
            </a:r>
          </a:p>
          <a:p>
            <a:r>
              <a:rPr lang="ru-RU" dirty="0">
                <a:latin typeface="Book Antiqua" panose="02040602050305030304" pitchFamily="18" charset="0"/>
              </a:rPr>
              <a:t>«Весна»</a:t>
            </a:r>
          </a:p>
          <a:p>
            <a:r>
              <a:rPr lang="ru-RU" dirty="0">
                <a:latin typeface="Book Antiqua" panose="02040602050305030304" pitchFamily="18" charset="0"/>
              </a:rPr>
              <a:t>1482</a:t>
            </a:r>
          </a:p>
          <a:p>
            <a:r>
              <a:rPr lang="ru-RU" dirty="0">
                <a:latin typeface="Book Antiqua" panose="02040602050305030304" pitchFamily="18" charset="0"/>
              </a:rPr>
              <a:t>Темпера</a:t>
            </a:r>
          </a:p>
        </p:txBody>
      </p:sp>
    </p:spTree>
    <p:extLst>
      <p:ext uri="{BB962C8B-B14F-4D97-AF65-F5344CB8AC3E}">
        <p14:creationId xmlns:p14="http://schemas.microsoft.com/office/powerpoint/2010/main" val="286606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7381" y="599188"/>
            <a:ext cx="7789506" cy="567936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ГРАФИКИ – РИСУЮТ  </a:t>
            </a:r>
            <a:endParaRPr lang="ru-RU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85" y="2654912"/>
            <a:ext cx="6074229" cy="40518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721" y="3317628"/>
            <a:ext cx="5380279" cy="33891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6037" y="2134826"/>
            <a:ext cx="1284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Book Antiqua" panose="02040602050305030304" pitchFamily="18" charset="0"/>
              </a:rPr>
              <a:t>«Квартет»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779064" y="2948296"/>
            <a:ext cx="2254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Book Antiqua" panose="02040602050305030304" pitchFamily="18" charset="0"/>
              </a:rPr>
              <a:t>«Ворона и лисица»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37207" y="148491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Book Antiqua" panose="02040602050305030304" pitchFamily="18" charset="0"/>
              </a:rPr>
              <a:t>Валентин Серов</a:t>
            </a:r>
          </a:p>
          <a:p>
            <a:pPr algn="ctr"/>
            <a:r>
              <a:rPr lang="ru-RU" dirty="0">
                <a:latin typeface="Book Antiqua" panose="02040602050305030304" pitchFamily="18" charset="0"/>
              </a:rPr>
              <a:t>Иллюстрации к басням Крылова</a:t>
            </a:r>
          </a:p>
        </p:txBody>
      </p:sp>
    </p:spTree>
    <p:extLst>
      <p:ext uri="{BB962C8B-B14F-4D97-AF65-F5344CB8AC3E}">
        <p14:creationId xmlns:p14="http://schemas.microsoft.com/office/powerpoint/2010/main" val="136377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251" y="-201336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Book Antiqua" panose="02040602050305030304" pitchFamily="18" charset="0"/>
              </a:rPr>
              <a:t>Шедевры мировой живописи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4" y="755625"/>
            <a:ext cx="2581284" cy="32633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6384" y="4018942"/>
            <a:ext cx="258128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anose="02040602050305030304" pitchFamily="18" charset="0"/>
              </a:rPr>
              <a:t>Рафаэль Санти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«</a:t>
            </a:r>
            <a:r>
              <a:rPr lang="ru-RU" dirty="0" err="1" smtClean="0">
                <a:latin typeface="Book Antiqua" panose="02040602050305030304" pitchFamily="18" charset="0"/>
              </a:rPr>
              <a:t>Секстинская</a:t>
            </a:r>
            <a:r>
              <a:rPr lang="ru-RU" dirty="0" smtClean="0">
                <a:latin typeface="Book Antiqua" panose="02040602050305030304" pitchFamily="18" charset="0"/>
              </a:rPr>
              <a:t> Мадонна»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1512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067" y="4156743"/>
            <a:ext cx="3485847" cy="26782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5400000">
            <a:off x="9997867" y="4874354"/>
            <a:ext cx="272642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latin typeface="Book Antiqua" panose="02040602050305030304" pitchFamily="18" charset="0"/>
              </a:rPr>
              <a:t>Клод </a:t>
            </a:r>
            <a:r>
              <a:rPr lang="ru-RU" b="1" dirty="0" smtClean="0">
                <a:latin typeface="Book Antiqua" panose="02040602050305030304" pitchFamily="18" charset="0"/>
              </a:rPr>
              <a:t>Моне </a:t>
            </a:r>
            <a:r>
              <a:rPr lang="ru-RU" dirty="0" smtClean="0">
                <a:latin typeface="Book Antiqua" panose="02040602050305030304" pitchFamily="18" charset="0"/>
              </a:rPr>
              <a:t>«</a:t>
            </a:r>
            <a:r>
              <a:rPr lang="ru-RU" dirty="0">
                <a:latin typeface="Book Antiqua" panose="02040602050305030304" pitchFamily="18" charset="0"/>
              </a:rPr>
              <a:t>Впечатление. </a:t>
            </a:r>
            <a:r>
              <a:rPr lang="ru-RU" dirty="0" smtClean="0">
                <a:latin typeface="Book Antiqua" panose="02040602050305030304" pitchFamily="18" charset="0"/>
              </a:rPr>
              <a:t>Восходящее солнце</a:t>
            </a:r>
            <a:r>
              <a:rPr lang="ru-RU" dirty="0">
                <a:latin typeface="Book Antiqua" panose="02040602050305030304" pitchFamily="18" charset="0"/>
              </a:rPr>
              <a:t>» </a:t>
            </a:r>
            <a:r>
              <a:rPr lang="ru-RU" dirty="0" smtClean="0">
                <a:latin typeface="Book Antiqua" panose="02040602050305030304" pitchFamily="18" charset="0"/>
              </a:rPr>
              <a:t>1872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067" y="655042"/>
            <a:ext cx="3514613" cy="345626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386172" y="873094"/>
            <a:ext cx="289330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anose="02040602050305030304" pitchFamily="18" charset="0"/>
              </a:rPr>
              <a:t>Эдгар Дега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«Голубые танцовщицы»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1897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944" y="3391951"/>
            <a:ext cx="4156845" cy="33199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942944" y="2468621"/>
            <a:ext cx="4156845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anose="02040602050305030304" pitchFamily="18" charset="0"/>
              </a:rPr>
              <a:t>Винсент </a:t>
            </a:r>
            <a:r>
              <a:rPr lang="ru-RU" b="1" dirty="0" err="1" smtClean="0">
                <a:latin typeface="Book Antiqua" panose="02040602050305030304" pitchFamily="18" charset="0"/>
              </a:rPr>
              <a:t>ван</a:t>
            </a:r>
            <a:r>
              <a:rPr lang="ru-RU" b="1" dirty="0" smtClean="0">
                <a:latin typeface="Book Antiqua" panose="02040602050305030304" pitchFamily="18" charset="0"/>
              </a:rPr>
              <a:t> Гог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«Звёздная ночь»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1889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8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0" y="-248843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Book Antiqua" panose="02040602050305030304" pitchFamily="18" charset="0"/>
              </a:rPr>
              <a:t>Шедевры русской живописи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167" y="100933"/>
            <a:ext cx="3798399" cy="25045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876" y="4225018"/>
            <a:ext cx="2135293" cy="24022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22" y="823358"/>
            <a:ext cx="3354655" cy="27492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402" y="823358"/>
            <a:ext cx="2358392" cy="30867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219" y="3727268"/>
            <a:ext cx="4129944" cy="27984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6064" y="3608715"/>
            <a:ext cx="35618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anose="02040602050305030304" pitchFamily="18" charset="0"/>
              </a:rPr>
              <a:t>Исаак Левитан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«Март»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1895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74386" y="3910149"/>
            <a:ext cx="27555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anose="02040602050305030304" pitchFamily="18" charset="0"/>
              </a:rPr>
              <a:t>Андрей Рублёв 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«Троица»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1425-1427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49166" y="2605503"/>
            <a:ext cx="37983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anose="02040602050305030304" pitchFamily="18" charset="0"/>
              </a:rPr>
              <a:t>Иван Айвазовский 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«Девятый вал»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1850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31169" y="5426120"/>
            <a:ext cx="22119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anose="02040602050305030304" pitchFamily="18" charset="0"/>
              </a:rPr>
              <a:t>Валентин Серов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«Девочка с персиками»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1887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20904" y="3727268"/>
            <a:ext cx="15710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anose="02040602050305030304" pitchFamily="18" charset="0"/>
              </a:rPr>
              <a:t>Иван Шишкин и Константин Савицкий 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«Утро в сосновом бору»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1889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07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91" y="0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Book Antiqua" panose="02040602050305030304" pitchFamily="18" charset="0"/>
              </a:rPr>
              <a:t>Графика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88" y="1031847"/>
            <a:ext cx="2682790" cy="34730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290" y="4504889"/>
            <a:ext cx="275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anose="02040602050305030304" pitchFamily="18" charset="0"/>
              </a:rPr>
              <a:t>Леонардо да Винчи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«Туринский автопортрет»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после 1512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817" y="184558"/>
            <a:ext cx="2805049" cy="321431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048000" y="326094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Verdana" panose="020B0604030504040204" pitchFamily="34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Валентин Серов </a:t>
            </a:r>
          </a:p>
          <a:p>
            <a:r>
              <a:rPr lang="ru-RU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Анна </a:t>
            </a:r>
            <a:r>
              <a:rPr lang="ru-RU" dirty="0">
                <a:solidFill>
                  <a:srgbClr val="000000"/>
                </a:solidFill>
                <a:latin typeface="Book Antiqua" panose="02040602050305030304" pitchFamily="18" charset="0"/>
              </a:rPr>
              <a:t>Павлова в балете </a:t>
            </a:r>
            <a:r>
              <a:rPr lang="ru-RU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«Сильфида»</a:t>
            </a:r>
          </a:p>
          <a:p>
            <a:r>
              <a:rPr lang="ru-RU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1909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586" y="184558"/>
            <a:ext cx="3105859" cy="425460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78445" y="154684"/>
            <a:ext cx="16190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anose="02040602050305030304" pitchFamily="18" charset="0"/>
              </a:rPr>
              <a:t>Иван Шишкин</a:t>
            </a:r>
            <a:r>
              <a:rPr lang="ru-RU" dirty="0">
                <a:latin typeface="Book Antiqua" panose="02040602050305030304" pitchFamily="18" charset="0"/>
              </a:rPr>
              <a:t> </a:t>
            </a:r>
            <a:endParaRPr lang="ru-RU" dirty="0" smtClean="0">
              <a:latin typeface="Book Antiqua" panose="02040602050305030304" pitchFamily="18" charset="0"/>
            </a:endParaRPr>
          </a:p>
          <a:p>
            <a:r>
              <a:rPr lang="ru-RU" dirty="0" smtClean="0">
                <a:latin typeface="Book Antiqua" panose="02040602050305030304" pitchFamily="18" charset="0"/>
              </a:rPr>
              <a:t>Аллея </a:t>
            </a:r>
            <a:r>
              <a:rPr lang="ru-RU" dirty="0">
                <a:latin typeface="Book Antiqua" panose="02040602050305030304" pitchFamily="18" charset="0"/>
              </a:rPr>
              <a:t>Летнего сада в Петербурге </a:t>
            </a:r>
            <a:r>
              <a:rPr lang="ru-RU" dirty="0" smtClean="0">
                <a:latin typeface="Book Antiqua" panose="02040602050305030304" pitchFamily="18" charset="0"/>
              </a:rPr>
              <a:t>1869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4461278"/>
            <a:ext cx="3426570" cy="220585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508125" y="6020801"/>
            <a:ext cx="3028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anose="02040602050305030304" pitchFamily="18" charset="0"/>
              </a:rPr>
              <a:t>Архип Куинджи</a:t>
            </a:r>
          </a:p>
          <a:p>
            <a:r>
              <a:rPr lang="ru-RU" dirty="0" smtClean="0">
                <a:latin typeface="Book Antiqua" panose="02040602050305030304" pitchFamily="18" charset="0"/>
              </a:rPr>
              <a:t>«Лунная ночь на реке»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35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665648"/>
              </p:ext>
            </p:extLst>
          </p:nvPr>
        </p:nvGraphicFramePr>
        <p:xfrm>
          <a:off x="1819470" y="0"/>
          <a:ext cx="8192278" cy="6284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6139"/>
                <a:gridCol w="4096139"/>
              </a:tblGrid>
              <a:tr h="121944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Book Antiqua" panose="02040602050305030304" pitchFamily="18" charset="0"/>
                        </a:rPr>
                        <a:t>ЖИВОПИСЬ</a:t>
                      </a:r>
                      <a:endParaRPr lang="ru-RU" sz="28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Book Antiqua" panose="02040602050305030304" pitchFamily="18" charset="0"/>
                        </a:rPr>
                        <a:t>ГРАФИКА</a:t>
                      </a:r>
                      <a:endParaRPr lang="ru-RU" sz="28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43485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СХОДСТВА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60063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Пространственные, визуальные искусства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485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Изображение на плоскости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60063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Изображение жизни, предметов, явлений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485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РАЗЛИЧИЯ</a:t>
                      </a:r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4858">
                <a:tc>
                  <a:txBody>
                    <a:bodyPr/>
                    <a:lstStyle/>
                    <a:p>
                      <a:pPr algn="ctr"/>
                      <a:r>
                        <a:rPr lang="en-US" sz="2000" baseline="0" dirty="0" smtClean="0"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2000" baseline="0" dirty="0" smtClean="0">
                          <a:latin typeface="Book Antiqua" panose="02040602050305030304" pitchFamily="18" charset="0"/>
                        </a:rPr>
                        <a:t>Язык живописи – цвет </a:t>
                      </a:r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Язык графики</a:t>
                      </a:r>
                      <a:r>
                        <a:rPr lang="ru-RU" sz="2000" baseline="0" dirty="0" smtClean="0">
                          <a:latin typeface="Book Antiqua" panose="02040602050305030304" pitchFamily="18" charset="0"/>
                        </a:rPr>
                        <a:t> – линия </a:t>
                      </a:r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64499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Book Antiqua" panose="02040602050305030304" pitchFamily="18" charset="0"/>
                        </a:rPr>
                        <a:t>М</a:t>
                      </a:r>
                      <a:r>
                        <a:rPr lang="ru-RU" sz="2000" dirty="0" err="1" smtClean="0">
                          <a:latin typeface="Book Antiqua" panose="02040602050305030304" pitchFamily="18" charset="0"/>
                        </a:rPr>
                        <a:t>ножество</a:t>
                      </a:r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 оттеночных сочетания</a:t>
                      </a:r>
                      <a:r>
                        <a:rPr lang="ru-RU" sz="2000" baseline="0" dirty="0" smtClean="0">
                          <a:latin typeface="Book Antiqua" panose="02040602050305030304" pitchFamily="18" charset="0"/>
                        </a:rPr>
                        <a:t> на одном полотне</a:t>
                      </a:r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Миниму</a:t>
                      </a:r>
                      <a:r>
                        <a:rPr lang="ru-RU" sz="2000" baseline="0" dirty="0" smtClean="0">
                          <a:latin typeface="Book Antiqua" panose="02040602050305030304" pitchFamily="18" charset="0"/>
                        </a:rPr>
                        <a:t>м цвета</a:t>
                      </a:r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434858">
                <a:tc>
                  <a:txBody>
                    <a:bodyPr/>
                    <a:lstStyle/>
                    <a:p>
                      <a:pPr algn="ctr"/>
                      <a:r>
                        <a:rPr lang="en-US" sz="2000" baseline="0" dirty="0" smtClean="0">
                          <a:latin typeface="Book Antiqua" panose="02040602050305030304" pitchFamily="18" charset="0"/>
                        </a:rPr>
                        <a:t>Ц</a:t>
                      </a:r>
                      <a:r>
                        <a:rPr lang="ru-RU" sz="2000" baseline="0" dirty="0" err="1" smtClean="0">
                          <a:latin typeface="Book Antiqua" panose="02040602050305030304" pitchFamily="18" charset="0"/>
                        </a:rPr>
                        <a:t>ветовые</a:t>
                      </a:r>
                      <a:r>
                        <a:rPr lang="ru-RU" sz="2000" baseline="0" dirty="0" smtClean="0">
                          <a:latin typeface="Book Antiqua" panose="02040602050305030304" pitchFamily="18" charset="0"/>
                        </a:rPr>
                        <a:t> переходы</a:t>
                      </a:r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Контрастность</a:t>
                      </a:r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43485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Book Antiqua" panose="02040602050305030304" pitchFamily="18" charset="0"/>
                        </a:rPr>
                        <a:t>М</a:t>
                      </a:r>
                      <a:r>
                        <a:rPr lang="ru-RU" sz="2000" dirty="0" err="1" smtClean="0">
                          <a:latin typeface="Book Antiqua" panose="02040602050305030304" pitchFamily="18" charset="0"/>
                        </a:rPr>
                        <a:t>атериалы</a:t>
                      </a:r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 для живописи</a:t>
                      </a:r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Графические материалы</a:t>
                      </a:r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434858"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 smtClean="0">
                          <a:latin typeface="Book Antiqua" panose="02040602050305030304" pitchFamily="18" charset="0"/>
                        </a:rPr>
                        <a:t>Живописцы – пишут</a:t>
                      </a:r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Графики – рисуют</a:t>
                      </a:r>
                      <a:r>
                        <a:rPr lang="ru-RU" sz="2000" baseline="0" dirty="0" smtClean="0">
                          <a:latin typeface="Book Antiqua" panose="02040602050305030304" pitchFamily="18" charset="0"/>
                        </a:rPr>
                        <a:t> </a:t>
                      </a:r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24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36702" y="5561046"/>
            <a:ext cx="3107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ook Antiqua" panose="02040602050305030304" pitchFamily="18" charset="0"/>
              </a:rPr>
              <a:t>Модест Петрович Мусоргский</a:t>
            </a:r>
          </a:p>
          <a:p>
            <a:r>
              <a:rPr lang="ru-RU" sz="2400" dirty="0" smtClean="0">
                <a:latin typeface="Book Antiqua" panose="02040602050305030304" pitchFamily="18" charset="0"/>
              </a:rPr>
              <a:t>1839-1881</a:t>
            </a:r>
            <a:endParaRPr lang="ru-RU" sz="2400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664" y="76601"/>
            <a:ext cx="5430417" cy="678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11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68137" y="400594"/>
            <a:ext cx="77593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Book Antiqua" panose="02040602050305030304" pitchFamily="18" charset="0"/>
              </a:rPr>
              <a:t>ХУДОЖНИК</a:t>
            </a:r>
            <a:endParaRPr lang="ru-RU" sz="4400" dirty="0">
              <a:latin typeface="Book Antiqua" panose="0204060205030503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9303" y="1463041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Book Antiqua" panose="02040602050305030304" pitchFamily="18" charset="0"/>
              </a:rPr>
              <a:t>М</a:t>
            </a:r>
            <a:r>
              <a:rPr lang="ru-RU" sz="2400" dirty="0" smtClean="0">
                <a:latin typeface="Book Antiqua" panose="02040602050305030304" pitchFamily="18" charset="0"/>
              </a:rPr>
              <a:t>астер, работающий в области живописи, графики, ДПИ</a:t>
            </a:r>
            <a:endParaRPr lang="ru-RU" sz="2400" dirty="0">
              <a:latin typeface="Book Antiqua" panose="020406020503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45680" y="1402104"/>
            <a:ext cx="46590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ook Antiqua" panose="02040602050305030304" pitchFamily="18" charset="0"/>
              </a:rPr>
              <a:t>Это творческая личность, мастер своего дела, искусник. Это писатель, поэт, музыкант, танцор, архитектор, режиссёр, которой творит </a:t>
            </a:r>
          </a:p>
          <a:p>
            <a:r>
              <a:rPr lang="ru-RU" sz="2400" dirty="0" smtClean="0">
                <a:latin typeface="Book Antiqua" panose="02040602050305030304" pitchFamily="18" charset="0"/>
              </a:rPr>
              <a:t>И С К У СС Т В 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9325" y="3710428"/>
            <a:ext cx="6156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Book Antiqua" panose="02040602050305030304" pitchFamily="18" charset="0"/>
              </a:rPr>
              <a:t>ТВОРЧЕСТВО</a:t>
            </a:r>
            <a:endParaRPr lang="ru-RU" sz="3200" dirty="0">
              <a:latin typeface="Book Antiqua" panose="020406020503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" y="4685211"/>
            <a:ext cx="3579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ook Antiqua" panose="02040602050305030304" pitchFamily="18" charset="0"/>
              </a:rPr>
              <a:t>Что? </a:t>
            </a:r>
            <a:endParaRPr lang="ru-RU" sz="2400" dirty="0">
              <a:latin typeface="Book Antiqua" panose="02040602050305030304" pitchFamily="18" charset="0"/>
            </a:endParaRPr>
          </a:p>
          <a:p>
            <a:pPr algn="ctr"/>
            <a:r>
              <a:rPr lang="ru-RU" sz="2400" dirty="0" smtClean="0">
                <a:latin typeface="Book Antiqua" panose="02040602050305030304" pitchFamily="18" charset="0"/>
              </a:rPr>
              <a:t>Идея, содержание</a:t>
            </a:r>
            <a:endParaRPr lang="ru-RU" sz="2400" dirty="0">
              <a:latin typeface="Book Antiqua" panose="0204060205030503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65126" y="4685210"/>
            <a:ext cx="3531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ook Antiqua" panose="02040602050305030304" pitchFamily="18" charset="0"/>
              </a:rPr>
              <a:t>Как?</a:t>
            </a:r>
          </a:p>
          <a:p>
            <a:pPr algn="ctr"/>
            <a:r>
              <a:rPr lang="ru-RU" sz="2400" dirty="0" smtClean="0">
                <a:latin typeface="Book Antiqua" panose="02040602050305030304" pitchFamily="18" charset="0"/>
              </a:rPr>
              <a:t>Техника исполнения</a:t>
            </a:r>
            <a:endParaRPr lang="ru-RU" sz="2400" dirty="0">
              <a:latin typeface="Book Antiqua" panose="02040602050305030304" pitchFamily="18" charset="0"/>
            </a:endParaRPr>
          </a:p>
        </p:txBody>
      </p:sp>
      <p:cxnSp>
        <p:nvCxnSpPr>
          <p:cNvPr id="11" name="Прямая со стрелкой 10"/>
          <p:cNvCxnSpPr>
            <a:stCxn id="4" idx="2"/>
            <a:endCxn id="5" idx="3"/>
          </p:cNvCxnSpPr>
          <p:nvPr/>
        </p:nvCxnSpPr>
        <p:spPr>
          <a:xfrm flipH="1">
            <a:off x="4066903" y="1170035"/>
            <a:ext cx="1780903" cy="8931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2"/>
          </p:cNvCxnSpPr>
          <p:nvPr/>
        </p:nvCxnSpPr>
        <p:spPr>
          <a:xfrm>
            <a:off x="5847806" y="1170035"/>
            <a:ext cx="1497874" cy="9374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5" idx="2"/>
            <a:endCxn id="7" idx="0"/>
          </p:cNvCxnSpPr>
          <p:nvPr/>
        </p:nvCxnSpPr>
        <p:spPr>
          <a:xfrm>
            <a:off x="2238103" y="2663370"/>
            <a:ext cx="3609702" cy="10470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2"/>
            <a:endCxn id="7" idx="0"/>
          </p:cNvCxnSpPr>
          <p:nvPr/>
        </p:nvCxnSpPr>
        <p:spPr>
          <a:xfrm flipH="1">
            <a:off x="5847805" y="3710428"/>
            <a:ext cx="38274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7" idx="2"/>
            <a:endCxn id="8" idx="3"/>
          </p:cNvCxnSpPr>
          <p:nvPr/>
        </p:nvCxnSpPr>
        <p:spPr>
          <a:xfrm flipH="1">
            <a:off x="4066903" y="4295203"/>
            <a:ext cx="1780902" cy="805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847805" y="4295202"/>
            <a:ext cx="1417321" cy="805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732245" y="5934269"/>
            <a:ext cx="38815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ook Antiqua" panose="02040602050305030304" pitchFamily="18" charset="0"/>
              </a:rPr>
              <a:t>Создание новых произведений искусства</a:t>
            </a:r>
            <a:endParaRPr lang="ru-RU" sz="2400" dirty="0">
              <a:latin typeface="Book Antiqua" panose="02040602050305030304" pitchFamily="18" charset="0"/>
            </a:endParaRPr>
          </a:p>
        </p:txBody>
      </p:sp>
      <p:cxnSp>
        <p:nvCxnSpPr>
          <p:cNvPr id="13" name="Прямая со стрелкой 12"/>
          <p:cNvCxnSpPr>
            <a:stCxn id="8" idx="2"/>
            <a:endCxn id="2" idx="0"/>
          </p:cNvCxnSpPr>
          <p:nvPr/>
        </p:nvCxnSpPr>
        <p:spPr>
          <a:xfrm>
            <a:off x="2277292" y="5516208"/>
            <a:ext cx="3395721" cy="418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9" idx="2"/>
            <a:endCxn id="2" idx="0"/>
          </p:cNvCxnSpPr>
          <p:nvPr/>
        </p:nvCxnSpPr>
        <p:spPr>
          <a:xfrm flipH="1">
            <a:off x="5673013" y="5516207"/>
            <a:ext cx="3357776" cy="4180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29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797" y="0"/>
            <a:ext cx="95124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8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266" y="-67112"/>
            <a:ext cx="4546833" cy="6925111"/>
          </a:xfrm>
        </p:spPr>
      </p:pic>
    </p:spTree>
    <p:extLst>
      <p:ext uri="{BB962C8B-B14F-4D97-AF65-F5344CB8AC3E}">
        <p14:creationId xmlns:p14="http://schemas.microsoft.com/office/powerpoint/2010/main" val="215790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209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" y="5746459"/>
            <a:ext cx="12192001" cy="1174456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 smtClean="0">
                <a:latin typeface="Book Antiqua" panose="02040602050305030304" pitchFamily="18" charset="0"/>
              </a:rPr>
              <a:t>ЖИВОПИСЬ И ГРАФИКА – ВИДЫ ИЗОБРАЗИТЕЛЬНОГО ИСКУССТВА</a:t>
            </a:r>
            <a:endParaRPr lang="ru-RU" sz="3600" dirty="0">
              <a:latin typeface="Book Antiqua" panose="0204060205030503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472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934720"/>
            <a:ext cx="4810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Ж</a:t>
            </a:r>
            <a:r>
              <a:rPr lang="ru-RU" sz="5400" dirty="0" smtClean="0">
                <a:solidFill>
                  <a:srgbClr val="FFC000"/>
                </a:solidFill>
                <a:latin typeface="Book Antiqua" panose="02040602050305030304" pitchFamily="18" charset="0"/>
              </a:rPr>
              <a:t>И</a:t>
            </a:r>
            <a:r>
              <a:rPr lang="ru-RU" sz="5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В</a:t>
            </a:r>
            <a:r>
              <a:rPr lang="ru-RU" sz="5400" dirty="0" smtClean="0">
                <a:solidFill>
                  <a:srgbClr val="92D050"/>
                </a:solidFill>
                <a:latin typeface="Book Antiqua" panose="02040602050305030304" pitchFamily="18" charset="0"/>
              </a:rPr>
              <a:t>О</a:t>
            </a:r>
            <a:r>
              <a:rPr lang="ru-RU" sz="5400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П</a:t>
            </a:r>
            <a:r>
              <a:rPr lang="ru-RU" sz="5400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И</a:t>
            </a:r>
            <a:r>
              <a:rPr lang="ru-RU" sz="5400" dirty="0" smtClean="0">
                <a:solidFill>
                  <a:srgbClr val="7030A0"/>
                </a:solidFill>
                <a:latin typeface="Book Antiqua" panose="02040602050305030304" pitchFamily="18" charset="0"/>
              </a:rPr>
              <a:t>СЬ</a:t>
            </a:r>
            <a:endParaRPr lang="ru-RU" sz="54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05227" y="934720"/>
            <a:ext cx="37289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 smtClean="0">
                <a:latin typeface="Book Antiqua" panose="02040602050305030304" pitchFamily="18" charset="0"/>
              </a:rPr>
              <a:t>ГРАФИКА</a:t>
            </a:r>
            <a:endParaRPr lang="ru-RU" sz="5400" dirty="0">
              <a:latin typeface="Book Antiqua" panose="0204060205030503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2080" y="3232110"/>
            <a:ext cx="119583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Book Antiqua" panose="02040602050305030304" pitchFamily="18" charset="0"/>
              </a:rPr>
              <a:t>ИЗОБРАЖЕНИЕ НА ПЛОСКОСТИ</a:t>
            </a:r>
          </a:p>
          <a:p>
            <a:pPr algn="ctr"/>
            <a:r>
              <a:rPr lang="ru-RU" sz="5400" dirty="0" smtClean="0">
                <a:latin typeface="Book Antiqua" panose="02040602050305030304" pitchFamily="18" charset="0"/>
              </a:rPr>
              <a:t>пространственные, визуальные искусства. </a:t>
            </a:r>
            <a:endParaRPr lang="ru-RU" sz="5400" dirty="0">
              <a:latin typeface="Book Antiqua" panose="02040602050305030304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545840" y="1971040"/>
            <a:ext cx="558800" cy="10566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8168640" y="1991360"/>
            <a:ext cx="711201" cy="11074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272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7890" y="464166"/>
            <a:ext cx="446532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Ж</a:t>
            </a:r>
            <a:r>
              <a:rPr lang="ru-RU" sz="5400" dirty="0" smtClean="0">
                <a:solidFill>
                  <a:srgbClr val="FFC000"/>
                </a:solidFill>
                <a:latin typeface="Book Antiqua" panose="02040602050305030304" pitchFamily="18" charset="0"/>
              </a:rPr>
              <a:t>И</a:t>
            </a:r>
            <a:r>
              <a:rPr lang="ru-RU" sz="5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В</a:t>
            </a:r>
            <a:r>
              <a:rPr lang="ru-RU" sz="5400" dirty="0" smtClean="0">
                <a:solidFill>
                  <a:srgbClr val="92D050"/>
                </a:solidFill>
                <a:latin typeface="Book Antiqua" panose="02040602050305030304" pitchFamily="18" charset="0"/>
              </a:rPr>
              <a:t>О</a:t>
            </a:r>
            <a:r>
              <a:rPr lang="ru-RU" sz="5400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П</a:t>
            </a:r>
            <a:r>
              <a:rPr lang="ru-RU" sz="5400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И</a:t>
            </a:r>
            <a:r>
              <a:rPr lang="ru-RU" sz="5400" dirty="0" smtClean="0">
                <a:solidFill>
                  <a:srgbClr val="7030A0"/>
                </a:solidFill>
                <a:latin typeface="Book Antiqua" panose="02040602050305030304" pitchFamily="18" charset="0"/>
              </a:rPr>
              <a:t>СЬ</a:t>
            </a:r>
            <a:endParaRPr lang="ru-RU" sz="54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2895483" y="1583705"/>
            <a:ext cx="429260" cy="1564640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7890" y="3429189"/>
            <a:ext cx="4785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«живописать», </a:t>
            </a:r>
            <a:r>
              <a:rPr lang="ru-RU" sz="3200" dirty="0" smtClean="0">
                <a:solidFill>
                  <a:srgbClr val="FFC000"/>
                </a:solidFill>
                <a:latin typeface="Book Antiqua" panose="02040602050305030304" pitchFamily="18" charset="0"/>
              </a:rPr>
              <a:t>то</a:t>
            </a:r>
            <a:r>
              <a:rPr lang="ru-RU" sz="3200" dirty="0" smtClean="0">
                <a:latin typeface="Book Antiqua" panose="02040602050305030304" pitchFamily="18" charset="0"/>
              </a:rPr>
              <a:t> </a:t>
            </a:r>
            <a:r>
              <a:rPr lang="ru-RU" sz="32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есть</a:t>
            </a:r>
            <a:r>
              <a:rPr lang="ru-RU" sz="3200" dirty="0" smtClean="0">
                <a:latin typeface="Book Antiqua" panose="02040602050305030304" pitchFamily="18" charset="0"/>
              </a:rPr>
              <a:t> </a:t>
            </a:r>
            <a:r>
              <a:rPr lang="ru-RU" sz="3200" dirty="0" smtClean="0">
                <a:solidFill>
                  <a:srgbClr val="92D050"/>
                </a:solidFill>
                <a:latin typeface="Book Antiqua" panose="02040602050305030304" pitchFamily="18" charset="0"/>
              </a:rPr>
              <a:t>писать</a:t>
            </a:r>
            <a:r>
              <a:rPr lang="ru-RU" sz="3200" dirty="0" smtClean="0">
                <a:latin typeface="Book Antiqua" panose="02040602050305030304" pitchFamily="18" charset="0"/>
              </a:rPr>
              <a:t>, </a:t>
            </a:r>
            <a:r>
              <a:rPr lang="ru-RU" sz="3200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как</a:t>
            </a:r>
            <a:r>
              <a:rPr lang="ru-RU" sz="3200" dirty="0" smtClean="0">
                <a:latin typeface="Book Antiqua" panose="02040602050305030304" pitchFamily="18" charset="0"/>
              </a:rPr>
              <a:t> </a:t>
            </a:r>
            <a:r>
              <a:rPr lang="ru-RU" sz="3200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в жизни</a:t>
            </a:r>
            <a:r>
              <a:rPr lang="ru-RU" sz="3200" dirty="0" smtClean="0">
                <a:latin typeface="Book Antiqua" panose="02040602050305030304" pitchFamily="18" charset="0"/>
              </a:rPr>
              <a:t>, </a:t>
            </a:r>
            <a:r>
              <a:rPr lang="ru-RU" sz="3200" dirty="0" err="1" smtClean="0">
                <a:solidFill>
                  <a:srgbClr val="7030A0"/>
                </a:solidFill>
                <a:latin typeface="Book Antiqua" panose="02040602050305030304" pitchFamily="18" charset="0"/>
              </a:rPr>
              <a:t>жизнеподобно</a:t>
            </a:r>
            <a:r>
              <a:rPr lang="ru-RU" sz="3200" dirty="0" smtClean="0">
                <a:solidFill>
                  <a:srgbClr val="7030A0"/>
                </a:solidFill>
                <a:latin typeface="Book Antiqua" panose="02040602050305030304" pitchFamily="18" charset="0"/>
              </a:rPr>
              <a:t>. </a:t>
            </a:r>
            <a:endParaRPr lang="ru-RU" sz="3200" dirty="0">
              <a:solidFill>
                <a:srgbClr val="7030A0"/>
              </a:solidFill>
              <a:latin typeface="Book Antiqua" panose="0204060205030503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30783" y="464166"/>
            <a:ext cx="585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Book Antiqua" panose="02040602050305030304" pitchFamily="18" charset="0"/>
              </a:rPr>
              <a:t>ГРАФИКА</a:t>
            </a:r>
            <a:endParaRPr lang="ru-RU" sz="5400" dirty="0">
              <a:latin typeface="Book Antiqua" panose="02040602050305030304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9156863" y="1583705"/>
            <a:ext cx="429260" cy="156464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7161693" y="3429189"/>
            <a:ext cx="441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Book Antiqua" panose="02040602050305030304" pitchFamily="18" charset="0"/>
              </a:rPr>
              <a:t>«графо» - «пишу, рисую, черчу».</a:t>
            </a:r>
            <a:endParaRPr lang="ru-RU" sz="3200" dirty="0">
              <a:latin typeface="Book Antiqua" panose="0204060205030503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0570" y="5220847"/>
            <a:ext cx="5629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ook Antiqua" panose="02040602050305030304" pitchFamily="18" charset="0"/>
              </a:rPr>
              <a:t>ИЗОБРАЖАЮТ ЖИЗНЬ, ПРЕДМЕТЫ, ЯВЛЕНИЯ</a:t>
            </a:r>
            <a:endParaRPr lang="ru-RU" sz="24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88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960" y="396240"/>
            <a:ext cx="512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Book Antiqua" panose="02040602050305030304" pitchFamily="18" charset="0"/>
              </a:rPr>
              <a:t>Язык живописи - </a:t>
            </a: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ЦВЕТ</a:t>
            </a:r>
            <a:r>
              <a:rPr lang="ru-RU" sz="3600" dirty="0" smtClean="0">
                <a:latin typeface="Book Antiqua" panose="02040602050305030304" pitchFamily="18" charset="0"/>
              </a:rPr>
              <a:t> </a:t>
            </a:r>
            <a:endParaRPr lang="ru-RU" sz="3600" dirty="0">
              <a:latin typeface="Book Antiqua" panose="0204060205030503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68720" y="396240"/>
            <a:ext cx="5506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Book Antiqua" panose="02040602050305030304" pitchFamily="18" charset="0"/>
              </a:rPr>
              <a:t>Язык графики - </a:t>
            </a:r>
            <a:r>
              <a:rPr lang="ru-RU" sz="3600" u="sng" dirty="0" smtClean="0">
                <a:latin typeface="Book Antiqua" panose="02040602050305030304" pitchFamily="18" charset="0"/>
              </a:rPr>
              <a:t>ЛИНИЯ</a:t>
            </a:r>
            <a:endParaRPr lang="ru-RU" sz="3600" u="sng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" y="1564640"/>
            <a:ext cx="6177280" cy="41960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737" y="1564640"/>
            <a:ext cx="5856263" cy="39756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35737" y="5637351"/>
            <a:ext cx="5821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Искусство линейное, строгое; </a:t>
            </a:r>
            <a:r>
              <a:rPr lang="ru-RU" dirty="0">
                <a:latin typeface="Book Antiqua" panose="02040602050305030304" pitchFamily="18" charset="0"/>
              </a:rPr>
              <a:t>о</a:t>
            </a:r>
            <a:r>
              <a:rPr lang="ru-RU" dirty="0" smtClean="0">
                <a:latin typeface="Book Antiqua" panose="02040602050305030304" pitchFamily="18" charset="0"/>
              </a:rPr>
              <a:t>снованное на сочетании черного и белого, при чём белым – является бумага, а чёрным – карандаш, уголь или другой сухой материал.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5868183"/>
            <a:ext cx="575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anose="02040602050305030304" pitchFamily="18" charset="0"/>
              </a:rPr>
              <a:t>Искусство цвета или «симфония» красок.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40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14" y="238422"/>
            <a:ext cx="5391955" cy="29745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514" y="3212984"/>
            <a:ext cx="408543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Book Antiqua" panose="02040602050305030304" pitchFamily="18" charset="0"/>
              </a:rPr>
              <a:t>Иван Шишкин</a:t>
            </a:r>
          </a:p>
          <a:p>
            <a:r>
              <a:rPr lang="ru-RU" sz="2000" dirty="0" smtClean="0">
                <a:latin typeface="Book Antiqua" panose="02040602050305030304" pitchFamily="18" charset="0"/>
              </a:rPr>
              <a:t>«Рожь»</a:t>
            </a:r>
          </a:p>
          <a:p>
            <a:r>
              <a:rPr lang="ru-RU" sz="2000" dirty="0" smtClean="0">
                <a:latin typeface="Book Antiqua" panose="02040602050305030304" pitchFamily="18" charset="0"/>
              </a:rPr>
              <a:t>1878</a:t>
            </a:r>
          </a:p>
          <a:p>
            <a:r>
              <a:rPr lang="ru-RU" sz="2000" i="1" dirty="0" smtClean="0">
                <a:latin typeface="Book Antiqua" panose="02040602050305030304" pitchFamily="18" charset="0"/>
              </a:rPr>
              <a:t>Множество оттеночных сочетаний на одном полотне</a:t>
            </a:r>
            <a:endParaRPr lang="ru-RU" sz="2000" i="1" dirty="0"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70165" y="4790115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Book Antiqua" panose="02040602050305030304" pitchFamily="18" charset="0"/>
              </a:rPr>
              <a:t>Иван Шишкин</a:t>
            </a:r>
          </a:p>
          <a:p>
            <a:r>
              <a:rPr lang="ru-RU" sz="2000" dirty="0">
                <a:latin typeface="Book Antiqua" panose="02040602050305030304" pitchFamily="18" charset="0"/>
              </a:rPr>
              <a:t>«Лесное болото»</a:t>
            </a:r>
          </a:p>
          <a:p>
            <a:r>
              <a:rPr lang="ru-RU" sz="2000" dirty="0" smtClean="0">
                <a:latin typeface="Book Antiqua" panose="02040602050305030304" pitchFamily="18" charset="0"/>
              </a:rPr>
              <a:t>1889</a:t>
            </a:r>
          </a:p>
          <a:p>
            <a:r>
              <a:rPr lang="ru-RU" sz="2000" i="1" dirty="0" smtClean="0">
                <a:latin typeface="Book Antiqua" panose="02040602050305030304" pitchFamily="18" charset="0"/>
              </a:rPr>
              <a:t>Минимум цвета</a:t>
            </a:r>
            <a:endParaRPr lang="ru-RU" sz="2000" i="1" dirty="0">
              <a:latin typeface="Book Antiqua" panose="0204060205030503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966" y="1174459"/>
            <a:ext cx="3852177" cy="546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31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392</Words>
  <Application>Microsoft Office PowerPoint</Application>
  <PresentationFormat>Произвольный</PresentationFormat>
  <Paragraphs>120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 </vt:lpstr>
      <vt:lpstr>ЖИВОПИСЬ И ГРАФИКА – ВИДЫ ИЗОБРАЗИТЕЛЬНОГО ИСКУССТВА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ГРАФИКИ – РИСУЮТ  </vt:lpstr>
      <vt:lpstr>Шедевры мировой живописи</vt:lpstr>
      <vt:lpstr>Шедевры русской живописи</vt:lpstr>
      <vt:lpstr>Графика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ЖИВОПИСЬ И ГРАФИКА – ВИДЫ ИЗОБРАЗИТЕЛЬНОГО ИСКУССТВА</dc:title>
  <dc:creator>Юлия Горланова</dc:creator>
  <cp:lastModifiedBy>User</cp:lastModifiedBy>
  <cp:revision>45</cp:revision>
  <dcterms:created xsi:type="dcterms:W3CDTF">2021-02-07T16:58:13Z</dcterms:created>
  <dcterms:modified xsi:type="dcterms:W3CDTF">2022-02-23T16:43:18Z</dcterms:modified>
</cp:coreProperties>
</file>