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9" r:id="rId3"/>
    <p:sldId id="261" r:id="rId4"/>
    <p:sldId id="262" r:id="rId5"/>
    <p:sldId id="268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03-30T07:38:07.265"/>
    </inkml:context>
    <inkml:brush xml:id="br0">
      <inkml:brushProperty name="width" value="0.05292" units="cm"/>
      <inkml:brushProperty name="height" value="0.05292" units="cm"/>
      <inkml:brushProperty name="color" value="#800080"/>
      <inkml:brushProperty name="fitToCurve" value="1"/>
      <inkml:brushProperty name="ignorePressure" value="1"/>
    </inkml:brush>
  </inkml:definitions>
  <inkml:trace contextRef="#ctx0" brushRef="#br0">0 273,'0'0,"25"0,-25 0,25-25,-25 25,25 0,-25-25,25 25,-1 0,-24-25,0 25,25-24,-25-1,25 25,-25-25,0 25,25-25,-25 0,25 25,-25-24,24-1,-24 25,25-25,-25 25,0 25,0-25,0 25,0-25,0 24,0-24,0 25,0 0,0-25,0 25,0-25,0 25,0-25,0 24,0 1,0-25,0 25,0-25,0 25,0-25,0 25,0-1,0-24,0 25,0-25,0 25,0-25,0 25,0 0,0-25,0 24,0-24,0 25,0-25,0 25,0 0,0-25,0 25,0-25,0 24,0-24,0 25,0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03-30T07:38:11.734"/>
    </inkml:context>
    <inkml:brush xml:id="br0">
      <inkml:brushProperty name="width" value="0.05292" units="cm"/>
      <inkml:brushProperty name="height" value="0.05292" units="cm"/>
      <inkml:brushProperty name="color" value="#800080"/>
      <inkml:brushProperty name="fitToCurve" value="1"/>
      <inkml:brushProperty name="ignorePressure" value="1"/>
    </inkml:brush>
  </inkml:definitions>
  <inkml:trace contextRef="#ctx0" brushRef="#br0">0 124,'0'0,"25"0,-25 0,25-25,-25 25,25-25,-25 25,25 0,-25-25,0 25,25 0,-25 0,0-25,0 25,24 0,-24 0,25-24,-25 24,25 0,-25 0,0 0,0 24,0-24,0 25,0-25,0 25,0-25,0 25,0 0,0-25,0 24,0-24,0 25,0-25,0 25,0 0,0-25,0 25,-25-25,25 24,-25-24,25 25,-24 0,24-25,-25 25,25-25,-25 25,25-25,-25 24,25 1,0-25,0 25,-25-25,25 25,0-25,-25 25,25-1,0-24,0 0,25 0,-25-24,25 24,-25 0,25 0,-25 0,25 0,0 0,-25 0,24 0,-24 0,25 0,-25 0,25 0,0 0,-25 0,25 0,-25 0,24 0,-24 0,25 0,0 0,-25 0,25 0,-25 0,25 0,-25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03-30T07:38:15.640"/>
    </inkml:context>
    <inkml:brush xml:id="br0">
      <inkml:brushProperty name="width" value="0.05292" units="cm"/>
      <inkml:brushProperty name="height" value="0.05292" units="cm"/>
      <inkml:brushProperty name="color" value="#800080"/>
      <inkml:brushProperty name="fitToCurve" value="1"/>
      <inkml:brushProperty name="ignorePressure" value="1"/>
    </inkml:brush>
  </inkml:definitions>
  <inkml:trace contextRef="#ctx0" brushRef="#br0">100 24,'25'0,"-25"0,25 0,-25-24,25 24,-25 0,25 0,-25 0,0 24,0-24,0 25,0-25,0 25,0-25,0 25,0 0,-25-25,25 24,-25-24,25 25,-25-25,25 0,0 25,-25-25,25 0,-24 25,24-25,0 25,0-25,24 0,-24 0,25 0,-25 0,25 0,-25 0,25 0,0 0,-25 0,24 24,-24-24,0 25,25-25,-25 25,0-25,0 25,0 0,0-25,0 25,0-25,0 24,0-24,0 25,0 0,0-25,0 25,0-25,-25 25,1-25,24 24,-25 1,25-25,-25 0,25 0,-25 0,0 0,25 0,-24 0,24 0,-25 0,25 0,-25 0,25-25,-25 25,25-24,0-1,0 25,0-25,0 25,0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03-30T07:38:20.281"/>
    </inkml:context>
    <inkml:brush xml:id="br0">
      <inkml:brushProperty name="width" value="0.05292" units="cm"/>
      <inkml:brushProperty name="height" value="0.05292" units="cm"/>
      <inkml:brushProperty name="color" value="#800080"/>
      <inkml:brushProperty name="fitToCurve" value="1"/>
      <inkml:brushProperty name="ignorePressure" value="1"/>
    </inkml:brush>
  </inkml:definitions>
  <inkml:trace contextRef="#ctx0" brushRef="#br0">0 0,'0'0,"0"24,0-24,0 25,0-25,0 25,0-25,0 25,0 0,0-25,0 24,0-24,0 25,0-25,0 25,0 0,0-25,0 25,0-25,0 24,0-24,0 25,0 0,0-25,0 25,0-25,0 25,0-25,0 24,0 1,25-25,-25 0,25 0,-25 0,25 0,-25 0,24 0,1 0,-25 0,25 0,-25 0,25 0,-25 0,25 0,-1 0,-24 0,25 0,-25 0,25 0,-25-25,0 1,0 24,0-25,0 25,0-25,0 25,0-25,0 0,0 25,0-24,0 24,0 0,0 24,0-24,0 25,0-25,0 25,0-25,0 25,0 0,0-25,0 24,0-24,0 25,0-25,0 25,0 0,0-25,0 25,0-25,0 25,0-25,0 24,0 1,0-25,0 25,0-25,0 25,0-25,0 25,0-1,0-24,0 25,0-25,0 0,0 0,0 25,0-25,0-25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04-03T12:52:37.359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  <inkml:brushProperty name="ignorePressure" value="1"/>
    </inkml:brush>
  </inkml:definitions>
  <inkml:trace contextRef="#ctx0" brushRef="#br0">0 224,'25'0,"-25"25,0-25,0 24,0-24,0 25,0-25,0 25,0 0,0-25,0 25,0-25,0 24,0-24,0 25,0 0,0-25,0 25,0-25,0 25,0-25,0 24,0 1,0-25,0 25,0-25,0 25,0-25,0 25,0-1,0-24,0 25,0-25,0 25,0-25,0 25,0 0,0-25,0 24,0-24,0 25,0-25,0 25,0 0</inkml:trace>
  <inkml:trace contextRef="#ctx0" brushRef="#br0" timeOffset="1844">99 298,'0'0,"25"-25,-25 25,25-24,-25 24,25 0,-25 0,0-25,0 25,25 0,-25 0,24 0,-24 0,25 25,-25-25,25 0,-25 24,0-24,0 0,0 0,0 25,0-25,0 25,0-25,0 25,0-25,0 25,0-1,0-24,0 25,0-25,0 25,0-25,0 25,-25-25,25 0,-25 25,1-25,24 0,-25 24,25-24,-25 0,25 0,-25 0,0 0,25 0,-24 0,24 0,-25 0,25 0</inkml:trace>
  <inkml:trace contextRef="#ctx0" brushRef="#br0" timeOffset="5297">422 0,'0'0,"0"25,0-25,0 25,0-25,0 25,0-25,0 25,0 0,0-25,0 24,0-24,0 25,0-25,0 25,0 0,0-25,0 25,0-25,0 24,0-24,0 25,0 0,0-25,0 25,0-25,0 25,0-25,0 24,0 1,0-25,0 25,0-25,0 25,0-25,0 25,0-1,0-24,0 25,0-25,0 25,0-25,0 25,0 0,0-25,0 24,0-24,0 25,0-25,0 25,0-50</inkml:trace>
  <inkml:trace contextRef="#ctx0" brushRef="#br0" timeOffset="6766">447 397,'0'0,"25"0,-25 0,24 0,-24 0,25 0,-25 0,25 0,0 0,-25 0,25 0,-25 0,24 0,-24 0,0 0,25 0,-25 0,25 0</inkml:trace>
  <inkml:trace contextRef="#ctx0" brushRef="#br0" timeOffset="15031">1439 224,'0'0,"25"0,-25-25,25 0,-25 25,0-25,0 25,24-24,-24 24,25 0,-25 0,25 0,-25 0,25 24,-25-24,0 25,0-25,0 25,0-25,0 25,0 0,0-25,0 24,0-24,0 25,0-25,-25 25,25 0,0-25,-25 25,25-25,0 24,-25-24,25 0,0 25,0-25,-24 0,24 0,-25 25,0-25,25 25,0-25,0 25,-25-25,25 0,0 24,0-24,-25 25,25-25,0 25,0-25,0 25,0 0,0-25,0 24,0-24,0 0,0 0,0 0,0 0,25 0,-25 0,25 0,-25 0,25 0,-25 0,25-24,-1-1,-24 25,0 0,0-25,0 0,0 25,0-25,0 25,0-24,0 24,0-25,0 0,0 25,0-25,0 25,-24-25,24 25,0-24,-25 24,25-25,0 0,-25 25,25-25,0 25,0-25,-25 25,25-24,0-1,0 25,0-25,0 25,25-25</inkml:trace>
  <inkml:trace contextRef="#ctx0" brushRef="#br0" timeOffset="74703">744 75,'0'0,"0"25,0-25,0 25,0-25,0 24,0-24,0 25,0 0,0-25,0 25,0-25,0 25,0-25,0 24,0 1,0-25,0 25,0-25,0 25,0-25,0 25,0-1,0-24,0 25,0-25,0 25,0-25,0 25,0 0,0-25,0 24,0-24,0 25,0-25,0 25,0 0,0-25,0 25,0-25,0 24,0-24,0 25,0 0,0-25,0 25,0-25,0 0</inkml:trace>
  <inkml:trace contextRef="#ctx0" brushRef="#br0" timeOffset="77422">968 348,'0'0,"24"0,-24 0,25 0,-25 0,25 0,-25 0,25 0,0 0,-25 0,24 0,-24 0,25 0,-25 0,25 0,0 0,-25 0</inkml:trace>
  <inkml:trace contextRef="#ctx0" brushRef="#br0" timeOffset="78750">1017 546,'0'-25,"25"25,-25-24,25 24,-25 0,25 0,-25 0,24 0,1 0,-25 0,25 0,-25 0,25 0,-25 0,25 0,-1 0,-24 0,25 0,-25 0,25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04-03T12:53:31.781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  <inkml:brushProperty name="ignorePressure" value="1"/>
    </inkml:brush>
  </inkml:definitions>
  <inkml:trace contextRef="#ctx0" brushRef="#br0">0 273,'0'0,"0"24,0-24,0 25,0-25,0 25,0 0,0-25,0 25,0-25,0 24,0-24,0 25,0 0,0-25,0 25,0-25,0 25,0-25,0 24,0 1,0-25,0 25,0-25,0 25,0-25,0 25,0-1,0-24,0 25,0-25,0 25,0-25,0 25,0 0,0-25,0 24,0-24,0 25,0-25,0 25,0 0,0-25,0 25,0-25,0 24,0-24,0 25,0 0,0-25,0 25,0-50,0 0</inkml:trace>
  <inkml:trace contextRef="#ctx0" brushRef="#br0" timeOffset="2562">25 347,'0'-25,"0"0,25 25,-25-24,25 24,-25 0,25-25,-25 25,25 0,-1 0,-24 0,25 0,-25 0,25 0,-25 0,0 25,0-25,0 0,0 24,0-24,0 0,0 25,0-25,0 25,0-25,0 25,0-25,0 25,0-1,0-24,0 25,0-25,0 25,0-25,-25 0,25 0,-25 0,25 0,-24 25,-1-25,25 0,-25 0,25 0,-25 0</inkml:trace>
  <inkml:trace contextRef="#ctx0" brushRef="#br0" timeOffset="5031">422 0,'-25'0,"25"25,0-25,0 24,0-24,0 25,0-25,0 25,0 0,0-25,0 25,0-25,0 24,0-24,0 25,0 0,0-25,0 25,0-25,0 25,0-25,0 24,0 1,0-25,0 25,0-25,0 25,0-25,0 25,0-1,0-24,0 25,0-25,0 25,0-25,0 25,0 0,0-25,0 24,0-24,0 25,0-25,0 25,0 0,0-25,0 25</inkml:trace>
  <inkml:trace contextRef="#ctx0" brushRef="#br0" timeOffset="6750">447 372,'0'0,"25"0,-25 0,25 0,-25 0,24 0,-24 0,0 0,0 0,25 0,-25 0,0 0,0 0,25 0,-25 0,25 0,-25 0,25 0,-25 0,24 0</inkml:trace>
  <inkml:trace contextRef="#ctx0" brushRef="#br0" timeOffset="8406">670 25,'0'0,"0"24,0-24,0 25,0-25,0 25,0-25,0 25,0 0,0-25,0 24,0-24,0 25,0-25,0 25,0 0,0-25,0 25,0-25,0 24,0-24,0 25,0 0,0-25,0 25,0-25,0 25,0-25,0 24,0 1,0-25,0 25,0-25,0 25,0-25,0 25,0-1,0-24,0 25,0-25,0 25,0-25,0 25,0 0,0-25,0 24,0-24,25 0</inkml:trace>
  <inkml:trace contextRef="#ctx0" brushRef="#br0" timeOffset="11281">869 297,'0'0,"24"0,-24 0,25 0,-25 0,25 0,-25 0,25 0,0 0,-25 0,24 0,-24 0,0 0,25 0</inkml:trace>
  <inkml:trace contextRef="#ctx0" brushRef="#br0" timeOffset="12359">918 421,'0'0,"25"0,-25 0,25 0,-25 0,25 0,-25 0,0 0,24 0,-24 0,25 0,-25 0,25 0,-25 0,0 0,0 0,25 0</inkml:trace>
  <inkml:trace contextRef="#ctx0" brushRef="#br0" timeOffset="14297">1414 198,'0'0,"25"-25,-25 1,25 24,-25-25,25 25,0 0,-25 0,24 0,-24 0,25 0,-25 0,0 0,0 0,0 0,0 25,0-25,0 24,0-24,0 25,0-25,-25 25,25 0,-24-25,24 25,-25-25,25 24,-25-24,25 0,-25 25,0-25,25 25,-24-25,24 0,24 0,-24 0,0 0,25 0,-25 0,0 0,25 0,-25 0,25 25,-25-25,25 25,-25-25,0 0,0 24,24-24,-24 0,25 25,-25-25,0 25,0-25,0 25,0-25,0 25,0-1,0-24,-25 25,25-25,-24 25,24-25,-25 25,0 0,25-25,-25 0,25 0,-25 0,25 0,-24 0,-1 0,25 0,-25 0,25-25,-25 25,0 0,25-25,0 0,25 25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04-03T12:54:19.906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  <inkml:brushProperty name="ignorePressure" value="1"/>
    </inkml:brush>
  </inkml:definitions>
  <inkml:trace contextRef="#ctx0" brushRef="#br0">0 273,'0'0,"0"25,0-25,0 24,0-24,0 25,0-25,0 25,0 0,0-25,0 25,0-25,0 24,0-24,0 25,0 0,0-25,0 25,0-25,0 25,0-25,0 24,0 1,0-25,0 25,0-25,0 25,0-25,0 25,0-1,0-24,0 25,0-25,0 25,0-25,0 25,0 0,0-25,0 25,0-25,0 24,0-24,0 25,0 0,0-25</inkml:trace>
  <inkml:trace contextRef="#ctx0" brushRef="#br0" timeOffset="1922">0 347,'25'-25,"-25"25,25-24,-25 24,25-25,-25 25,24 0,1-25,-25 25,25 0,-25 0,25 0,-25 0,25 0,-1 0,-24 0,25 0,-25 0,0 0,0 0,0 0,0 0,0 25,0-25,0 25,0-25,0 24,0-24,0 25,0 0,0-25,0 25,-25-25,25 25,-24-25,24 24,0 1,-25-25,25 0,-25 0,25 0,-25 25,0-25,25 0,-24 0,24 0,-25 0</inkml:trace>
  <inkml:trace contextRef="#ctx0" brushRef="#br0" timeOffset="4234">471 0,'0'0,"0"25,0-25,0 25,0-25,0 24,0-24,0 25,0 0,0-25,0 25,0-25,0 25,0-25,0 24,0 1,0-25,0 25,0-25,0 25,0-25,0 25,0-1,0-24,0 25,0-25,0 25,0-25,0 25,0 0,0-25,0 24,0-24,0 25,0-25,0 25,0 0,0-25,0 25,0-25</inkml:trace>
  <inkml:trace contextRef="#ctx0" brushRef="#br0" timeOffset="5875">471 298,'0'0,"25"0,-25 0,25 0,-25 0,25 0,-25 0,0 0,0 0,25 0,-25 0,0 0,0 0,24 0,-24 0,0 0,0 0,25 0,-25 0,0 0,0 0,25 0,-25 24,25-24,-25 0</inkml:trace>
  <inkml:trace contextRef="#ctx0" brushRef="#br0" timeOffset="7656">744 0,'0'0,"0"25,0-25,0 25,0-25,0 24,0-24,0 25,0 0,0-25,0 25,0-25,0 25,0-25,0 24,0 1,0-25,0 25,0-25,0 25,0-25,0 25,0-1,0-24,0 25,0-25,0 25,0-25,0 25,0 0,0-25,0 24,0-24,0 25,0-25,0 25,0 0,0-25,0 25,0-25,0 24,0-24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04-03T12:54:30.031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  <inkml:brushProperty name="ignorePressure" value="1"/>
    </inkml:brush>
  </inkml:definitions>
  <inkml:trace contextRef="#ctx0" brushRef="#br0">0 0,'0'0,"0"24,25-24,-25 0,25 25,-25-25,25 0,-25 0,25 0,-1 0,-24 0,25 0,-25 0,0 0,0 0</inkml:trace>
  <inkml:trace contextRef="#ctx0" brushRef="#br0" timeOffset="1219">0 198,'25'0,"-25"0,25 0,-25 0,25 0,0 0,-25 0,24 0,-24 0,25 0,-25 0,25 0,0 0,-25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04-03T12:54:34.734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  <inkml:brushProperty name="ignorePressure" value="1"/>
    </inkml:brush>
  </inkml:definitions>
  <inkml:trace contextRef="#ctx0" brushRef="#br0">182 102,'0'-25,"0"25,-24-25,24 25,-25 0,25-25,-25 0,0 25,25 0,-25 0,25 0,0 25,-24-25,24 25,-25-25,25 25,0-25,0 25,0-1,0-24,0 25,0-25,0 25,0-25,0 25,0 0,0-25,0 24,0-24,0 25,0-25,0 25,0 0,0-25,0 25,0-25,0 24,0-24,0 25,0 0,0-25,0 25,0-25,0 25,0-25,0 24,0 1,0-25,0 25,0-25,0 0,0 0,0 25,25-25,-25 0,0 0,0 0,0 0,24 0,-24 0,25 0,-25 0,25 0,-25 0,25 0,0 0,-25 0,24 0,-24 0,25 0,-25-25,25 0,0 25,-25-25,0 25,25-24,-25-1,0 25,0-25,0 25,0-25,0 25,0-25,0 1,-25 24,0-25,25 25,-25-25,25 25,0-25,-25 25,1-25,24 25,-25 0,25 0,-25 0,25 25,0-25,-25 25,25-25,0 25,-25-25,25 25,0-1,0-24,0 25,0-25,0 25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6F1373-87CD-4849-9ADB-D4C378BEB9D8}" type="datetimeFigureOut">
              <a:rPr lang="ru-RU" smtClean="0"/>
              <a:pPr/>
              <a:t>17.04.2026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7A271F-B9A9-4457-BBD1-D64796ECF2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2509-6E6A-4907-B731-44AD262DF1D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D6A1A-833F-4108-A26D-BEFB2FE9C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4/17/2026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13" Type="http://schemas.openxmlformats.org/officeDocument/2006/relationships/image" Target="../media/image50.emf"/><Relationship Id="rId3" Type="http://schemas.openxmlformats.org/officeDocument/2006/relationships/image" Target="../media/image31.jpeg"/><Relationship Id="rId7" Type="http://schemas.openxmlformats.org/officeDocument/2006/relationships/image" Target="../media/image47.emf"/><Relationship Id="rId12" Type="http://schemas.openxmlformats.org/officeDocument/2006/relationships/customXml" Target="../ink/ink9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6.xml"/><Relationship Id="rId11" Type="http://schemas.openxmlformats.org/officeDocument/2006/relationships/image" Target="../media/image49.emf"/><Relationship Id="rId5" Type="http://schemas.openxmlformats.org/officeDocument/2006/relationships/image" Target="../media/image46.emf"/><Relationship Id="rId10" Type="http://schemas.openxmlformats.org/officeDocument/2006/relationships/customXml" Target="../ink/ink8.xml"/><Relationship Id="rId4" Type="http://schemas.openxmlformats.org/officeDocument/2006/relationships/customXml" Target="../ink/ink5.xml"/><Relationship Id="rId9" Type="http://schemas.openxmlformats.org/officeDocument/2006/relationships/image" Target="../media/image4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photofile.ru/users/wildwoman/1177460/24067987/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photofile.ru/users/kukase/1206520/2457890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hotofile.ru/users/sony32/1047671/28190313/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hyperlink" Target="http://photofile.ru/users/shiza_88/1345221/34388516/" TargetMode="External"/><Relationship Id="rId4" Type="http://schemas.openxmlformats.org/officeDocument/2006/relationships/hyperlink" Target="http://photofile.ru/users/silvana66/1358668/28971150/" TargetMode="External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image" Target="../media/image20.emf"/><Relationship Id="rId3" Type="http://schemas.openxmlformats.org/officeDocument/2006/relationships/image" Target="../media/image12.jpeg"/><Relationship Id="rId7" Type="http://schemas.openxmlformats.org/officeDocument/2006/relationships/image" Target="../media/image17.emf"/><Relationship Id="rId12" Type="http://schemas.openxmlformats.org/officeDocument/2006/relationships/customXml" Target="../ink/ink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11" Type="http://schemas.openxmlformats.org/officeDocument/2006/relationships/image" Target="../media/image19.emf"/><Relationship Id="rId5" Type="http://schemas.openxmlformats.org/officeDocument/2006/relationships/image" Target="../media/image14.jpeg"/><Relationship Id="rId10" Type="http://schemas.openxmlformats.org/officeDocument/2006/relationships/customXml" Target="../ink/ink3.xml"/><Relationship Id="rId4" Type="http://schemas.openxmlformats.org/officeDocument/2006/relationships/image" Target="../media/image13.jpeg"/><Relationship Id="rId9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505200"/>
            <a:ext cx="8915400" cy="152400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ru-RU" sz="2800" i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«Природа окружает нас загадками, и попытка их решения принадлежит к величайшим радостям жизни».</a:t>
            </a:r>
          </a:p>
          <a:p>
            <a:pPr eaLnBrk="1" hangingPunct="1"/>
            <a:r>
              <a:rPr lang="ru-RU" sz="28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У. Рамзай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524000"/>
            <a:ext cx="8763000" cy="14732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Красный, розовый, синий, фиолетовый цвета</a:t>
            </a:r>
            <a:endParaRPr lang="ru-RU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54102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Выполнила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Рыбакова Лариса Юрьевна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Индикаторные свойства антоцианов</a:t>
            </a:r>
          </a:p>
        </p:txBody>
      </p:sp>
      <p:graphicFrame>
        <p:nvGraphicFramePr>
          <p:cNvPr id="248934" name="Group 10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6429309"/>
              </p:ext>
            </p:extLst>
          </p:nvPr>
        </p:nvGraphicFramePr>
        <p:xfrm>
          <a:off x="990600" y="914400"/>
          <a:ext cx="7010400" cy="274320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Цвет вытяжки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Значение </a:t>
                      </a:r>
                      <a:r>
                        <a:rPr kumimoji="0" lang="ru-RU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рН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красный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2- 3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99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розовый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99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4 -5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6 -7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зелёный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CC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жёлто-зелёный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9-10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080" name="Picture 99" descr="синие колб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806950"/>
            <a:ext cx="2209800" cy="1534583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2081" name="Picture 100" descr="ста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724400"/>
            <a:ext cx="2286000" cy="1562805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3657600"/>
            <a:ext cx="868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</a:t>
            </a:r>
            <a:r>
              <a:rPr lang="ru-RU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происходит изменение цвета вытяжки в зависимости от </a:t>
            </a:r>
            <a:r>
              <a:rPr lang="ru-RU" b="1" dirty="0" err="1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рН</a:t>
            </a:r>
            <a:r>
              <a:rPr lang="ru-RU" b="1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раствора от красного до жёлто-зелёного.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0200" y="4419600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опыта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62600" y="4343400"/>
            <a:ext cx="157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опыта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050" name="Ink 10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38963" y="6286500"/>
              <a:ext cx="571500" cy="304800"/>
            </p14:xfrm>
          </p:contentPart>
        </mc:Choice>
        <mc:Fallback xmlns="">
          <p:pic>
            <p:nvPicPr>
              <p:cNvPr id="2050" name="Ink 10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29665" y="6277122"/>
                <a:ext cx="590097" cy="3235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051" name="Ink 10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510213" y="6323013"/>
              <a:ext cx="561975" cy="357187"/>
            </p14:xfrm>
          </p:contentPart>
        </mc:Choice>
        <mc:Fallback xmlns="">
          <p:pic>
            <p:nvPicPr>
              <p:cNvPr id="2051" name="Ink 10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00871" y="6313661"/>
                <a:ext cx="580660" cy="3758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052" name="Ink 10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66900" y="6402388"/>
              <a:ext cx="268288" cy="322262"/>
            </p14:xfrm>
          </p:contentPart>
        </mc:Choice>
        <mc:Fallback xmlns="">
          <p:pic>
            <p:nvPicPr>
              <p:cNvPr id="2052" name="Ink 10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857537" y="6393016"/>
                <a:ext cx="287014" cy="3410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053" name="Ink 10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24088" y="6510338"/>
              <a:ext cx="71437" cy="71437"/>
            </p14:xfrm>
          </p:contentPart>
        </mc:Choice>
        <mc:Fallback xmlns="">
          <p:pic>
            <p:nvPicPr>
              <p:cNvPr id="2053" name="Ink 10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214801" y="6501005"/>
                <a:ext cx="90011" cy="901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054" name="Ink 10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82850" y="6429375"/>
              <a:ext cx="98425" cy="206375"/>
            </p14:xfrm>
          </p:contentPart>
        </mc:Choice>
        <mc:Fallback xmlns="">
          <p:pic>
            <p:nvPicPr>
              <p:cNvPr id="2054" name="Ink 10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473995" y="6420076"/>
                <a:ext cx="116135" cy="224974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34400" cy="868362"/>
          </a:xfrm>
        </p:spPr>
        <p:txBody>
          <a:bodyPr/>
          <a:lstStyle/>
          <a:p>
            <a:pPr algn="ctr" eaLnBrk="1" hangingPunct="1"/>
            <a:r>
              <a:rPr lang="ru-RU" sz="3200" dirty="0">
                <a:solidFill>
                  <a:srgbClr val="7030A0"/>
                </a:solidFill>
                <a:latin typeface="Comic Sans MS" pitchFamily="66" charset="0"/>
              </a:rPr>
              <a:t>Изменение цвета </a:t>
            </a:r>
            <a:r>
              <a:rPr lang="ru-RU" sz="3200" dirty="0" err="1">
                <a:solidFill>
                  <a:srgbClr val="7030A0"/>
                </a:solidFill>
                <a:latin typeface="Comic Sans MS" pitchFamily="66" charset="0"/>
              </a:rPr>
              <a:t>антоциановых</a:t>
            </a:r>
            <a:r>
              <a:rPr lang="ru-RU" sz="3200" dirty="0">
                <a:solidFill>
                  <a:srgbClr val="7030A0"/>
                </a:solidFill>
                <a:latin typeface="Comic Sans MS" pitchFamily="66" charset="0"/>
              </a:rPr>
              <a:t> вытяжек</a:t>
            </a:r>
          </a:p>
        </p:txBody>
      </p:sp>
      <p:sp>
        <p:nvSpPr>
          <p:cNvPr id="3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066800"/>
            <a:ext cx="8153400" cy="5257800"/>
          </a:xfrm>
        </p:spPr>
        <p:txBody>
          <a:bodyPr/>
          <a:lstStyle/>
          <a:p>
            <a:pPr eaLnBrk="1" hangingPunct="1"/>
            <a:endParaRPr lang="ru-RU" dirty="0"/>
          </a:p>
          <a:p>
            <a:pPr eaLnBrk="1" hangingPunct="1">
              <a:buNone/>
            </a:pPr>
            <a:endParaRPr lang="ru-RU" dirty="0"/>
          </a:p>
          <a:p>
            <a:pPr eaLnBrk="1" hangingPunct="1"/>
            <a:endParaRPr lang="ru-RU" dirty="0"/>
          </a:p>
          <a:p>
            <a:pPr eaLnBrk="1" hangingPunct="1">
              <a:buFontTx/>
              <a:buNone/>
            </a:pPr>
            <a:r>
              <a:rPr lang="ru-RU" dirty="0">
                <a:solidFill>
                  <a:srgbClr val="800080"/>
                </a:solidFill>
              </a:rPr>
              <a:t>                           </a:t>
            </a:r>
          </a:p>
        </p:txBody>
      </p:sp>
      <p:pic>
        <p:nvPicPr>
          <p:cNvPr id="3085" name="Picture 6" descr="кол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905000"/>
            <a:ext cx="2388994" cy="1425575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3086" name="Picture 11" descr="ста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905000"/>
            <a:ext cx="2286000" cy="1398764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3087" name="Picture 13" descr="ста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572000"/>
            <a:ext cx="2949677" cy="1524000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3088" name="Picture 17" descr="леп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4572000"/>
            <a:ext cx="2895600" cy="1463887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3089" name="Text Box 41"/>
          <p:cNvSpPr txBox="1">
            <a:spLocks noChangeArrowheads="1"/>
          </p:cNvSpPr>
          <p:nvPr/>
        </p:nvSpPr>
        <p:spPr bwMode="auto">
          <a:xfrm>
            <a:off x="974725" y="3159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819400" y="1295400"/>
            <a:ext cx="3278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Свекла  столовая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3429000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>
                <a:solidFill>
                  <a:schemeClr val="accent1"/>
                </a:solidFill>
                <a:latin typeface="Comic Sans MS" pitchFamily="66" charset="0"/>
              </a:rPr>
              <a:t>рН</a:t>
            </a:r>
            <a:r>
              <a:rPr lang="ru-RU" sz="2000" b="1" dirty="0">
                <a:solidFill>
                  <a:schemeClr val="accent1"/>
                </a:solidFill>
                <a:latin typeface="Comic Sans MS" pitchFamily="66" charset="0"/>
              </a:rPr>
              <a:t> =6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53000" y="3429000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>
                <a:solidFill>
                  <a:schemeClr val="accent1"/>
                </a:solidFill>
                <a:latin typeface="Comic Sans MS" pitchFamily="66" charset="0"/>
              </a:rPr>
              <a:t>рН</a:t>
            </a:r>
            <a:r>
              <a:rPr lang="ru-RU" sz="2000" b="1" dirty="0">
                <a:solidFill>
                  <a:schemeClr val="accent1"/>
                </a:solidFill>
                <a:latin typeface="Comic Sans MS" pitchFamily="66" charset="0"/>
              </a:rPr>
              <a:t> =3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81800" y="3505200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>
                <a:solidFill>
                  <a:schemeClr val="accent1"/>
                </a:solidFill>
                <a:latin typeface="Comic Sans MS" pitchFamily="66" charset="0"/>
              </a:rPr>
              <a:t>рН</a:t>
            </a:r>
            <a:r>
              <a:rPr lang="ru-RU" sz="2000" b="1" dirty="0">
                <a:solidFill>
                  <a:schemeClr val="accent1"/>
                </a:solidFill>
                <a:latin typeface="Comic Sans MS" pitchFamily="66" charset="0"/>
              </a:rPr>
              <a:t> =8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0" y="3962400"/>
            <a:ext cx="3996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Рябина черноплодная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6172200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>
                <a:solidFill>
                  <a:schemeClr val="accent1"/>
                </a:solidFill>
                <a:latin typeface="Comic Sans MS" pitchFamily="66" charset="0"/>
              </a:rPr>
              <a:t>рН</a:t>
            </a:r>
            <a:r>
              <a:rPr lang="ru-RU" sz="2000" b="1" dirty="0">
                <a:solidFill>
                  <a:schemeClr val="accent1"/>
                </a:solidFill>
                <a:latin typeface="Comic Sans MS" pitchFamily="66" charset="0"/>
              </a:rPr>
              <a:t> =6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57800" y="6172200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>
                <a:solidFill>
                  <a:schemeClr val="accent1"/>
                </a:solidFill>
                <a:latin typeface="Comic Sans MS" pitchFamily="66" charset="0"/>
              </a:rPr>
              <a:t>рН</a:t>
            </a:r>
            <a:r>
              <a:rPr lang="ru-RU" sz="2000" b="1" dirty="0">
                <a:solidFill>
                  <a:schemeClr val="accent1"/>
                </a:solidFill>
                <a:latin typeface="Comic Sans MS" pitchFamily="66" charset="0"/>
              </a:rPr>
              <a:t> =3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39000" y="6248400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>
                <a:solidFill>
                  <a:schemeClr val="accent1"/>
                </a:solidFill>
                <a:latin typeface="Comic Sans MS" pitchFamily="66" charset="0"/>
              </a:rPr>
              <a:t>рН</a:t>
            </a:r>
            <a:r>
              <a:rPr lang="ru-RU" sz="2000" b="1" dirty="0">
                <a:solidFill>
                  <a:schemeClr val="accent1"/>
                </a:solidFill>
                <a:latin typeface="Comic Sans MS" pitchFamily="66" charset="0"/>
              </a:rPr>
              <a:t> =8</a:t>
            </a: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7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6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Кислотно-основные индикаторы</a:t>
            </a:r>
          </a:p>
        </p:txBody>
      </p:sp>
      <p:graphicFrame>
        <p:nvGraphicFramePr>
          <p:cNvPr id="255065" name="Group 89"/>
          <p:cNvGraphicFramePr>
            <a:graphicFrameLocks noGrp="1"/>
          </p:cNvGraphicFramePr>
          <p:nvPr>
            <p:ph idx="1"/>
          </p:nvPr>
        </p:nvGraphicFramePr>
        <p:xfrm>
          <a:off x="533400" y="1295400"/>
          <a:ext cx="8077200" cy="5186364"/>
        </p:xfrm>
        <a:graphic>
          <a:graphicData uri="http://schemas.openxmlformats.org/drawingml/2006/table">
            <a:tbl>
              <a:tblPr/>
              <a:tblGrid>
                <a:gridCol w="2752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2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2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</a:rPr>
                        <a:t>Индикатор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</a:rPr>
                        <a:t>Интервал </a:t>
                      </a:r>
                      <a:r>
                        <a:rPr kumimoji="0" lang="ru-RU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</a:rPr>
                        <a:t>рН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</a:rPr>
                        <a:t>Изменение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</a:rPr>
                        <a:t>окраски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Метиловый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оранжевый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3,1 – 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Красная/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Оранжевая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Метиловый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красный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4,2 – 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Оранжевая/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Жёлтая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Лакмус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5,0 – 6,0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Красная/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синяя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6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Фенолфталеин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8,2 - 10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Бесцветная/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малиновая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286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Вывод: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индикаторные свойства антоцианов сходны с метиловым оранжевым и метиловым красным, у которых область перехода окраски лежит в интервале </a:t>
                      </a:r>
                      <a:r>
                        <a:rPr kumimoji="0" lang="ru-RU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рН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 3,1-6,2 и лакмусом, у которого область перехода окраски лежит в интервале </a:t>
                      </a:r>
                      <a:r>
                        <a:rPr kumimoji="0" lang="ru-RU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рН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 5-6.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" y="567154"/>
            <a:ext cx="8305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Сравнение индикаторных свойств антоцианов и кислотно-основных индикаторов</a:t>
            </a:r>
          </a:p>
        </p:txBody>
      </p:sp>
      <p:pic>
        <p:nvPicPr>
          <p:cNvPr id="24580" name="Picture 4" descr="P10109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667000"/>
            <a:ext cx="4114800" cy="2438400"/>
          </a:xfrm>
          <a:prstGeom prst="rect">
            <a:avLst/>
          </a:prstGeom>
          <a:noFill/>
          <a:ln w="9525" algn="in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81" name="Picture 5" descr="P10109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294" y="2192743"/>
            <a:ext cx="4114800" cy="30861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2400" y="152400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buFontTx/>
              <a:buNone/>
            </a:pPr>
            <a:r>
              <a:rPr lang="ru-RU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Изменение окраски растительных индикаторов  в различных средах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209800"/>
            <a:ext cx="4364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Сырье       Кислотная Нейтральная Щелочная</a:t>
            </a:r>
          </a:p>
        </p:txBody>
      </p:sp>
    </p:spTree>
  </p:cSld>
  <p:clrMapOvr>
    <a:masterClrMapping/>
  </p:clrMapOvr>
  <p:transition>
    <p:cover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pPr algn="ctr" eaLnBrk="1" hangingPunct="1"/>
            <a:r>
              <a:rPr lang="ru-RU" sz="3600" b="1" dirty="0">
                <a:solidFill>
                  <a:srgbClr val="CC3300"/>
                </a:solidFill>
                <a:latin typeface="Comic Sans MS" pitchFamily="66" charset="0"/>
              </a:rPr>
              <a:t>Индикаторная бумага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0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    приготовление          испытание</a:t>
            </a:r>
            <a:endParaRPr lang="en-US" sz="20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en-US" sz="20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2000" dirty="0">
              <a:solidFill>
                <a:srgbClr val="660066"/>
              </a:solidFill>
            </a:endParaRPr>
          </a:p>
          <a:p>
            <a:pPr eaLnBrk="1" hangingPunct="1">
              <a:buFontTx/>
              <a:buNone/>
            </a:pPr>
            <a:r>
              <a:rPr lang="ru-RU" sz="2000" dirty="0">
                <a:solidFill>
                  <a:srgbClr val="660066"/>
                </a:solidFill>
              </a:rPr>
              <a:t>                                                                             </a:t>
            </a:r>
          </a:p>
          <a:p>
            <a:pPr eaLnBrk="1" hangingPunct="1">
              <a:buFontTx/>
              <a:buNone/>
            </a:pPr>
            <a:endParaRPr lang="ru-RU" sz="2000" dirty="0">
              <a:solidFill>
                <a:srgbClr val="660066"/>
              </a:solidFill>
            </a:endParaRPr>
          </a:p>
          <a:p>
            <a:pPr eaLnBrk="1" hangingPunct="1">
              <a:buFontTx/>
              <a:buNone/>
            </a:pPr>
            <a:r>
              <a:rPr lang="ru-RU" sz="2000" dirty="0">
                <a:solidFill>
                  <a:srgbClr val="660066"/>
                </a:solidFill>
              </a:rPr>
              <a:t>                                                                                         </a:t>
            </a:r>
            <a:r>
              <a:rPr lang="ru-RU" sz="2000" dirty="0">
                <a:solidFill>
                  <a:srgbClr val="CC3399"/>
                </a:solidFill>
              </a:rPr>
              <a:t>кислая           щелочная</a:t>
            </a:r>
          </a:p>
          <a:p>
            <a:pPr marL="0" indent="0" eaLnBrk="1" hangingPunct="1">
              <a:buNone/>
            </a:pPr>
            <a:r>
              <a:rPr lang="ru-RU" sz="2800" dirty="0">
                <a:solidFill>
                  <a:srgbClr val="CC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Достоинство:</a:t>
            </a:r>
            <a:r>
              <a:rPr lang="ru-RU" sz="2000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8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реактивов, быстрота, лёгкость приготовления и безопасность применения.</a:t>
            </a:r>
          </a:p>
          <a:p>
            <a:pPr marL="0" indent="0" eaLnBrk="1" hangingPunct="1">
              <a:buNone/>
            </a:pPr>
            <a:r>
              <a:rPr lang="ru-RU" sz="2800" dirty="0">
                <a:solidFill>
                  <a:srgbClr val="CC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Недостаток:</a:t>
            </a:r>
            <a:r>
              <a:rPr lang="ru-RU" sz="2000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хранения 1-2 недели.</a:t>
            </a:r>
          </a:p>
        </p:txBody>
      </p:sp>
      <p:pic>
        <p:nvPicPr>
          <p:cNvPr id="20484" name="Picture 4" descr="приг ф бу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524000"/>
            <a:ext cx="1098550" cy="17049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0485" name="Picture 5" descr="пол ф бу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600200"/>
            <a:ext cx="1676400" cy="16319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0486" name="Picture 7" descr="ф бум цве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676400"/>
            <a:ext cx="2924175" cy="1130300"/>
          </a:xfrm>
          <a:prstGeom prst="rect">
            <a:avLst/>
          </a:prstGeom>
          <a:noFill/>
          <a:ln w="9525">
            <a:solidFill>
              <a:srgbClr val="CC99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4638"/>
            <a:ext cx="8153400" cy="715962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CC0000"/>
                </a:solidFill>
                <a:latin typeface="+mn-lt"/>
              </a:rPr>
              <a:t>Растения – химические индикаторы</a:t>
            </a:r>
            <a:endParaRPr lang="ru-RU" sz="4000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400">
                <a:solidFill>
                  <a:srgbClr val="9900CC"/>
                </a:solidFill>
              </a:rPr>
              <a:t>  </a:t>
            </a:r>
          </a:p>
        </p:txBody>
      </p:sp>
      <p:pic>
        <p:nvPicPr>
          <p:cNvPr id="27652" name="Picture 4" descr="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1604">
            <a:off x="6750826" y="1620838"/>
            <a:ext cx="1883159" cy="15359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7653" name="Picture 9" descr="антоцианы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4724400"/>
            <a:ext cx="1606550" cy="1785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4" name="Picture 10" descr="антоциан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724400"/>
            <a:ext cx="1343025" cy="1790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5" name="Picture 11" descr="ант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3048000"/>
            <a:ext cx="1905000" cy="14252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6" name="Picture 13" descr="цв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967213">
            <a:off x="724641" y="1476760"/>
            <a:ext cx="2092302" cy="16738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7" name="Picture 14" descr="гранат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67420">
            <a:off x="674642" y="3768355"/>
            <a:ext cx="1933422" cy="2181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15" descr="малин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425501">
            <a:off x="7110891" y="3932621"/>
            <a:ext cx="1423526" cy="22961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9" name="Picture 16" descr="ежеви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33800" y="1143000"/>
            <a:ext cx="2209800" cy="17455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dirty="0">
                <a:solidFill>
                  <a:srgbClr val="66006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Реакция среды растворов моющих средств для посуды</a:t>
            </a:r>
          </a:p>
        </p:txBody>
      </p:sp>
      <p:graphicFrame>
        <p:nvGraphicFramePr>
          <p:cNvPr id="290882" name="Group 6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0624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Моющее средство для посуды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Растительный индикатор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Окраска индикаторов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Среда раствора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9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«Миф»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charset="0"/>
                        </a:rPr>
                        <a:t>Отвар краснокочанной капусты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charset="0"/>
                        </a:rPr>
                        <a:t>Бледно-зеленая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charset="0"/>
                        </a:rPr>
                        <a:t>Слабощелочная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«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Fairy</a:t>
                      </a: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charset="0"/>
                        </a:rPr>
                        <a:t>Отвар краснокочанной капусты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charset="0"/>
                        </a:rPr>
                        <a:t>Зеленая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charset="0"/>
                        </a:rPr>
                        <a:t>Щелочная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1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«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Prill</a:t>
                      </a: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charset="0"/>
                        </a:rPr>
                        <a:t>Отвар ягод черноплодной рябины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charset="0"/>
                        </a:rPr>
                        <a:t>Бледно-розовая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" charset="0"/>
                        </a:rPr>
                        <a:t>Слабокислотная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558" name="Text Box 56"/>
          <p:cNvSpPr txBox="1">
            <a:spLocks noChangeArrowheads="1"/>
          </p:cNvSpPr>
          <p:nvPr/>
        </p:nvSpPr>
        <p:spPr bwMode="auto">
          <a:xfrm>
            <a:off x="381000" y="5867400"/>
            <a:ext cx="838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098" name="Picture 2" descr="миф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2971800"/>
            <a:ext cx="876300" cy="87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99" name="Picture 3" descr="прил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3962400"/>
            <a:ext cx="838200" cy="8361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100" name="Picture 4" descr="i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4876800"/>
            <a:ext cx="83820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ctr" eaLnBrk="1" hangingPunct="1"/>
            <a:r>
              <a:rPr lang="ru-RU" dirty="0">
                <a:solidFill>
                  <a:srgbClr val="CC0000"/>
                </a:solidFill>
              </a:rPr>
              <a:t>Выводы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  <a:ln>
            <a:solidFill>
              <a:srgbClr val="800000"/>
            </a:solidFill>
          </a:ln>
        </p:spPr>
        <p:txBody>
          <a:bodyPr/>
          <a:lstStyle/>
          <a:p>
            <a:pPr eaLnBrk="1" hangingPunct="1"/>
            <a:r>
              <a:rPr lang="ru-RU" sz="2400">
                <a:solidFill>
                  <a:srgbClr val="660066"/>
                </a:solidFill>
              </a:rPr>
              <a:t>1. В растительных клетках содержатся пигменты: хлорофилл, каротины, антоцианы, флавонолы.</a:t>
            </a:r>
          </a:p>
          <a:p>
            <a:pPr eaLnBrk="1" hangingPunct="1"/>
            <a:r>
              <a:rPr lang="ru-RU" sz="2400">
                <a:solidFill>
                  <a:srgbClr val="660066"/>
                </a:solidFill>
              </a:rPr>
              <a:t>2. Антоцианы – природные индикаторы.</a:t>
            </a:r>
          </a:p>
          <a:p>
            <a:pPr eaLnBrk="1" hangingPunct="1"/>
            <a:r>
              <a:rPr lang="ru-RU" sz="2400">
                <a:solidFill>
                  <a:srgbClr val="660066"/>
                </a:solidFill>
              </a:rPr>
              <a:t>3. Существует аналогия между индикаторными свойствами антоцианов  и свойствами кислотно-основных индикаторов.</a:t>
            </a:r>
          </a:p>
          <a:p>
            <a:pPr eaLnBrk="1" hangingPunct="1"/>
            <a:r>
              <a:rPr lang="ru-RU" sz="2400">
                <a:solidFill>
                  <a:srgbClr val="660066"/>
                </a:solidFill>
              </a:rPr>
              <a:t>4. Возможно использование антоциановой индикаторной бумаги.</a:t>
            </a:r>
          </a:p>
          <a:p>
            <a:pPr eaLnBrk="1" hangingPunct="1"/>
            <a:r>
              <a:rPr lang="ru-RU" sz="2400">
                <a:solidFill>
                  <a:srgbClr val="660066"/>
                </a:solidFill>
              </a:rPr>
              <a:t>5. Для усиления красного цвета борща, винегрета, тушёной краснокочанной капусты в конце приготовления этих блюд надо добавить: щепотку лимонной кислоты, полчайной ложки столового уксуса, кислый квас, рассол капусты или томатов.</a:t>
            </a:r>
          </a:p>
        </p:txBody>
      </p:sp>
    </p:spTree>
  </p:cSld>
  <p:clrMapOvr>
    <a:masterClrMapping/>
  </p:clrMapOvr>
  <p:transition>
    <p:plu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763000" cy="1143000"/>
          </a:xfrm>
        </p:spPr>
        <p:txBody>
          <a:bodyPr>
            <a:noAutofit/>
          </a:bodyPr>
          <a:lstStyle/>
          <a:p>
            <a:pPr algn="ctr"/>
            <a:r>
              <a:rPr lang="ru-RU" sz="3400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Чей индикатор лучше: </a:t>
            </a:r>
            <a:br>
              <a:rPr lang="ru-RU" sz="3400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400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природы или человека?</a:t>
            </a:r>
          </a:p>
        </p:txBody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домашних условиях для определения среды раствора доступно, легко, безопасно,  лучше использовать растительные индикаторы.</a:t>
            </a:r>
          </a:p>
          <a:p>
            <a:pPr marL="0" indent="0">
              <a:buNone/>
            </a:pP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химической лаборатории при сложных , точных экспериментах, лучше использовать кислотно-основные индикаторы.</a:t>
            </a:r>
          </a:p>
        </p:txBody>
      </p:sp>
      <p:pic>
        <p:nvPicPr>
          <p:cNvPr id="300036" name="Picture 4" descr="цв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2895600"/>
            <a:ext cx="1600200" cy="1168400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pic>
        <p:nvPicPr>
          <p:cNvPr id="300037" name="Picture 5" descr="индикато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5257800"/>
            <a:ext cx="1981200" cy="1317625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153400" cy="828675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Откуда у природы богатая палитра цветов?</a:t>
            </a:r>
          </a:p>
        </p:txBody>
      </p:sp>
      <p:pic>
        <p:nvPicPr>
          <p:cNvPr id="13" name="Picture 3" descr="24578899">
            <a:hlinkClick r:id="rId2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7200" y="3962400"/>
            <a:ext cx="2741672" cy="2255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 descr="28971147">
            <a:hlinkClick r:id="rId4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381000" y="1524000"/>
            <a:ext cx="2860675" cy="2149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3" descr="2819031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gray">
          <a:xfrm>
            <a:off x="3657600" y="2209800"/>
            <a:ext cx="1980526" cy="3416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2" descr="23889582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gray">
          <a:xfrm>
            <a:off x="5943600" y="1524000"/>
            <a:ext cx="2973427" cy="2209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20" descr="34388417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gray">
          <a:xfrm>
            <a:off x="5943600" y="4038600"/>
            <a:ext cx="2839696" cy="213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ChangeArrowheads="1"/>
          </p:cNvSpPr>
          <p:nvPr>
            <p:ph type="title"/>
          </p:nvPr>
        </p:nvSpPr>
        <p:spPr>
          <a:xfrm>
            <a:off x="502117" y="274637"/>
            <a:ext cx="7924800" cy="868362"/>
          </a:xfrm>
          <a:noFill/>
          <a:ln/>
        </p:spPr>
        <p:txBody>
          <a:bodyPr>
            <a:normAutofit fontScale="90000"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Цветовая гамма пигменто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</a:t>
            </a:r>
          </a:p>
        </p:txBody>
      </p:sp>
      <p:sp>
        <p:nvSpPr>
          <p:cNvPr id="307206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457200" y="1295400"/>
            <a:ext cx="8229600" cy="5287963"/>
          </a:xfrm>
          <a:ln w="19050">
            <a:noFill/>
          </a:ln>
        </p:spPr>
        <p:txBody>
          <a:bodyPr/>
          <a:lstStyle/>
          <a:p>
            <a:r>
              <a:rPr lang="ru-RU" sz="3200" b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Зеленый хлорофилл</a:t>
            </a:r>
          </a:p>
          <a:p>
            <a:endParaRPr lang="ru-RU" b="1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Желто-оранжевые </a:t>
            </a:r>
            <a:r>
              <a:rPr lang="ru-RU" sz="3200" b="1" dirty="0" err="1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каротиноиды</a:t>
            </a:r>
            <a:endParaRPr lang="ru-RU" sz="3200" b="1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Красные</a:t>
            </a:r>
            <a:r>
              <a:rPr lang="ru-RU" sz="32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синие антоцианы</a:t>
            </a:r>
          </a:p>
          <a:p>
            <a:endParaRPr lang="ru-RU" b="1" dirty="0"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Желтые флавоны</a:t>
            </a:r>
          </a:p>
        </p:txBody>
      </p:sp>
      <p:pic>
        <p:nvPicPr>
          <p:cNvPr id="307221" name="Picture 21" descr="каро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2057400"/>
            <a:ext cx="941388" cy="1279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22" name="Picture 22" descr="лим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648200"/>
            <a:ext cx="1752600" cy="116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23" name="Picture 23" descr="цв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3581400"/>
            <a:ext cx="142875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24" name="Picture 24" descr="зел лис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1295400"/>
            <a:ext cx="1428750" cy="895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458200" cy="1401762"/>
          </a:xfrm>
          <a:ln>
            <a:solidFill>
              <a:srgbClr val="800000"/>
            </a:solidFill>
          </a:ln>
        </p:spPr>
        <p:txBody>
          <a:bodyPr>
            <a:normAutofit/>
          </a:bodyPr>
          <a:lstStyle/>
          <a:p>
            <a:pPr algn="ctr" eaLnBrk="1" hangingPunct="1"/>
            <a:r>
              <a:rPr lang="ru-RU" sz="4000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«Чей индикатор лучше: природы или человека?»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905000"/>
            <a:ext cx="7924800" cy="45720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3200" dirty="0">
                <a:solidFill>
                  <a:srgbClr val="FF339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Объект исследования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8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ru-RU" sz="3200" b="1" dirty="0">
                <a:solidFill>
                  <a:srgbClr val="8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антоцианы</a:t>
            </a:r>
            <a:endParaRPr lang="ru-RU" b="1" dirty="0">
              <a:solidFill>
                <a:srgbClr val="8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None/>
            </a:pPr>
            <a:r>
              <a:rPr lang="ru-RU" sz="3200" dirty="0">
                <a:solidFill>
                  <a:srgbClr val="FF339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Предмет исследования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ru-RU" sz="3200" b="1" dirty="0">
                <a:solidFill>
                  <a:srgbClr val="8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индикаторные свойства антоцианов</a:t>
            </a:r>
            <a:endParaRPr lang="ru-RU" b="1" dirty="0">
              <a:solidFill>
                <a:srgbClr val="8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3" descr="синие цве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929486"/>
            <a:ext cx="3352800" cy="2538549"/>
          </a:xfrm>
          <a:prstGeom prst="rect">
            <a:avLst/>
          </a:prstGeom>
          <a:noFill/>
          <a:ln w="12700" algn="ctr">
            <a:solidFill>
              <a:srgbClr val="660066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086600" cy="1143000"/>
          </a:xfrm>
        </p:spPr>
        <p:txBody>
          <a:bodyPr/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Разделение растительных пигментов методом бумажной хроматографии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42607" y="1371601"/>
            <a:ext cx="8825193" cy="5257799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обусловлено их различной адсорбцией на фильтровальной бумаге и неодинаковой растворимостью в ацетоне. </a:t>
            </a:r>
          </a:p>
          <a:p>
            <a:endParaRPr lang="ru-RU" sz="2000" dirty="0">
              <a:solidFill>
                <a:srgbClr val="66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 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Результат: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</a:t>
            </a:r>
            <a:r>
              <a:rPr lang="ru-RU" sz="2000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1.антоциановые </a:t>
            </a:r>
            <a:r>
              <a:rPr lang="ru-RU" sz="1600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окраска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от розовой до чёрно-фиолетовой</a:t>
            </a:r>
            <a:r>
              <a:rPr lang="ru-RU" sz="16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</a:t>
            </a:r>
            <a:r>
              <a:rPr lang="ru-RU" sz="2000" dirty="0">
                <a:solidFill>
                  <a:srgbClr val="660066"/>
                </a:solidFill>
                <a:latin typeface="Arial" panose="020B0604020202020204" pitchFamily="34" charset="0"/>
                <a:cs typeface="Arial" pitchFamily="34" charset="0"/>
              </a:rPr>
              <a:t>2.флавоновые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(жёлтая окраска)</a:t>
            </a:r>
            <a:endParaRPr lang="ru-RU" sz="2000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</a:t>
            </a:r>
            <a:r>
              <a:rPr lang="ru-RU" sz="2000" dirty="0">
                <a:solidFill>
                  <a:srgbClr val="660066"/>
                </a:solidFill>
                <a:latin typeface="Arial" panose="020B0604020202020204" pitchFamily="34" charset="0"/>
                <a:cs typeface="Arial" pitchFamily="34" charset="0"/>
              </a:rPr>
              <a:t>3.</a:t>
            </a:r>
            <a:r>
              <a:rPr lang="ru-RU" sz="1600" dirty="0">
                <a:solidFill>
                  <a:srgbClr val="660066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rgbClr val="660066"/>
                </a:solidFill>
                <a:latin typeface="Arial" panose="020B0604020202020204" pitchFamily="34" charset="0"/>
                <a:cs typeface="Arial" pitchFamily="34" charset="0"/>
              </a:rPr>
              <a:t>хлорофилл </a:t>
            </a:r>
            <a:r>
              <a:rPr lang="en-US" sz="1600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600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зелёная окраска)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</a:t>
            </a:r>
            <a:r>
              <a:rPr lang="ru-RU" sz="2000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4.каротиноиды</a:t>
            </a:r>
            <a:r>
              <a:rPr lang="ru-RU" sz="2000" b="1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(жёлто-зелёная окраска)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pPr marL="0" indent="0">
              <a:buNone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                              </a:t>
            </a:r>
            <a:r>
              <a:rPr lang="ru-RU" sz="1800" dirty="0"/>
              <a:t>                   </a:t>
            </a:r>
          </a:p>
        </p:txBody>
      </p:sp>
      <p:pic>
        <p:nvPicPr>
          <p:cNvPr id="263172" name="Picture 4" descr="герань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57200" y="2133600"/>
            <a:ext cx="19050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173" name="Picture 5" descr="хромотограмм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590800" y="3124200"/>
            <a:ext cx="1914525" cy="22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174" name="Picture 6" descr="хромотография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381000" y="3886200"/>
            <a:ext cx="2057400" cy="19145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384612" y="5628361"/>
            <a:ext cx="63021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Вывод:</a:t>
            </a:r>
            <a:r>
              <a:rPr lang="ru-RU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 состав растительной клетки входят различные цветовые группы пигментов.</a:t>
            </a:r>
            <a:r>
              <a:rPr lang="ru-RU" sz="2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2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963988" y="3751263"/>
              <a:ext cx="100012" cy="222250"/>
            </p14:xfrm>
          </p:contentPart>
        </mc:Choice>
        <mc:Fallback xmlns="">
          <p:pic>
            <p:nvPicPr>
              <p:cNvPr id="102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54498" y="3741958"/>
                <a:ext cx="118992" cy="2408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2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000500" y="4044950"/>
              <a:ext cx="134938" cy="187325"/>
            </p14:xfrm>
          </p:contentPart>
        </mc:Choice>
        <mc:Fallback xmlns="">
          <p:pic>
            <p:nvPicPr>
              <p:cNvPr id="102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991119" y="4035602"/>
                <a:ext cx="153699" cy="2060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2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017963" y="4268788"/>
              <a:ext cx="90487" cy="204787"/>
            </p14:xfrm>
          </p:contentPart>
        </mc:Choice>
        <mc:Fallback xmlns="">
          <p:pic>
            <p:nvPicPr>
              <p:cNvPr id="102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008737" y="4259479"/>
                <a:ext cx="108939" cy="2234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2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062413" y="4589463"/>
              <a:ext cx="98425" cy="260350"/>
            </p14:xfrm>
          </p:contentPart>
        </mc:Choice>
        <mc:Fallback xmlns="">
          <p:pic>
            <p:nvPicPr>
              <p:cNvPr id="102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053073" y="4580203"/>
                <a:ext cx="117104" cy="27887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868362"/>
          </a:xfrm>
        </p:spPr>
        <p:txBody>
          <a:bodyPr/>
          <a:lstStyle/>
          <a:p>
            <a:pPr algn="ctr" eaLnBrk="1" hangingPunct="1"/>
            <a:r>
              <a:rPr lang="ru-RU" sz="3600" dirty="0">
                <a:solidFill>
                  <a:srgbClr val="CC0000"/>
                </a:solidFill>
              </a:rPr>
              <a:t> </a:t>
            </a:r>
            <a:r>
              <a:rPr lang="ru-RU" sz="3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Химические индикаторы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Индикаторы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– это сложные вещества, изменяющие свою окраску в различных средах.</a:t>
            </a:r>
            <a:r>
              <a:rPr lang="en-US" sz="2400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ru-RU" sz="2400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None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  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                                </a:t>
            </a:r>
            <a:r>
              <a:rPr lang="ru-RU" sz="2000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рН</a:t>
            </a:r>
            <a:r>
              <a:rPr lang="ru-RU" sz="20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= -</a:t>
            </a:r>
            <a:r>
              <a:rPr lang="en-US" sz="2000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lg</a:t>
            </a:r>
            <a:r>
              <a:rPr lang="en-US" sz="20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[ H+]</a:t>
            </a:r>
            <a:endParaRPr lang="ru-RU" sz="2000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None/>
            </a:pPr>
            <a:endParaRPr lang="ru-RU" sz="2000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                           </a:t>
            </a:r>
            <a:r>
              <a:rPr lang="ru-RU" sz="20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рН=7 </a:t>
            </a:r>
            <a:r>
              <a:rPr lang="ru-RU" sz="2000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– среда нейтральная</a:t>
            </a:r>
          </a:p>
          <a:p>
            <a:pPr eaLnBrk="1" hangingPunct="1">
              <a:buFontTx/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                            </a:t>
            </a:r>
            <a:r>
              <a:rPr lang="ru-RU" sz="2000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рН</a:t>
            </a:r>
            <a:r>
              <a:rPr lang="en-US" sz="20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&lt;7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– среда кислая</a:t>
            </a:r>
          </a:p>
          <a:p>
            <a:pPr eaLnBrk="1" hangingPunct="1">
              <a:buFontTx/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                            </a:t>
            </a:r>
            <a:r>
              <a:rPr lang="ru-RU" sz="2000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рН</a:t>
            </a:r>
            <a:r>
              <a:rPr lang="en-US" sz="20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&gt;7</a:t>
            </a:r>
            <a:r>
              <a:rPr lang="ru-RU" sz="2000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– среда щелочная</a:t>
            </a:r>
          </a:p>
          <a:p>
            <a:pPr algn="ctr" eaLnBrk="1" hangingPunct="1">
              <a:buFontTx/>
              <a:buNone/>
            </a:pPr>
            <a:r>
              <a:rPr lang="ru-RU" sz="2400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Среду исследуемого раствора можно определить по окраске индикатора.</a:t>
            </a:r>
          </a:p>
        </p:txBody>
      </p:sp>
      <p:pic>
        <p:nvPicPr>
          <p:cNvPr id="15364" name="Picture 4" descr="инд полос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5105400"/>
            <a:ext cx="2362200" cy="15298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83820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Роберт Бойль(</a:t>
            </a:r>
            <a:r>
              <a:rPr lang="ru-RU" sz="3600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1627-1691</a:t>
            </a:r>
            <a:r>
              <a:rPr lang="ru-RU" dirty="0">
                <a:solidFill>
                  <a:srgbClr val="CC0000"/>
                </a:solidFill>
                <a:latin typeface="Comic Sans MS" pitchFamily="66" charset="0"/>
              </a:rPr>
              <a:t>)</a:t>
            </a:r>
          </a:p>
        </p:txBody>
      </p:sp>
      <p:sp>
        <p:nvSpPr>
          <p:cNvPr id="296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524000"/>
            <a:ext cx="8382000" cy="4525963"/>
          </a:xfrm>
          <a:ln w="12700">
            <a:noFill/>
          </a:ln>
        </p:spPr>
        <p:txBody>
          <a:bodyPr/>
          <a:lstStyle/>
          <a:p>
            <a:pPr marL="0" indent="0" algn="just">
              <a:buNone/>
            </a:pPr>
            <a:r>
              <a:rPr lang="ru-RU" sz="2400" b="1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Ещё в древности было замечено, что некоторые части растений изменяют свою окраску под действием различных сред. </a:t>
            </a:r>
          </a:p>
          <a:p>
            <a:pPr>
              <a:buFontTx/>
              <a:buNone/>
            </a:pPr>
            <a:r>
              <a:rPr lang="ru-RU" sz="4000" i="1" dirty="0">
                <a:solidFill>
                  <a:srgbClr val="660066"/>
                </a:solidFill>
              </a:rPr>
              <a:t>                              </a:t>
            </a:r>
            <a:r>
              <a:rPr lang="ru-RU" sz="2400" i="1" dirty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Лакмус</a:t>
            </a:r>
            <a:r>
              <a:rPr lang="ru-RU" sz="2400" dirty="0">
                <a:solidFill>
                  <a:srgbClr val="CC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CC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i="1" dirty="0">
                <a:solidFill>
                  <a:srgbClr val="CC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индикатор для          </a:t>
            </a:r>
          </a:p>
          <a:p>
            <a:pPr>
              <a:buFontTx/>
              <a:buNone/>
            </a:pPr>
            <a:r>
              <a:rPr lang="ru-RU" sz="2400" i="1" dirty="0">
                <a:solidFill>
                  <a:srgbClr val="CC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обнаружения кислот и щелочей.       </a:t>
            </a:r>
          </a:p>
          <a:p>
            <a:pPr>
              <a:buFontTx/>
              <a:buNone/>
            </a:pPr>
            <a:r>
              <a:rPr lang="ru-RU" i="1" dirty="0">
                <a:solidFill>
                  <a:srgbClr val="CC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</a:t>
            </a:r>
          </a:p>
          <a:p>
            <a:pPr>
              <a:buFontTx/>
              <a:buNone/>
            </a:pPr>
            <a:endParaRPr lang="ru-RU" i="1" dirty="0">
              <a:solidFill>
                <a:srgbClr val="CC3399"/>
              </a:solidFill>
            </a:endParaRPr>
          </a:p>
        </p:txBody>
      </p:sp>
      <p:pic>
        <p:nvPicPr>
          <p:cNvPr id="296964" name="Picture 4" descr="бой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1" y="2935391"/>
            <a:ext cx="2285999" cy="29645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96965" name="Picture 5" descr="лакму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886200"/>
            <a:ext cx="2667000" cy="2000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sz="28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Исследование  поведения лепестков розового и фиолетового цвета в различных средах</a:t>
            </a:r>
            <a:endParaRPr lang="ru-RU" sz="28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graphicFrame>
        <p:nvGraphicFramePr>
          <p:cNvPr id="258238" name="Group 19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54451476"/>
              </p:ext>
            </p:extLst>
          </p:nvPr>
        </p:nvGraphicFramePr>
        <p:xfrm>
          <a:off x="228600" y="1600200"/>
          <a:ext cx="8763000" cy="4809173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026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9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674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03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Реактивы</a:t>
                      </a: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Цвет лепестков</a:t>
                      </a: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kumimoji="0" lang="ru-RU" sz="24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розовый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фиолетовый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Гидроксид</a:t>
                      </a:r>
                      <a:r>
                        <a:rPr kumimoji="0" lang="ru-RU" sz="2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аммония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сиреневый с жёлтой каймой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ярко-зелёный</a:t>
                      </a: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Соляная кислота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красный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бордовый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7961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</a:t>
                      </a:r>
                      <a:r>
                        <a:rPr kumimoji="0" lang="ru-RU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контрольный; 2 - в пары аммиака; 3 - в пары кислоты.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u="none" strike="noStrike" cap="none" normalizeH="0" baseline="0" dirty="0">
                        <a:ln>
                          <a:noFill/>
                        </a:ln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u="none" strike="noStrike" cap="none" normalizeH="0" baseline="0" dirty="0">
                        <a:ln>
                          <a:noFill/>
                        </a:ln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u="none" strike="noStrike" cap="none" normalizeH="0" baseline="0" dirty="0">
                        <a:ln>
                          <a:noFill/>
                        </a:ln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u="none" strike="noStrike" cap="none" normalizeH="0" baseline="0" dirty="0">
                        <a:ln>
                          <a:noFill/>
                        </a:ln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Вывод: при воздействии кислот и щелочей на лепестки происходит изменение их окраски.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7411" name="Picture 8" descr="пыт с фиа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572000"/>
            <a:ext cx="1143000" cy="105208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7412" name="Picture 9" descr="с леп опы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495800"/>
            <a:ext cx="3163910" cy="11699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7435" name="Picture 145" descr="розв леп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495800"/>
            <a:ext cx="3520800" cy="1143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6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Выделение антоцианов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dirty="0">
                <a:solidFill>
                  <a:srgbClr val="660066"/>
                </a:solidFill>
              </a:rPr>
              <a:t>    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Механический способ           С помощью нагревания</a:t>
            </a:r>
          </a:p>
        </p:txBody>
      </p:sp>
      <p:pic>
        <p:nvPicPr>
          <p:cNvPr id="18436" name="Picture 7" descr="rкапу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895600"/>
            <a:ext cx="1219200" cy="8699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8437" name="Picture 12" descr="чаш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895600"/>
            <a:ext cx="1219200" cy="842962"/>
          </a:xfrm>
          <a:prstGeom prst="rect">
            <a:avLst/>
          </a:prstGeom>
          <a:solidFill>
            <a:srgbClr val="0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8438" name="Picture 15" descr="вытяж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5410200"/>
            <a:ext cx="955675" cy="11906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8439" name="Picture 18" descr="свёкл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1676400"/>
            <a:ext cx="1295400" cy="1095375"/>
          </a:xfrm>
          <a:prstGeom prst="rect">
            <a:avLst/>
          </a:prstGeom>
          <a:solidFill>
            <a:srgbClr val="000000"/>
          </a:solidFill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8440" name="Picture 19" descr="фильтр кап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3962400"/>
            <a:ext cx="873125" cy="13144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8441" name="Picture 20" descr="фильтр све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3962400"/>
            <a:ext cx="922338" cy="133350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8442" name="Picture 21" descr="нагревани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1200" y="3276600"/>
            <a:ext cx="1828800" cy="1573213"/>
          </a:xfrm>
          <a:prstGeom prst="rect">
            <a:avLst/>
          </a:prstGeom>
          <a:solidFill>
            <a:srgbClr val="0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8443" name="Picture 22" descr="лепестк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3600" y="1676400"/>
            <a:ext cx="1511318" cy="137160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8444" name="Picture 23" descr="выт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24600" y="5105400"/>
            <a:ext cx="811213" cy="15049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670</Words>
  <Application>Microsoft Office PowerPoint</Application>
  <PresentationFormat>Экран (4:3)</PresentationFormat>
  <Paragraphs>156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Cambria</vt:lpstr>
      <vt:lpstr>Comic Sans MS</vt:lpstr>
      <vt:lpstr>Franklin Gothic Book</vt:lpstr>
      <vt:lpstr>Perpetua</vt:lpstr>
      <vt:lpstr>Times New Roman</vt:lpstr>
      <vt:lpstr>Wingdings 2</vt:lpstr>
      <vt:lpstr>Справедливость</vt:lpstr>
      <vt:lpstr>Красный, розовый, синий, фиолетовый цвета</vt:lpstr>
      <vt:lpstr>Откуда у природы богатая палитра цветов?</vt:lpstr>
      <vt:lpstr>Цветовая гамма пигментов</vt:lpstr>
      <vt:lpstr>Цель: «Чей индикатор лучше: природы или человека?»</vt:lpstr>
      <vt:lpstr>Разделение растительных пигментов методом бумажной хроматографии</vt:lpstr>
      <vt:lpstr> Химические индикаторы</vt:lpstr>
      <vt:lpstr>Роберт Бойль(1627-1691)</vt:lpstr>
      <vt:lpstr>Исследование  поведения лепестков розового и фиолетового цвета в различных средах</vt:lpstr>
      <vt:lpstr>Выделение антоцианов</vt:lpstr>
      <vt:lpstr>Индикаторные свойства антоцианов</vt:lpstr>
      <vt:lpstr>Изменение цвета антоциановых вытяжек</vt:lpstr>
      <vt:lpstr>Кислотно-основные индикаторы</vt:lpstr>
      <vt:lpstr>Сравнение индикаторных свойств антоцианов и кислотно-основных индикаторов</vt:lpstr>
      <vt:lpstr>Индикаторная бумага</vt:lpstr>
      <vt:lpstr>Растения – химические индикаторы</vt:lpstr>
      <vt:lpstr>Реакция среды растворов моющих средств для посуды</vt:lpstr>
      <vt:lpstr>Выводы</vt:lpstr>
      <vt:lpstr>Чей индикатор лучше:  природы или человека?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Красный, розовый, синий, фиолетовый цвета.</dc:title>
  <cp:lastModifiedBy>Лариса Рыбакова</cp:lastModifiedBy>
  <cp:revision>29</cp:revision>
  <dcterms:modified xsi:type="dcterms:W3CDTF">2026-04-17T03:36:29Z</dcterms:modified>
</cp:coreProperties>
</file>