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73" r:id="rId4"/>
    <p:sldId id="257" r:id="rId5"/>
    <p:sldId id="258" r:id="rId6"/>
    <p:sldId id="260" r:id="rId7"/>
    <p:sldId id="275" r:id="rId8"/>
    <p:sldId id="284" r:id="rId9"/>
    <p:sldId id="261" r:id="rId10"/>
    <p:sldId id="286" r:id="rId11"/>
    <p:sldId id="287" r:id="rId12"/>
    <p:sldId id="282" r:id="rId13"/>
    <p:sldId id="266" r:id="rId14"/>
    <p:sldId id="288" r:id="rId15"/>
    <p:sldId id="279" r:id="rId16"/>
    <p:sldId id="281" r:id="rId17"/>
    <p:sldId id="280" r:id="rId18"/>
    <p:sldId id="262" r:id="rId19"/>
    <p:sldId id="271" r:id="rId20"/>
    <p:sldId id="270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50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134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5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253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53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57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53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107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2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261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6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83D6B-27E7-4E46-BD1D-B53C7D260D0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B3E0D-FE54-4141-9B91-1972CAEE2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5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liniya-udachi.ru/forum/viewtopic.php?f=86&amp;t=539" TargetMode="External"/><Relationship Id="rId3" Type="http://schemas.openxmlformats.org/officeDocument/2006/relationships/hyperlink" Target="http://my-dictionary.ru/word/10852/issledovatel/" TargetMode="External"/><Relationship Id="rId7" Type="http://schemas.openxmlformats.org/officeDocument/2006/relationships/hyperlink" Target="http://yousticker.com/ru/group/PhotoClub/page/3" TargetMode="External"/><Relationship Id="rId2" Type="http://schemas.openxmlformats.org/officeDocument/2006/relationships/hyperlink" Target="http://www.ozhegovwords.com/word/3831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ic.mob.ua/gallery/size=360x640;tag=ozera/" TargetMode="External"/><Relationship Id="rId5" Type="http://schemas.openxmlformats.org/officeDocument/2006/relationships/hyperlink" Target="http://images.yandex.ru/" TargetMode="External"/><Relationship Id="rId4" Type="http://schemas.openxmlformats.org/officeDocument/2006/relationships/hyperlink" Target="http://perluna-detyam.com.ua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кружающий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мир.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Тема: 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«Почва. Охрана почв</a:t>
            </a:r>
            <a:r>
              <a:rPr lang="ru-RU" sz="5400" b="1" dirty="0" smtClean="0">
                <a:solidFill>
                  <a:srgbClr val="0070C0"/>
                </a:solidFill>
              </a:rPr>
              <a:t>.»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rgbClr val="0070C0"/>
              </a:solidFill>
            </a:endParaRPr>
          </a:p>
          <a:p>
            <a:pPr marL="0" indent="0" algn="r"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                                         </a:t>
            </a:r>
            <a:r>
              <a:rPr lang="ru-RU" sz="2000" b="1" dirty="0" smtClean="0">
                <a:solidFill>
                  <a:srgbClr val="0070C0"/>
                </a:solidFill>
              </a:rPr>
              <a:t>Подготовила: Трибунских Виктория Викторовна                        у</a:t>
            </a:r>
            <a:r>
              <a:rPr lang="ru-RU" sz="2000" b="1" dirty="0" smtClean="0">
                <a:solidFill>
                  <a:srgbClr val="0070C0"/>
                </a:solidFill>
              </a:rPr>
              <a:t>читель начальных классов  МБОУ СОШ «Горки-Х»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96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253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ru-RU" dirty="0" smtClean="0"/>
              <a:t>Почвы Одинцовского района: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000" dirty="0"/>
              <a:t>по своему </a:t>
            </a:r>
            <a:r>
              <a:rPr lang="ru-RU" sz="4000" dirty="0" smtClean="0"/>
              <a:t>составу делятся на:</a:t>
            </a:r>
            <a:endParaRPr lang="ru-RU" sz="4000" dirty="0"/>
          </a:p>
          <a:p>
            <a:r>
              <a:rPr lang="ru-RU" sz="4000" dirty="0" smtClean="0"/>
              <a:t> </a:t>
            </a:r>
            <a:r>
              <a:rPr lang="ru-RU" sz="4000" b="1" dirty="0"/>
              <a:t>дерновые</a:t>
            </a:r>
            <a:r>
              <a:rPr lang="ru-RU" sz="4000" dirty="0"/>
              <a:t> </a:t>
            </a:r>
            <a:r>
              <a:rPr lang="ru-RU" sz="4000" dirty="0" smtClean="0"/>
              <a:t>;</a:t>
            </a:r>
            <a:endParaRPr lang="ru-RU" sz="4000" dirty="0"/>
          </a:p>
          <a:p>
            <a:r>
              <a:rPr lang="ru-RU" sz="4000" b="1" dirty="0" smtClean="0"/>
              <a:t>подзолисто-болотные</a:t>
            </a:r>
            <a:r>
              <a:rPr lang="ru-RU" sz="4000" dirty="0"/>
              <a:t>;</a:t>
            </a:r>
            <a:r>
              <a:rPr lang="ru-RU" sz="4000" dirty="0" smtClean="0"/>
              <a:t> </a:t>
            </a:r>
          </a:p>
          <a:p>
            <a:r>
              <a:rPr lang="ru-RU" sz="4000" b="1" dirty="0" smtClean="0"/>
              <a:t>торфяно-болотные</a:t>
            </a:r>
            <a:r>
              <a:rPr lang="ru-RU" sz="4000" dirty="0"/>
              <a:t>;</a:t>
            </a:r>
            <a:endParaRPr lang="ru-RU" sz="4000" dirty="0" smtClean="0"/>
          </a:p>
          <a:p>
            <a:r>
              <a:rPr lang="ru-RU" sz="4000" b="1" dirty="0" smtClean="0"/>
              <a:t>дерново-подзолистые</a:t>
            </a:r>
          </a:p>
          <a:p>
            <a:r>
              <a:rPr lang="ru-RU" sz="4000" b="1" dirty="0" err="1" smtClean="0"/>
              <a:t>технозёмы</a:t>
            </a:r>
            <a:r>
              <a:rPr lang="ru-RU" sz="4000" b="1" dirty="0"/>
              <a:t> </a:t>
            </a:r>
            <a:r>
              <a:rPr lang="ru-RU" sz="4000" dirty="0" smtClean="0"/>
              <a:t>(насыпные грунты)</a:t>
            </a:r>
            <a:endParaRPr lang="ru-RU" sz="4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10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Autofit/>
          </a:bodyPr>
          <a:lstStyle/>
          <a:p>
            <a:r>
              <a:rPr lang="ru-RU" b="1" dirty="0" smtClean="0"/>
              <a:t>Что входит в состав почвы? Практическая работа.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</a:p>
          <a:p>
            <a:pPr marL="0" indent="0" algn="ctr">
              <a:buNone/>
            </a:pP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практической работы </a:t>
            </a:r>
            <a:r>
              <a:rPr lang="ru-RU" sz="4400" dirty="0" smtClean="0"/>
              <a:t>–     </a:t>
            </a:r>
            <a:r>
              <a:rPr lang="ru-RU" sz="4400" b="1" i="1" dirty="0" smtClean="0"/>
              <a:t>изучить состав почвы.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428285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ru-RU" dirty="0" smtClean="0"/>
              <a:t>Образование почвы.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4105" y="1842253"/>
            <a:ext cx="2869814" cy="11521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Растения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0479" y="3395538"/>
            <a:ext cx="3816424" cy="140322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Микроорганизмы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54719" y="1842253"/>
            <a:ext cx="2736304" cy="11521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Лишайники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54352" y="3409429"/>
            <a:ext cx="4032448" cy="13681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Животные: черви, личинки, кроты.</a:t>
            </a:r>
            <a:endParaRPr lang="ru-RU" sz="3600" dirty="0"/>
          </a:p>
        </p:txBody>
      </p:sp>
      <p:cxnSp>
        <p:nvCxnSpPr>
          <p:cNvPr id="11" name="Прямая со стрелкой 10"/>
          <p:cNvCxnSpPr>
            <a:stCxn id="2" idx="2"/>
          </p:cNvCxnSpPr>
          <p:nvPr/>
        </p:nvCxnSpPr>
        <p:spPr>
          <a:xfrm>
            <a:off x="4572000" y="1417638"/>
            <a:ext cx="1584176" cy="6432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" idx="2"/>
          </p:cNvCxnSpPr>
          <p:nvPr/>
        </p:nvCxnSpPr>
        <p:spPr>
          <a:xfrm flipH="1">
            <a:off x="3347864" y="1417638"/>
            <a:ext cx="1224136" cy="6432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</p:cNvCxnSpPr>
          <p:nvPr/>
        </p:nvCxnSpPr>
        <p:spPr>
          <a:xfrm flipH="1">
            <a:off x="3598519" y="1417638"/>
            <a:ext cx="973481" cy="1977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2" idx="2"/>
          </p:cNvCxnSpPr>
          <p:nvPr/>
        </p:nvCxnSpPr>
        <p:spPr>
          <a:xfrm>
            <a:off x="4572000" y="1417638"/>
            <a:ext cx="1160285" cy="2001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9797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05" y="5013176"/>
            <a:ext cx="2349703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бактер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087" y="5013176"/>
            <a:ext cx="2409825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45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013176"/>
            <a:ext cx="2530624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05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0070C0"/>
          </a:solidFill>
        </p:spPr>
        <p:txBody>
          <a:bodyPr/>
          <a:lstStyle/>
          <a:p>
            <a:r>
              <a:rPr lang="ru-RU" dirty="0" smtClean="0"/>
              <a:t>Подумай!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Слой почвы толщиной 18см вода может смыть</a:t>
            </a:r>
            <a:r>
              <a:rPr lang="ru-RU" dirty="0" smtClean="0"/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в</a:t>
            </a:r>
            <a:r>
              <a:rPr lang="ru-RU" dirty="0" smtClean="0"/>
              <a:t> лесу за </a:t>
            </a:r>
            <a:r>
              <a:rPr lang="ru-RU" b="1" dirty="0" smtClean="0">
                <a:solidFill>
                  <a:srgbClr val="C00000"/>
                </a:solidFill>
              </a:rPr>
              <a:t>500000 лет;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н</a:t>
            </a:r>
            <a:r>
              <a:rPr lang="ru-RU" dirty="0" smtClean="0"/>
              <a:t>а лугу за </a:t>
            </a:r>
            <a:r>
              <a:rPr lang="ru-RU" dirty="0" smtClean="0">
                <a:solidFill>
                  <a:srgbClr val="C00000"/>
                </a:solidFill>
              </a:rPr>
              <a:t>3225 лет</a:t>
            </a:r>
            <a:r>
              <a:rPr lang="ru-RU" dirty="0" smtClean="0"/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т</a:t>
            </a:r>
            <a:r>
              <a:rPr lang="ru-RU" dirty="0" smtClean="0"/>
              <a:t>ам, где нет растений всего за </a:t>
            </a:r>
            <a:r>
              <a:rPr lang="ru-RU" dirty="0" smtClean="0">
                <a:solidFill>
                  <a:srgbClr val="C00000"/>
                </a:solidFill>
              </a:rPr>
              <a:t>15 лет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1 </a:t>
            </a:r>
            <a:r>
              <a:rPr lang="ru-RU" b="1" dirty="0">
                <a:solidFill>
                  <a:srgbClr val="C00000"/>
                </a:solidFill>
              </a:rPr>
              <a:t>см </a:t>
            </a:r>
            <a:r>
              <a:rPr lang="ru-RU" b="1" dirty="0"/>
              <a:t>почвы образуется за </a:t>
            </a:r>
            <a:r>
              <a:rPr lang="ru-RU" b="1" dirty="0">
                <a:solidFill>
                  <a:srgbClr val="C00000"/>
                </a:solidFill>
              </a:rPr>
              <a:t>250 – 300лет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</a:rPr>
              <a:t>20</a:t>
            </a:r>
            <a:r>
              <a:rPr lang="ru-RU" b="1" dirty="0"/>
              <a:t> </a:t>
            </a:r>
            <a:r>
              <a:rPr lang="ru-RU" b="1" dirty="0" smtClean="0"/>
              <a:t>см образуется </a:t>
            </a:r>
            <a:r>
              <a:rPr lang="ru-RU" b="1" dirty="0"/>
              <a:t>за </a:t>
            </a:r>
            <a:r>
              <a:rPr lang="ru-RU" b="1" dirty="0">
                <a:solidFill>
                  <a:srgbClr val="C00000"/>
                </a:solidFill>
              </a:rPr>
              <a:t>5 – 6 тысяч </a:t>
            </a:r>
            <a:r>
              <a:rPr lang="ru-RU" b="1" dirty="0" smtClean="0">
                <a:solidFill>
                  <a:srgbClr val="C00000"/>
                </a:solidFill>
              </a:rPr>
              <a:t>лет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 чём говорят эти расчёты учёных?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2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ru-RU" dirty="0" smtClean="0"/>
              <a:t>Что приносит вред почве?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385" y="1244626"/>
            <a:ext cx="8229600" cy="2904454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Уничтожение лесов</a:t>
            </a:r>
          </a:p>
          <a:p>
            <a:r>
              <a:rPr lang="ru-RU" dirty="0" smtClean="0"/>
              <a:t>Поджигание сухой травы</a:t>
            </a:r>
          </a:p>
          <a:p>
            <a:r>
              <a:rPr lang="ru-RU" dirty="0" smtClean="0"/>
              <a:t>Строительство</a:t>
            </a:r>
          </a:p>
          <a:p>
            <a:r>
              <a:rPr lang="ru-RU" dirty="0" smtClean="0"/>
              <a:t>Разведение костров</a:t>
            </a:r>
          </a:p>
          <a:p>
            <a:r>
              <a:rPr lang="ru-RU" dirty="0" smtClean="0"/>
              <a:t>Испытание оружия на полигонах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42" name="Picture 22" descr="https://im1-tub-ru.yandex.net/i?id=b22ac8c0e194cbe13db4d50375af93e1&amp;n=33&amp;h=190&amp;w=3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54728"/>
            <a:ext cx="2416497" cy="283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https://im0-tub-ru.yandex.net/i?id=f37c39e627d5d194435988f86e2de555&amp;n=33&amp;h=190&amp;w=3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71" y="4293878"/>
            <a:ext cx="2962275" cy="224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https://im3-tub-ru.yandex.net/i?id=f63a78d26c1ffec142b03d8186e17359&amp;n=33&amp;h=190&amp;w=3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946" y="4293878"/>
            <a:ext cx="2895600" cy="224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8" name="Picture 28" descr="http://www.politonline.ru/image/preview/article/5/6/7/21475567_b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705" y="4293878"/>
            <a:ext cx="2667000" cy="224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11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778098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Докучаев Василий Васильевич (1846-1903г.г.)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07342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                                 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</a:t>
            </a:r>
            <a:r>
              <a:rPr lang="ru-RU" sz="2800" dirty="0" smtClean="0"/>
              <a:t>Российский естествоиспытатель,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профессор Петербургского 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университета </a:t>
            </a:r>
            <a:r>
              <a:rPr lang="ru-RU" sz="2800" dirty="0"/>
              <a:t>(с 1883года). 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В классическом труде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«Русский чернозём»(1883г.)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заложил основы почвоведения.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 Он первым начал говорить об 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 охране и ценности почвы.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                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5279"/>
            <a:ext cx="324036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19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562" y="116632"/>
            <a:ext cx="8408238" cy="100811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RU" sz="3600" dirty="0" smtClean="0"/>
              <a:t>Для охраны почвы проводятся работы: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906" y="1268760"/>
            <a:ext cx="8659706" cy="50405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dirty="0" smtClean="0"/>
              <a:t>Обработка почвы              Борьба с оврагами              Полив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Внесение удобрений     Снегозадержание    Посадка лесополос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                                                         вокруг полей</a:t>
            </a: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6148" name="Picture 4" descr="http://machinepedia.org/images/a/a1/Image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41" y="1124743"/>
            <a:ext cx="2886096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im3-tub-ru.yandex.net/i?id=37e042a8ef8cdaa67a9dc6635238c093&amp;n=33&amp;h=190&amp;w=2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125" y="1124742"/>
            <a:ext cx="2714625" cy="180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im2-tub-ru.yandex.net/i?id=12294cd54dfac498b912d7c581c30259&amp;n=33&amp;h=190&amp;w=25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109" y="1124742"/>
            <a:ext cx="2716345" cy="180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im3-tub-ru.yandex.net/i?id=5763bae1aa28f55a4a91829aeaffc227&amp;n=33&amp;h=190&amp;w=25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62" y="3645024"/>
            <a:ext cx="2886096" cy="183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im3-tub-ru.yandex.net/i?id=e767e68f0a753d8b999ada3ee888c684&amp;n=33&amp;h=190&amp;w=2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354" y="3637487"/>
            <a:ext cx="24193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im0-tub-ru.yandex.net/i?id=8503c8ce4850c424e5324943c36caad4&amp;n=33&amp;h=190&amp;w=29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262" y="3637486"/>
            <a:ext cx="28003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03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61648" cy="936104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kumimoji="0" lang="ru-RU" b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Задание. </a:t>
            </a:r>
            <a:r>
              <a:rPr kumimoji="0" lang="ru-RU" sz="3600" b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текст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Стр.71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ответы на вопросы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728" y="1844824"/>
            <a:ext cx="8003232" cy="4281339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Почему почву называют важнейшим природным богатством?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растения получают из почвы?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повышают плодородие почвы?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охраняют почву?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Почему на полях почва истощается, а в лесах становится богаче перегноем?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437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153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Посади бабочку на свой цветок</a:t>
            </a:r>
            <a:endParaRPr lang="ru-RU" sz="3600" b="1" dirty="0"/>
          </a:p>
        </p:txBody>
      </p:sp>
      <p:pic>
        <p:nvPicPr>
          <p:cNvPr id="4" name="Picture 6" descr="http://oboi.tululu.org/o/33/66084/pr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789965"/>
            <a:ext cx="3052595" cy="220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288778" y="2986533"/>
            <a:ext cx="3039527" cy="76310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Работа по карточкам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Picture 2" descr="https://im0-tub-ru.yandex.net/i?id=4705c4ba4d6647b0ad717668bd86bb32&amp;n=33&amp;h=190&amp;w=2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033" y="789965"/>
            <a:ext cx="2812768" cy="220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im5-tub-ru.yandex.net/i?id=53491044-12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76123" y="2060849"/>
            <a:ext cx="2681910" cy="2448272"/>
          </a:xfrm>
          <a:prstGeom prst="rect">
            <a:avLst/>
          </a:prstGeom>
          <a:noFill/>
        </p:spPr>
      </p:pic>
      <p:pic>
        <p:nvPicPr>
          <p:cNvPr id="8" name="Picture 4" descr="https://im0-tub-ru.yandex.net/i?id=6405aad06b8c514fa041f1f0554522ad&amp;n=33&amp;h=190&amp;w=3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894" y="3792714"/>
            <a:ext cx="2828050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6040741" y="2986533"/>
            <a:ext cx="2963728" cy="7341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Кроссворд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" name="Picture 6" descr="http://im6-tub-ru.yandex.net/i?id=139099027-65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527" y="3749641"/>
            <a:ext cx="3065665" cy="1944216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3389192" y="4509121"/>
            <a:ext cx="2736304" cy="78869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Работа в группах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107325" y="5693856"/>
            <a:ext cx="2804479" cy="83148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Работа в парах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3527" y="5668038"/>
            <a:ext cx="3052595" cy="85730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Проведение опытов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56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8062664" cy="3267794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Доброе утро!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Солнцу и птицам!</a:t>
            </a:r>
            <a:br>
              <a:rPr lang="ru-RU" sz="4000" dirty="0" smtClean="0"/>
            </a:br>
            <a:r>
              <a:rPr lang="ru-RU" sz="4000" dirty="0" smtClean="0"/>
              <a:t>Доброе утро! </a:t>
            </a:r>
            <a:br>
              <a:rPr lang="ru-RU" sz="4000" dirty="0" smtClean="0"/>
            </a:br>
            <a:r>
              <a:rPr lang="ru-RU" sz="4000" dirty="0" smtClean="0"/>
              <a:t>Улыбчивым лицам!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852936"/>
            <a:ext cx="7992888" cy="3672408"/>
          </a:xfrm>
        </p:spPr>
        <p:txBody>
          <a:bodyPr>
            <a:normAutofit fontScale="92500"/>
          </a:bodyPr>
          <a:lstStyle/>
          <a:p>
            <a:r>
              <a:rPr lang="ru-RU" sz="4300" dirty="0" smtClean="0">
                <a:solidFill>
                  <a:schemeClr val="tx1"/>
                </a:solidFill>
              </a:rPr>
              <a:t>Доброе утро,</a:t>
            </a:r>
          </a:p>
          <a:p>
            <a:r>
              <a:rPr lang="ru-RU" sz="4300" dirty="0">
                <a:solidFill>
                  <a:schemeClr val="tx1"/>
                </a:solidFill>
              </a:rPr>
              <a:t> </a:t>
            </a:r>
            <a:r>
              <a:rPr lang="ru-RU" sz="4300" dirty="0" smtClean="0">
                <a:solidFill>
                  <a:schemeClr val="tx1"/>
                </a:solidFill>
              </a:rPr>
              <a:t>                   Вам детвора! </a:t>
            </a:r>
          </a:p>
          <a:p>
            <a:r>
              <a:rPr lang="ru-RU" sz="4300" dirty="0">
                <a:solidFill>
                  <a:schemeClr val="tx1"/>
                </a:solidFill>
              </a:rPr>
              <a:t> </a:t>
            </a:r>
            <a:r>
              <a:rPr lang="ru-RU" sz="4300" dirty="0" smtClean="0">
                <a:solidFill>
                  <a:schemeClr val="tx1"/>
                </a:solidFill>
              </a:rPr>
              <a:t>                                  Нам заниматься</a:t>
            </a:r>
          </a:p>
          <a:p>
            <a:pPr algn="r"/>
            <a:r>
              <a:rPr lang="ru-RU" sz="4300" dirty="0" smtClean="0">
                <a:solidFill>
                  <a:schemeClr val="tx1"/>
                </a:solidFill>
              </a:rPr>
              <a:t>Настала пора!</a:t>
            </a:r>
            <a:endParaRPr lang="ru-RU" sz="4300" dirty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    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Picture 10" descr="http://ib3.keep4u.ru/b/2012/07/29/d1/d19507774fb50770bb3676a91f50ec9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5" y="3420571"/>
            <a:ext cx="4246635" cy="3357562"/>
          </a:xfrm>
          <a:prstGeom prst="rect">
            <a:avLst/>
          </a:prstGeom>
          <a:noFill/>
        </p:spPr>
      </p:pic>
      <p:pic>
        <p:nvPicPr>
          <p:cNvPr id="5" name="Picture 6" descr="http://www.proshkolu.ru/content/media/pic/std/3000000/2801000/2800672-f24e52339b74b05e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404664"/>
            <a:ext cx="3096344" cy="3088312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471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Спасибо за работу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Молодцы!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://fs00.infourok.ru/images/doc/281/287100/4/img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799288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64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и интернет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7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1.Дмитриева О.И., Максимова Т.В. Поурочные разработки по курсу окружающий мир. 3 класс, Москва,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Вако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2007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2.Учебник «Окружающий мир» 3 класс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Г.Г.Ивченкова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И.В.Потапов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ozhegovwords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com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word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/38318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Толковый словарь Ожегова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my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dictionary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word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/10852/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issledovatel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Значение слова «исследователь»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perluna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detyam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com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ua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Птичка анимация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http://images.yandex.ru/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Солнышко, бабочки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pic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mob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ua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gallery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size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=360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x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640;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tag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=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ozera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Озеро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://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yousticker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com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ru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group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PhotoClub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page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/3#/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group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PhotoClub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page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/3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фото Земли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</a:t>
            </a:r>
            <a:r>
              <a:rPr lang="en-US" dirty="0" smtClean="0">
                <a:hlinkClick r:id="rId8"/>
              </a:rPr>
              <a:t>http://liniya-udachi.ru/forum/viewtopic.php?f=86&amp;t=539</a:t>
            </a:r>
            <a:r>
              <a:rPr lang="ru-RU" dirty="0" smtClean="0"/>
              <a:t> Вид земли до нашей эры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143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Ответы </a:t>
            </a:r>
            <a:r>
              <a:rPr lang="ru-RU" smtClean="0"/>
              <a:t>на вопросы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859251"/>
              </p:ext>
            </p:extLst>
          </p:nvPr>
        </p:nvGraphicFramePr>
        <p:xfrm>
          <a:off x="457200" y="764704"/>
          <a:ext cx="8229600" cy="5782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4960"/>
                <a:gridCol w="2674640"/>
              </a:tblGrid>
              <a:tr h="578281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1.Озеро – это замкнутая впадина.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 2.Пруды и водохранилища-это естественные водоёмы.</a:t>
                      </a:r>
                    </a:p>
                    <a:p>
                      <a:endParaRPr lang="ru-RU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3.Река – это естественный поток воды.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4.Вода в морях и океанах пресная.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5.Моря – это самые большие водоёмы на земле.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Да</a:t>
                      </a:r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Нет</a:t>
                      </a:r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Да</a:t>
                      </a:r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Нет</a:t>
                      </a:r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Нет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009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               </a:t>
            </a:r>
            <a:br>
              <a:rPr lang="ru-RU" smtClean="0"/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5364090" y="1071546"/>
            <a:ext cx="636670" cy="64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з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6000760" y="1071546"/>
            <a:ext cx="665882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666642" y="1071546"/>
            <a:ext cx="762870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р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7429512" y="1071546"/>
            <a:ext cx="642950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н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8072462" y="1071546"/>
            <a:ext cx="714348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о</a:t>
            </a:r>
          </a:p>
        </p:txBody>
      </p:sp>
      <p:sp>
        <p:nvSpPr>
          <p:cNvPr id="90" name="Прямоугольник 89"/>
          <p:cNvSpPr/>
          <p:nvPr/>
        </p:nvSpPr>
        <p:spPr>
          <a:xfrm>
            <a:off x="5364090" y="1714488"/>
            <a:ext cx="636670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е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6000760" y="1719546"/>
            <a:ext cx="665881" cy="6378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6666642" y="1719546"/>
            <a:ext cx="762870" cy="6479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о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7429512" y="1714488"/>
            <a:ext cx="642950" cy="6429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к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5364090" y="2357430"/>
            <a:ext cx="636670" cy="6504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м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6000760" y="2359924"/>
            <a:ext cx="665881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6662752" y="2362487"/>
            <a:ext cx="766759" cy="6453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х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3946380" y="3651014"/>
            <a:ext cx="721143" cy="6231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н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667523" y="3010404"/>
            <a:ext cx="745054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г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5364090" y="3007882"/>
            <a:ext cx="636670" cy="6454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6000761" y="3000371"/>
            <a:ext cx="665882" cy="6555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и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6662751" y="3000371"/>
            <a:ext cx="766759" cy="6529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н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7429510" y="3000371"/>
            <a:ext cx="644480" cy="6555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а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2551849" y="3644850"/>
            <a:ext cx="714692" cy="6293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т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266542" y="3646582"/>
            <a:ext cx="697686" cy="6329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е</a:t>
            </a:r>
          </a:p>
        </p:txBody>
      </p:sp>
      <p:sp>
        <p:nvSpPr>
          <p:cNvPr id="107" name="Прямоугольник 106"/>
          <p:cNvSpPr/>
          <p:nvPr/>
        </p:nvSpPr>
        <p:spPr>
          <a:xfrm>
            <a:off x="4667524" y="3658362"/>
            <a:ext cx="745053" cy="6157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и</a:t>
            </a:r>
          </a:p>
        </p:txBody>
      </p:sp>
      <p:sp>
        <p:nvSpPr>
          <p:cNvPr id="108" name="Прямоугольник 107"/>
          <p:cNvSpPr/>
          <p:nvPr/>
        </p:nvSpPr>
        <p:spPr>
          <a:xfrm>
            <a:off x="5364089" y="3658362"/>
            <a:ext cx="636671" cy="6157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я</a:t>
            </a:r>
          </a:p>
        </p:txBody>
      </p:sp>
      <p:sp>
        <p:nvSpPr>
          <p:cNvPr id="110" name="Прямоугольник 109"/>
          <p:cNvSpPr/>
          <p:nvPr/>
        </p:nvSpPr>
        <p:spPr>
          <a:xfrm>
            <a:off x="438569" y="3650502"/>
            <a:ext cx="720080" cy="6236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р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1151930" y="3651014"/>
            <a:ext cx="720080" cy="6231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а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1861592" y="3644787"/>
            <a:ext cx="698307" cy="6293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с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0" name="Picture 2" descr="https://im3-tub-ru.yandex.net/i?id=636d5ed888e7f3b993005c4998ad72be&amp;n=33&amp;h=190&amp;w=2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301304"/>
            <a:ext cx="2808311" cy="227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m0-tub-ru.yandex.net/i?id=77b9a934609e7741a3f1e4bff94f8f68&amp;n=33&amp;h=190&amp;w=2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930" y="4286256"/>
            <a:ext cx="2903877" cy="229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vidomosti-ua.com/photo/original-13197088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50" y="279422"/>
            <a:ext cx="2179209" cy="272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mages.forwallpaper.com/files/thumbs/preview/38/388592__tree-with-moss_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51" y="4301304"/>
            <a:ext cx="2899289" cy="227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im1-tub-ru.yandex.net/i?id=4608a71dba221b8381c69e1da25e70a1&amp;n=33&amp;h=190&amp;w=27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337" y="264868"/>
            <a:ext cx="2353491" cy="272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/>
          <p:cNvSpPr/>
          <p:nvPr/>
        </p:nvSpPr>
        <p:spPr>
          <a:xfrm>
            <a:off x="4721138" y="1714488"/>
            <a:ext cx="642950" cy="6454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п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98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"/>
                            </p:stCondLst>
                            <p:childTnLst>
                              <p:par>
                                <p:cTn id="4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0"/>
                            </p:stCondLst>
                            <p:childTnLst>
                              <p:par>
                                <p:cTn id="5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0"/>
                            </p:stCondLst>
                            <p:childTnLst>
                              <p:par>
                                <p:cTn id="6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"/>
                            </p:stCondLst>
                            <p:childTnLst>
                              <p:par>
                                <p:cTn id="7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0"/>
                            </p:stCondLst>
                            <p:childTnLst>
                              <p:par>
                                <p:cTn id="7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8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8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8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"/>
                            </p:stCondLst>
                            <p:childTnLst>
                              <p:par>
                                <p:cTn id="9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4" dur="8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5" dur="8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8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60"/>
                            </p:stCondLst>
                            <p:childTnLst>
                              <p:par>
                                <p:cTn id="9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0" dur="8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1" dur="8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8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40"/>
                            </p:stCondLst>
                            <p:childTnLst>
                              <p:par>
                                <p:cTn id="10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6" dur="8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7" dur="8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8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20"/>
                            </p:stCondLst>
                            <p:childTnLst>
                              <p:par>
                                <p:cTn id="1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8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8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8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"/>
                            </p:stCondLst>
                            <p:childTnLst>
                              <p:par>
                                <p:cTn id="1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5" dur="8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6" dur="8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8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60"/>
                            </p:stCondLst>
                            <p:childTnLst>
                              <p:par>
                                <p:cTn id="1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1" dur="8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2" dur="8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8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40"/>
                            </p:stCondLst>
                            <p:childTnLst>
                              <p:par>
                                <p:cTn id="1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7" dur="8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8" dur="8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8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20"/>
                            </p:stCondLst>
                            <p:childTnLst>
                              <p:par>
                                <p:cTn id="1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3" dur="8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4" dur="8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8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00"/>
                            </p:stCondLst>
                            <p:childTnLst>
                              <p:par>
                                <p:cTn id="1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9" dur="8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0" dur="8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8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480"/>
                            </p:stCondLst>
                            <p:childTnLst>
                              <p:par>
                                <p:cTn id="1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5" dur="8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6" dur="8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8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60"/>
                            </p:stCondLst>
                            <p:childTnLst>
                              <p:par>
                                <p:cTn id="1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1" dur="8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2" dur="8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8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718.photobucket.com/albums/ww189/rtonini/BlueMarb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4392488" cy="3493120"/>
          </a:xfrm>
          <a:prstGeom prst="rect">
            <a:avLst/>
          </a:prstGeom>
          <a:noFill/>
        </p:spPr>
      </p:pic>
      <p:pic>
        <p:nvPicPr>
          <p:cNvPr id="5" name="Picture 6" descr="http://img-fotki.yandex.ru/get/3903/san-alondra.9/0_3038b_2b0165f2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9430" y="260648"/>
            <a:ext cx="4248472" cy="3456384"/>
          </a:xfrm>
          <a:prstGeom prst="rect">
            <a:avLst/>
          </a:prstGeom>
          <a:noFill/>
        </p:spPr>
      </p:pic>
      <p:pic>
        <p:nvPicPr>
          <p:cNvPr id="1028" name="Picture 4" descr="http://groeneneus.be/wordneus/wp-content/uploads/2012/11/soil-dream-dictionar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429" y="3717032"/>
            <a:ext cx="4248472" cy="2803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uardianlv.com/wp-content/uploads/2013/09/Climate-change-map-could-help-conservation-efforts-e137942299139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8" y="3717032"/>
            <a:ext cx="4319917" cy="2803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67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Значение слова «земля»</a:t>
            </a:r>
            <a:br>
              <a:rPr lang="ru-RU" dirty="0" smtClean="0"/>
            </a:br>
            <a:r>
              <a:rPr lang="ru-RU" dirty="0" smtClean="0"/>
              <a:t> (Словарь Ожегова С.И.)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1.Третья от Солнца планета Солнечной системы, вращающаяся вокруг Солнца и вокруг своей оси. 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2. Суша в противоположность водному или воздушному пространству.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. Почва - верхний плодородный слой коры нашей планеты, поверхность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  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4. Рыхлое темно-бурое вещество, входящее в состав коры нашей планеты.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48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ru-RU" dirty="0" smtClean="0"/>
              <a:t>Земля – это: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406" y="1268760"/>
            <a:ext cx="8404394" cy="51466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              </a:t>
            </a:r>
            <a:r>
              <a:rPr lang="ru-RU" dirty="0"/>
              <a:t> </a:t>
            </a:r>
            <a:r>
              <a:rPr lang="ru-RU" dirty="0" smtClean="0"/>
              <a:t>                   Земля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планета - </a:t>
            </a:r>
          </a:p>
          <a:p>
            <a:pPr marL="0" indent="0">
              <a:buNone/>
            </a:pPr>
            <a:r>
              <a:rPr lang="ru-RU" dirty="0" smtClean="0"/>
              <a:t>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земля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- почва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земля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суша -</a:t>
            </a:r>
          </a:p>
        </p:txBody>
      </p:sp>
      <p:pic>
        <p:nvPicPr>
          <p:cNvPr id="5" name="Picture 2" descr="http://i718.photobucket.com/albums/ww189/rtonini/BlueMarb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1431840"/>
            <a:ext cx="3034680" cy="2645232"/>
          </a:xfrm>
          <a:prstGeom prst="rect">
            <a:avLst/>
          </a:prstGeom>
          <a:noFill/>
        </p:spPr>
      </p:pic>
      <p:pic>
        <p:nvPicPr>
          <p:cNvPr id="8194" name="Picture 2" descr="Рисунок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2856"/>
            <a:ext cx="2746648" cy="247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Рисунок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388553"/>
            <a:ext cx="3034680" cy="202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29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0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</a:t>
            </a:r>
            <a:r>
              <a:rPr lang="ru-RU" sz="40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lang="ru-RU" sz="40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Прочитайте текст.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ответы на вопросы.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/>
              <a:t>Стр.68 – Прочитайте и найдите определение почвы.</a:t>
            </a:r>
          </a:p>
          <a:p>
            <a:pPr marL="0" indent="0">
              <a:buNone/>
            </a:pPr>
            <a:r>
              <a:rPr lang="ru-RU" dirty="0" smtClean="0"/>
              <a:t>Стр.69- Какие животные обитают в почве?</a:t>
            </a:r>
          </a:p>
        </p:txBody>
      </p:sp>
    </p:spTree>
    <p:extLst>
      <p:ext uri="{BB962C8B-B14F-4D97-AF65-F5344CB8AC3E}">
        <p14:creationId xmlns:p14="http://schemas.microsoft.com/office/powerpoint/2010/main" val="220270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04456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Что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 такое почва?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Почва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– верхний плодородный слой земли.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chemeClr val="accent4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Плодородие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– основное свойство почвы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Толщина почвенного слоя бывает разная: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от 2-3 см до 150-200 см.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Главная часть почвы – </a:t>
            </a:r>
            <a:r>
              <a:rPr lang="ru-RU" sz="2800" b="1" u="sng" dirty="0" smtClean="0">
                <a:solidFill>
                  <a:schemeClr val="accent4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перегной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cs typeface="Arial" pitchFamily="34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cs typeface="Arial" pitchFamily="34" charset="0"/>
              </a:rPr>
            </a:br>
            <a:endParaRPr lang="ru-RU" sz="2800" dirty="0"/>
          </a:p>
        </p:txBody>
      </p:sp>
      <p:pic>
        <p:nvPicPr>
          <p:cNvPr id="4" name="Picture 2" descr="http://doska.babr.ru/upic/301003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1" y="4437112"/>
            <a:ext cx="3024336" cy="1760364"/>
          </a:xfrm>
          <a:prstGeom prst="rect">
            <a:avLst/>
          </a:prstGeom>
          <a:noFill/>
        </p:spPr>
      </p:pic>
      <p:pic>
        <p:nvPicPr>
          <p:cNvPr id="5" name="Picture 4" descr="http://www.khbc.pl/upload/s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20" y="4293096"/>
            <a:ext cx="3024336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217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</TotalTime>
  <Words>563</Words>
  <Application>Microsoft Office PowerPoint</Application>
  <PresentationFormat>Экран (4:3)</PresentationFormat>
  <Paragraphs>173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Окружающий мир.</vt:lpstr>
      <vt:lpstr>Доброе утро!  Солнцу и птицам! Доброе утро!  Улыбчивым лицам! </vt:lpstr>
      <vt:lpstr>Ответы на вопросы.</vt:lpstr>
      <vt:lpstr>                </vt:lpstr>
      <vt:lpstr>Презентация PowerPoint</vt:lpstr>
      <vt:lpstr>Значение слова «земля»  (Словарь Ожегова С.И.)</vt:lpstr>
      <vt:lpstr>Земля – это:</vt:lpstr>
      <vt:lpstr> Задание.  </vt:lpstr>
      <vt:lpstr>Что такое почва?  Почва – верхний плодородный слой земли.   Плодородие – основное свойство почвы.   Толщина почвенного слоя бывает разная:  от 2-3 см до 150-200 см.  Главная часть почвы – перегной.  </vt:lpstr>
      <vt:lpstr>Презентация PowerPoint</vt:lpstr>
      <vt:lpstr>Почвы Одинцовского района:</vt:lpstr>
      <vt:lpstr>Что входит в состав почвы? Практическая работа.</vt:lpstr>
      <vt:lpstr>Образование почвы.</vt:lpstr>
      <vt:lpstr>Подумай!</vt:lpstr>
      <vt:lpstr>Что приносит вред почве?</vt:lpstr>
      <vt:lpstr>Докучаев Василий Васильевич (1846-1903г.г.)</vt:lpstr>
      <vt:lpstr>Для охраны почвы проводятся работы:</vt:lpstr>
      <vt:lpstr>  Задание.    Прочитайте текст. Стр.71 Найдите ответы на вопросы</vt:lpstr>
      <vt:lpstr>Посади бабочку на свой цветок</vt:lpstr>
      <vt:lpstr>Спасибо за работу</vt:lpstr>
      <vt:lpstr>Литература и интернет источники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окружающий мир.</dc:title>
  <dc:creator>DNA7 X86</dc:creator>
  <cp:lastModifiedBy>HP</cp:lastModifiedBy>
  <cp:revision>103</cp:revision>
  <dcterms:created xsi:type="dcterms:W3CDTF">2015-11-07T11:41:18Z</dcterms:created>
  <dcterms:modified xsi:type="dcterms:W3CDTF">2022-01-30T19:16:25Z</dcterms:modified>
</cp:coreProperties>
</file>