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4" r:id="rId29"/>
    <p:sldId id="285" r:id="rId30"/>
    <p:sldId id="286" r:id="rId31"/>
    <p:sldId id="288" r:id="rId32"/>
    <p:sldId id="287" r:id="rId33"/>
    <p:sldId id="290" r:id="rId34"/>
    <p:sldId id="291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24674A04-D6BD-4E70-805F-B926094D014A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15CDFBDF-5F16-4347-A8DE-54C97EFFAF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74A04-D6BD-4E70-805F-B926094D014A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DFBDF-5F16-4347-A8DE-54C97EFFAF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74A04-D6BD-4E70-805F-B926094D014A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DFBDF-5F16-4347-A8DE-54C97EFFAF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24674A04-D6BD-4E70-805F-B926094D014A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DFBDF-5F16-4347-A8DE-54C97EFFAF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24674A04-D6BD-4E70-805F-B926094D014A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15CDFBDF-5F16-4347-A8DE-54C97EFFAF0B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24674A04-D6BD-4E70-805F-B926094D014A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15CDFBDF-5F16-4347-A8DE-54C97EFFAF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24674A04-D6BD-4E70-805F-B926094D014A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15CDFBDF-5F16-4347-A8DE-54C97EFFAF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74A04-D6BD-4E70-805F-B926094D014A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DFBDF-5F16-4347-A8DE-54C97EFFAF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24674A04-D6BD-4E70-805F-B926094D014A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15CDFBDF-5F16-4347-A8DE-54C97EFFAF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24674A04-D6BD-4E70-805F-B926094D014A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15CDFBDF-5F16-4347-A8DE-54C97EFFAF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24674A04-D6BD-4E70-805F-B926094D014A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15CDFBDF-5F16-4347-A8DE-54C97EFFAF0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24674A04-D6BD-4E70-805F-B926094D014A}" type="datetimeFigureOut">
              <a:rPr lang="ru-RU" smtClean="0"/>
              <a:pPr/>
              <a:t>14.12.2023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15CDFBDF-5F16-4347-A8DE-54C97EFFAF0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hyperlink" Target="http://www.smayli.ru/data/smiles/pticia-784.gif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mayli.ru/data/smiles/pticia-784.gif" TargetMode="Externa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2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mayli.ru/data/smiles/pticia-784.gif" TargetMode="Externa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2.gif"/><Relationship Id="rId4" Type="http://schemas.openxmlformats.org/officeDocument/2006/relationships/hyperlink" Target="http://www.smayli.ru/data/smiles/pticia-784.gif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gif"/><Relationship Id="rId4" Type="http://schemas.openxmlformats.org/officeDocument/2006/relationships/hyperlink" Target="http://www.smayli.ru/data/smiles/pticia-784.gif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mayli.ru/data/smiles/pticia-784.gif" TargetMode="Externa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2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gif"/><Relationship Id="rId4" Type="http://schemas.openxmlformats.org/officeDocument/2006/relationships/hyperlink" Target="http://www.smayli.ru/data/smiles/pticia-784.gif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gif"/><Relationship Id="rId4" Type="http://schemas.openxmlformats.org/officeDocument/2006/relationships/hyperlink" Target="http://www.smayli.ru/data/smiles/pticia-784.gif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mayli.ru/data/smiles/pticia-784.gif" TargetMode="Externa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gif"/><Relationship Id="rId4" Type="http://schemas.openxmlformats.org/officeDocument/2006/relationships/hyperlink" Target="http://www.smayli.ru/data/smiles/pticia-784.gif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mayli.ru/data/smiles/pticia-784.gif" TargetMode="Externa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18" Type="http://schemas.openxmlformats.org/officeDocument/2006/relationships/slide" Target="slide19.xml"/><Relationship Id="rId26" Type="http://schemas.openxmlformats.org/officeDocument/2006/relationships/slide" Target="slide27.xml"/><Relationship Id="rId3" Type="http://schemas.openxmlformats.org/officeDocument/2006/relationships/slide" Target="slide4.xml"/><Relationship Id="rId21" Type="http://schemas.openxmlformats.org/officeDocument/2006/relationships/slide" Target="slide22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17" Type="http://schemas.openxmlformats.org/officeDocument/2006/relationships/slide" Target="slide18.xml"/><Relationship Id="rId25" Type="http://schemas.openxmlformats.org/officeDocument/2006/relationships/slide" Target="slide26.xml"/><Relationship Id="rId2" Type="http://schemas.openxmlformats.org/officeDocument/2006/relationships/slide" Target="slide3.xml"/><Relationship Id="rId16" Type="http://schemas.openxmlformats.org/officeDocument/2006/relationships/slide" Target="slide17.xml"/><Relationship Id="rId20" Type="http://schemas.openxmlformats.org/officeDocument/2006/relationships/slide" Target="slide21.xml"/><Relationship Id="rId29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24" Type="http://schemas.openxmlformats.org/officeDocument/2006/relationships/slide" Target="slide25.xml"/><Relationship Id="rId32" Type="http://schemas.openxmlformats.org/officeDocument/2006/relationships/slide" Target="slide33.xml"/><Relationship Id="rId5" Type="http://schemas.openxmlformats.org/officeDocument/2006/relationships/slide" Target="slide6.xml"/><Relationship Id="rId15" Type="http://schemas.openxmlformats.org/officeDocument/2006/relationships/slide" Target="slide16.xml"/><Relationship Id="rId23" Type="http://schemas.openxmlformats.org/officeDocument/2006/relationships/slide" Target="slide24.xml"/><Relationship Id="rId28" Type="http://schemas.openxmlformats.org/officeDocument/2006/relationships/slide" Target="slide29.xml"/><Relationship Id="rId10" Type="http://schemas.openxmlformats.org/officeDocument/2006/relationships/slide" Target="slide11.xml"/><Relationship Id="rId19" Type="http://schemas.openxmlformats.org/officeDocument/2006/relationships/slide" Target="slide20.xml"/><Relationship Id="rId31" Type="http://schemas.openxmlformats.org/officeDocument/2006/relationships/slide" Target="slide32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5.xml"/><Relationship Id="rId22" Type="http://schemas.openxmlformats.org/officeDocument/2006/relationships/slide" Target="slide23.xml"/><Relationship Id="rId27" Type="http://schemas.openxmlformats.org/officeDocument/2006/relationships/slide" Target="slide28.xml"/><Relationship Id="rId30" Type="http://schemas.openxmlformats.org/officeDocument/2006/relationships/slide" Target="slide3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gif"/><Relationship Id="rId4" Type="http://schemas.openxmlformats.org/officeDocument/2006/relationships/hyperlink" Target="http://www.smayli.ru/data/smiles/pticia-784.gif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mayli.ru/data/smiles/pticia-784.gif" TargetMode="Externa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mayli.ru/data/smiles/pticia-784.gif" TargetMode="Externa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mayli.ru/data/smiles/pticia-784.gif" TargetMode="Externa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hyperlink" Target="http://i060.radikal.ru/1010/57/d81ed7765c41.jpg" TargetMode="External"/><Relationship Id="rId4" Type="http://schemas.openxmlformats.org/officeDocument/2006/relationships/image" Target="../media/image2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mayli.ru/data/smiles/pticia-784.gif" TargetMode="Externa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hyperlink" Target="http://upload.wikimedia.org/wikipedia/commons/thumb/d/dd/Spider_vdg.jpg/800px-Spider_vdg.jpg" TargetMode="External"/><Relationship Id="rId4" Type="http://schemas.openxmlformats.org/officeDocument/2006/relationships/image" Target="../media/image2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mayli.ru/data/smiles/pticia-784.gif" TargetMode="Externa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mayli.ru/data/smiles/pticia-784.gif" TargetMode="Externa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hyperlink" Target="http://dariuscjw5.files.wordpress.com/2008/06/bluewhale.jpg" TargetMode="External"/><Relationship Id="rId4" Type="http://schemas.openxmlformats.org/officeDocument/2006/relationships/image" Target="../media/image2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mayli.ru/data/smiles/pticia-784.gif" TargetMode="Externa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hyperlink" Target="http://www.baikal24.ru/upload_photo/thumb1267569622.jpg" TargetMode="External"/><Relationship Id="rId4" Type="http://schemas.openxmlformats.org/officeDocument/2006/relationships/image" Target="../media/image2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mayli.ru/data/smiles/pticia-784.gif" TargetMode="Externa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hyperlink" Target="http://grsch1.ucoz.ru/_si/0/28827149.jpg" TargetMode="External"/><Relationship Id="rId4" Type="http://schemas.openxmlformats.org/officeDocument/2006/relationships/image" Target="../media/image2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hyperlink" Target="http://www.smayli.ru/data/smiles/pticia-784.gif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dminborisoglebsk.ru/" TargetMode="External"/><Relationship Id="rId2" Type="http://schemas.openxmlformats.org/officeDocument/2006/relationships/hyperlink" Target="http://www.okrae.odbvrn.ru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gif"/><Relationship Id="rId4" Type="http://schemas.openxmlformats.org/officeDocument/2006/relationships/hyperlink" Target="http://www.smayli.ru/data/smiles/pticia-784.gif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gif"/><Relationship Id="rId5" Type="http://schemas.openxmlformats.org/officeDocument/2006/relationships/hyperlink" Target="http://www.smayli.ru/data/smiles/pticia-784.gif" TargetMode="Externa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mayli.ru/data/smiles/pticia-784.gif" TargetMode="Externa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gif"/><Relationship Id="rId4" Type="http://schemas.openxmlformats.org/officeDocument/2006/relationships/hyperlink" Target="http://www.smayli.ru/data/smiles/pticia-784.gif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gif"/><Relationship Id="rId4" Type="http://schemas.openxmlformats.org/officeDocument/2006/relationships/hyperlink" Target="http://www.smayli.ru/data/smiles/pticia-784.gif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mayli.ru/data/smiles/pticia-784.gif" TargetMode="Externa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-main-pic" descr="Картинка 77 из 6087">
            <a:hlinkClick r:id="rId2" tgtFrame="_blank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1214422"/>
            <a:ext cx="3286148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83568" y="1214422"/>
            <a:ext cx="5034989" cy="3639478"/>
          </a:xfrm>
          <a:prstGeom prst="rect">
            <a:avLst/>
          </a:prstGeom>
          <a:noFill/>
          <a:scene3d>
            <a:camera prst="perspectiveContrastingRightFacing"/>
            <a:lightRig rig="threePt" dir="t"/>
          </a:scene3d>
        </p:spPr>
        <p:txBody>
          <a:bodyPr wrap="none" rtlCol="0">
            <a:prstTxWarp prst="textStop">
              <a:avLst>
                <a:gd name="adj" fmla="val 23402"/>
              </a:avLst>
            </a:prstTxWarp>
            <a:spAutoFit/>
            <a:sp3d extrusionH="57150">
              <a:bevelT w="57150" h="38100" prst="hardEdge"/>
            </a:sp3d>
          </a:bodyPr>
          <a:lstStyle/>
          <a:p>
            <a:pPr algn="ctr"/>
            <a:r>
              <a:rPr lang="ru-RU" sz="2800" dirty="0" smtClean="0"/>
              <a:t> </a:t>
            </a:r>
            <a:r>
              <a:rPr lang="ru-RU" sz="85700" b="1" i="1" dirty="0" smtClean="0">
                <a:solidFill>
                  <a:srgbClr val="FFC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Book Antiqua" pitchFamily="18" charset="0"/>
              </a:rPr>
              <a:t>своя</a:t>
            </a:r>
            <a:r>
              <a:rPr lang="ru-RU" sz="85700" b="1" i="1" dirty="0" smtClean="0">
                <a:solidFill>
                  <a:srgbClr val="FFC000"/>
                </a:solidFill>
                <a:latin typeface="Book Antiqua" pitchFamily="18" charset="0"/>
              </a:rPr>
              <a:t> </a:t>
            </a:r>
          </a:p>
          <a:p>
            <a:pPr algn="ctr"/>
            <a:r>
              <a:rPr lang="ru-RU" sz="85700" b="1" i="1" dirty="0" smtClean="0">
                <a:solidFill>
                  <a:srgbClr val="FFC000"/>
                </a:solidFill>
                <a:latin typeface="Book Antiqua" pitchFamily="18" charset="0"/>
              </a:rPr>
              <a:t> </a:t>
            </a:r>
            <a:r>
              <a:rPr lang="ru-RU" sz="85700" b="1" i="1" dirty="0" smtClean="0">
                <a:solidFill>
                  <a:srgbClr val="FFC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Book Antiqua" pitchFamily="18" charset="0"/>
              </a:rPr>
              <a:t>игра</a:t>
            </a:r>
            <a:r>
              <a:rPr lang="ru-RU" sz="23900" b="1" i="1" dirty="0" smtClean="0">
                <a:solidFill>
                  <a:srgbClr val="FFC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Book Antiqua" pitchFamily="18" charset="0"/>
              </a:rPr>
              <a:t> </a:t>
            </a:r>
            <a:endParaRPr lang="ru-RU" sz="23900" b="1" i="1" dirty="0">
              <a:solidFill>
                <a:srgbClr val="FFC0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95936" y="214290"/>
            <a:ext cx="4862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FFC000"/>
                </a:solidFill>
              </a:rPr>
              <a:t>Достопримечательности 30</a:t>
            </a:r>
            <a:endParaRPr lang="ru-RU" sz="2400" b="1" i="1" dirty="0">
              <a:solidFill>
                <a:srgbClr val="FFC000"/>
              </a:solidFill>
            </a:endParaRPr>
          </a:p>
        </p:txBody>
      </p:sp>
      <p:sp>
        <p:nvSpPr>
          <p:cNvPr id="3" name="5-конечная звезда 2">
            <a:hlinkClick r:id="rId2" action="ppaction://hlinksldjump"/>
          </p:cNvPr>
          <p:cNvSpPr/>
          <p:nvPr/>
        </p:nvSpPr>
        <p:spPr>
          <a:xfrm>
            <a:off x="8358214" y="6072206"/>
            <a:ext cx="628680" cy="628648"/>
          </a:xfrm>
          <a:prstGeom prst="star5">
            <a:avLst>
              <a:gd name="adj" fmla="val 20557"/>
              <a:gd name="hf" fmla="val 105146"/>
              <a:gd name="vf" fmla="val 11055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45764" y="1124744"/>
            <a:ext cx="72866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dirty="0">
                <a:solidFill>
                  <a:schemeClr val="accent1"/>
                </a:solidFill>
                <a:latin typeface="Cambria" pitchFamily="18" charset="0"/>
              </a:rPr>
              <a:t>Писатель, чьё имя носит </a:t>
            </a:r>
            <a:r>
              <a:rPr lang="ru-RU" sz="3600" b="1" dirty="0" smtClean="0">
                <a:solidFill>
                  <a:schemeClr val="accent1"/>
                </a:solidFill>
                <a:latin typeface="Cambria" pitchFamily="18" charset="0"/>
              </a:rPr>
              <a:t>детская городская </a:t>
            </a:r>
            <a:r>
              <a:rPr lang="ru-RU" sz="3600" b="1" dirty="0">
                <a:solidFill>
                  <a:schemeClr val="accent1"/>
                </a:solidFill>
                <a:latin typeface="Cambria" pitchFamily="18" charset="0"/>
              </a:rPr>
              <a:t>библиотека Борисоглебска.</a:t>
            </a:r>
            <a:endParaRPr lang="ru-RU" sz="4000" b="1" dirty="0">
              <a:solidFill>
                <a:schemeClr val="accent1"/>
              </a:solidFill>
              <a:latin typeface="Cambr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79671" y="4278814"/>
            <a:ext cx="378621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u="sng" dirty="0" smtClean="0">
                <a:latin typeface="Cambria" pitchFamily="18" charset="0"/>
              </a:rPr>
              <a:t>Ответ</a:t>
            </a:r>
            <a:r>
              <a:rPr lang="ru-RU" sz="3600" b="1" i="1" dirty="0" smtClean="0">
                <a:latin typeface="Cambria" pitchFamily="18" charset="0"/>
              </a:rPr>
              <a:t>: </a:t>
            </a:r>
          </a:p>
          <a:p>
            <a:r>
              <a:rPr lang="ru-RU" sz="3600" b="1" i="1" dirty="0" smtClean="0">
                <a:latin typeface="Cambria" pitchFamily="18" charset="0"/>
              </a:rPr>
              <a:t>Юрий Федорович Третьяков </a:t>
            </a:r>
            <a:endParaRPr lang="ru-RU" sz="3600" b="1" i="1" dirty="0">
              <a:latin typeface="Cambria" pitchFamily="18" charset="0"/>
            </a:endParaRPr>
          </a:p>
        </p:txBody>
      </p:sp>
      <p:pic>
        <p:nvPicPr>
          <p:cNvPr id="7" name="i-main-pic" descr="Картинка 77 из 6087">
            <a:hlinkClick r:id="rId3" tgtFrame="_blank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14290"/>
            <a:ext cx="107632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s://avatars.mds.yandex.net/get-altay/1680678/2a0000016ae31a358c53397131ebb674caab/XXL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32" y="3293389"/>
            <a:ext cx="4540727" cy="2863938"/>
          </a:xfrm>
          <a:prstGeom prst="round2DiagRect">
            <a:avLst>
              <a:gd name="adj1" fmla="val 30274"/>
              <a:gd name="adj2" fmla="val 0"/>
            </a:avLst>
          </a:prstGeom>
          <a:ln w="76200">
            <a:solidFill>
              <a:schemeClr val="tx1"/>
            </a:solidFill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t03.kakprosto.ru/tumb/550/images/article/2019/6/22/250897_5d0e2012b5e885d0e2012b5ec0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700" y="2525414"/>
            <a:ext cx="1642580" cy="238323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67944" y="214290"/>
            <a:ext cx="4790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FFC000"/>
                </a:solidFill>
              </a:rPr>
              <a:t>Достопримечательности 40</a:t>
            </a:r>
            <a:endParaRPr lang="ru-RU" sz="2400" b="1" i="1" dirty="0">
              <a:solidFill>
                <a:srgbClr val="FFC000"/>
              </a:solidFill>
            </a:endParaRPr>
          </a:p>
        </p:txBody>
      </p:sp>
      <p:sp>
        <p:nvSpPr>
          <p:cNvPr id="3" name="5-конечная звезда 2">
            <a:hlinkClick r:id="rId2" action="ppaction://hlinksldjump"/>
          </p:cNvPr>
          <p:cNvSpPr/>
          <p:nvPr/>
        </p:nvSpPr>
        <p:spPr>
          <a:xfrm>
            <a:off x="8358214" y="6072206"/>
            <a:ext cx="628680" cy="628648"/>
          </a:xfrm>
          <a:prstGeom prst="star5">
            <a:avLst>
              <a:gd name="adj" fmla="val 20557"/>
              <a:gd name="hf" fmla="val 105146"/>
              <a:gd name="vf" fmla="val 11055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4348" y="1152583"/>
            <a:ext cx="785818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>
                <a:solidFill>
                  <a:schemeClr val="accent1"/>
                </a:solidFill>
                <a:latin typeface="Cambria" pitchFamily="18" charset="0"/>
              </a:rPr>
              <a:t>В 1910 году купец Ефим Дмитриевич Мягков подарил городу Народный дом. Что сейчас находится в этом здании?</a:t>
            </a:r>
            <a:endParaRPr lang="ru-RU" sz="3600" b="1" dirty="0">
              <a:solidFill>
                <a:schemeClr val="accent1"/>
              </a:solidFill>
              <a:latin typeface="Cambr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8133" y="3861048"/>
            <a:ext cx="328614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u="sng" dirty="0" smtClean="0">
                <a:latin typeface="Cambria" pitchFamily="18" charset="0"/>
              </a:rPr>
              <a:t>Ответ:</a:t>
            </a:r>
            <a:r>
              <a:rPr lang="ru-RU" sz="2800" b="1" i="1" dirty="0" smtClean="0">
                <a:latin typeface="Cambria" pitchFamily="18" charset="0"/>
              </a:rPr>
              <a:t> Драматический театр </a:t>
            </a:r>
            <a:r>
              <a:rPr lang="ru-RU" sz="2800" b="1" i="1" dirty="0">
                <a:latin typeface="Cambria" pitchFamily="18" charset="0"/>
              </a:rPr>
              <a:t>им. Чернышевского</a:t>
            </a:r>
            <a:endParaRPr lang="ru-RU" sz="2800" b="1" i="1" u="sng" dirty="0">
              <a:latin typeface="Cambria" pitchFamily="18" charset="0"/>
            </a:endParaRPr>
          </a:p>
        </p:txBody>
      </p:sp>
      <p:pic>
        <p:nvPicPr>
          <p:cNvPr id="10" name="i-main-pic" descr="Картинка 77 из 6087">
            <a:hlinkClick r:id="rId3" tgtFrame="_blank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528" y="62322"/>
            <a:ext cx="107632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0" name="Picture 2" descr="https://cdn.culture.ru/images/d3695fc7-44db-5260-9293-41ff06ec0980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4014" t="3765" r="6544" b="17395"/>
          <a:stretch/>
        </p:blipFill>
        <p:spPr bwMode="auto">
          <a:xfrm>
            <a:off x="3644282" y="2870692"/>
            <a:ext cx="4984010" cy="3779922"/>
          </a:xfrm>
          <a:prstGeom prst="round2DiagRect">
            <a:avLst/>
          </a:prstGeom>
          <a:ln w="76200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1920" y="214290"/>
            <a:ext cx="5006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FFC000"/>
                </a:solidFill>
              </a:rPr>
              <a:t>Достопримечательности 50</a:t>
            </a:r>
            <a:endParaRPr lang="ru-RU" sz="2400" b="1" i="1" dirty="0">
              <a:solidFill>
                <a:srgbClr val="FFC000"/>
              </a:solidFill>
            </a:endParaRPr>
          </a:p>
        </p:txBody>
      </p:sp>
      <p:pic>
        <p:nvPicPr>
          <p:cNvPr id="11268" name="Picture 4" descr="http://oblprint.ru/images/cms/news/fed_bglebsk/fed_bglebsk_0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631" b="19526"/>
          <a:stretch/>
        </p:blipFill>
        <p:spPr bwMode="auto">
          <a:xfrm>
            <a:off x="3714744" y="3144278"/>
            <a:ext cx="4842526" cy="3270402"/>
          </a:xfrm>
          <a:prstGeom prst="snip2DiagRect">
            <a:avLst/>
          </a:prstGeom>
          <a:ln w="762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5-конечная звезда 2">
            <a:hlinkClick r:id="rId3" action="ppaction://hlinksldjump"/>
          </p:cNvPr>
          <p:cNvSpPr/>
          <p:nvPr/>
        </p:nvSpPr>
        <p:spPr>
          <a:xfrm>
            <a:off x="8358214" y="6072206"/>
            <a:ext cx="628680" cy="628648"/>
          </a:xfrm>
          <a:prstGeom prst="star5">
            <a:avLst>
              <a:gd name="adj" fmla="val 20557"/>
              <a:gd name="hf" fmla="val 105146"/>
              <a:gd name="vf" fmla="val 11055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85852" y="928670"/>
            <a:ext cx="735811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>
                <a:solidFill>
                  <a:schemeClr val="accent1"/>
                </a:solidFill>
                <a:latin typeface="Cambria" pitchFamily="18" charset="0"/>
              </a:rPr>
              <a:t>Что в настоящее время располагается в особняке купца Полякова?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2844" y="3000372"/>
            <a:ext cx="35719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u="sng" dirty="0" smtClean="0">
                <a:latin typeface="Cambria" pitchFamily="18" charset="0"/>
              </a:rPr>
              <a:t>Ответ</a:t>
            </a:r>
            <a:r>
              <a:rPr lang="ru-RU" sz="2800" b="1" i="1" dirty="0" smtClean="0">
                <a:latin typeface="Cambria" pitchFamily="18" charset="0"/>
              </a:rPr>
              <a:t>: </a:t>
            </a:r>
            <a:r>
              <a:rPr lang="ru-RU" sz="2800" b="1" dirty="0">
                <a:latin typeface="Cambria" pitchFamily="18" charset="0"/>
                <a:ea typeface="Cambria" pitchFamily="18" charset="0"/>
              </a:rPr>
              <a:t>Картинная галерея имени Петра Шолохова</a:t>
            </a:r>
            <a:endParaRPr lang="ru-RU" sz="2800" b="1" i="1" dirty="0">
              <a:latin typeface="Cambria" pitchFamily="18" charset="0"/>
              <a:ea typeface="Cambria" pitchFamily="18" charset="0"/>
            </a:endParaRPr>
          </a:p>
        </p:txBody>
      </p:sp>
      <p:pic>
        <p:nvPicPr>
          <p:cNvPr id="7" name="i-main-pic" descr="Картинка 77 из 6087">
            <a:hlinkClick r:id="rId4" tgtFrame="_blank"/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214290"/>
            <a:ext cx="107632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6" name="Picture 2" descr="https://prigorod.info/images/places/voronezhskaya-oblast/muzei-vystavochnye-kompleksy/kartinnaya-galereya-imeni-p-i-sholohova/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-136525"/>
            <a:ext cx="9525" cy="95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bs.twimg.com/media/BqV1qidCQAAYaA4.jpg:lar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996" y="2992142"/>
            <a:ext cx="5096558" cy="33943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5652120" y="142852"/>
            <a:ext cx="3206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rgbClr val="FFC000"/>
                </a:solidFill>
              </a:rPr>
              <a:t>Улицы </a:t>
            </a:r>
            <a:r>
              <a:rPr lang="ru-RU" sz="2400" b="1" i="1" dirty="0" smtClean="0">
                <a:solidFill>
                  <a:srgbClr val="FFC000"/>
                </a:solidFill>
              </a:rPr>
              <a:t>города 10</a:t>
            </a:r>
            <a:endParaRPr lang="ru-RU" sz="2400" b="1" i="1" dirty="0">
              <a:solidFill>
                <a:srgbClr val="FFC000"/>
              </a:solidFill>
            </a:endParaRPr>
          </a:p>
        </p:txBody>
      </p:sp>
      <p:sp>
        <p:nvSpPr>
          <p:cNvPr id="3" name="5-конечная звезда 2">
            <a:hlinkClick r:id="rId3" action="ppaction://hlinksldjump"/>
          </p:cNvPr>
          <p:cNvSpPr/>
          <p:nvPr/>
        </p:nvSpPr>
        <p:spPr>
          <a:xfrm>
            <a:off x="8358214" y="6072206"/>
            <a:ext cx="628680" cy="628648"/>
          </a:xfrm>
          <a:prstGeom prst="star5">
            <a:avLst>
              <a:gd name="adj" fmla="val 20557"/>
              <a:gd name="hf" fmla="val 105146"/>
              <a:gd name="vf" fmla="val 11055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4000504"/>
            <a:ext cx="44291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u="sng" dirty="0" smtClean="0">
                <a:latin typeface="Cambria" pitchFamily="18" charset="0"/>
              </a:rPr>
              <a:t>Ответ</a:t>
            </a:r>
            <a:r>
              <a:rPr lang="ru-RU" sz="4000" b="1" i="1" dirty="0" smtClean="0">
                <a:latin typeface="Cambria" pitchFamily="18" charset="0"/>
              </a:rPr>
              <a:t>: </a:t>
            </a:r>
          </a:p>
          <a:p>
            <a:r>
              <a:rPr lang="ru-RU" sz="4000" b="1" i="1" dirty="0" smtClean="0">
                <a:latin typeface="Cambria" pitchFamily="18" charset="0"/>
              </a:rPr>
              <a:t>улица </a:t>
            </a:r>
          </a:p>
          <a:p>
            <a:r>
              <a:rPr lang="ru-RU" sz="4000" b="1" i="1" dirty="0" smtClean="0">
                <a:latin typeface="Cambria" pitchFamily="18" charset="0"/>
              </a:rPr>
              <a:t>Советская</a:t>
            </a:r>
            <a:endParaRPr lang="ru-RU" sz="4000" b="1" i="1" u="sng" dirty="0">
              <a:latin typeface="Cambria" pitchFamily="18" charset="0"/>
            </a:endParaRPr>
          </a:p>
        </p:txBody>
      </p:sp>
      <p:pic>
        <p:nvPicPr>
          <p:cNvPr id="7" name="i-main-pic" descr="Картинка 77 из 6087">
            <a:hlinkClick r:id="rId4" tgtFrame="_blank"/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214290"/>
            <a:ext cx="107632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85786" y="1008522"/>
            <a:ext cx="76438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dirty="0">
                <a:ln w="31550" cmpd="sng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Укажите самую старую улицу </a:t>
            </a:r>
            <a:r>
              <a:rPr lang="ru-RU" sz="3600" dirty="0" smtClean="0">
                <a:ln w="31550" cmpd="sng">
                  <a:solidFill>
                    <a:schemeClr val="accent1"/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Борисоглебска. Прежнее её название Дворянская</a:t>
            </a:r>
            <a:endParaRPr lang="ru-RU" sz="3600" i="1" dirty="0">
              <a:ln w="31550" cmpd="sng">
                <a:solidFill>
                  <a:schemeClr val="accent1"/>
                </a:solidFill>
                <a:prstDash val="solid"/>
              </a:ln>
              <a:solidFill>
                <a:schemeClr val="accent1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Cambria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5-конечная звезда 2">
            <a:hlinkClick r:id="rId2" action="ppaction://hlinksldjump"/>
          </p:cNvPr>
          <p:cNvSpPr/>
          <p:nvPr/>
        </p:nvSpPr>
        <p:spPr>
          <a:xfrm>
            <a:off x="8358214" y="6072206"/>
            <a:ext cx="628680" cy="628648"/>
          </a:xfrm>
          <a:prstGeom prst="star5">
            <a:avLst>
              <a:gd name="adj" fmla="val 20557"/>
              <a:gd name="hf" fmla="val 105146"/>
              <a:gd name="vf" fmla="val 11055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1357298"/>
            <a:ext cx="81330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b="1" i="1" dirty="0" smtClean="0">
                <a:solidFill>
                  <a:schemeClr val="accent1"/>
                </a:solidFill>
                <a:latin typeface="Cambria" pitchFamily="18" charset="0"/>
              </a:rPr>
              <a:t>Одна из главных и самых больших улиц города. </a:t>
            </a:r>
            <a:endParaRPr lang="ru-RU" sz="4000" b="1" i="1" dirty="0">
              <a:solidFill>
                <a:schemeClr val="accent1"/>
              </a:solidFill>
              <a:latin typeface="Cambr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3929066"/>
            <a:ext cx="41434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u="sng" dirty="0" smtClean="0">
                <a:latin typeface="Cambria" pitchFamily="18" charset="0"/>
              </a:rPr>
              <a:t>Ответ</a:t>
            </a:r>
            <a:r>
              <a:rPr lang="ru-RU" sz="3600" b="1" i="1" dirty="0" smtClean="0">
                <a:latin typeface="Cambria" pitchFamily="18" charset="0"/>
              </a:rPr>
              <a:t>: </a:t>
            </a:r>
          </a:p>
          <a:p>
            <a:r>
              <a:rPr lang="ru-RU" sz="3600" b="1" i="1" dirty="0" smtClean="0">
                <a:latin typeface="Cambria" pitchFamily="18" charset="0"/>
              </a:rPr>
              <a:t>улица </a:t>
            </a:r>
          </a:p>
          <a:p>
            <a:r>
              <a:rPr lang="ru-RU" sz="3600" b="1" i="1" dirty="0" smtClean="0">
                <a:latin typeface="Cambria" pitchFamily="18" charset="0"/>
              </a:rPr>
              <a:t>Свободы</a:t>
            </a:r>
            <a:endParaRPr lang="ru-RU" sz="3600" b="1" i="1" u="sng" dirty="0">
              <a:latin typeface="Cambria" pitchFamily="18" charset="0"/>
            </a:endParaRPr>
          </a:p>
        </p:txBody>
      </p:sp>
      <p:pic>
        <p:nvPicPr>
          <p:cNvPr id="7" name="i-main-pic" descr="Картинка 77 из 6087">
            <a:hlinkClick r:id="rId3" tgtFrame="_blank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142852"/>
            <a:ext cx="107632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780734" y="142852"/>
            <a:ext cx="3206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rgbClr val="FFC000"/>
                </a:solidFill>
              </a:rPr>
              <a:t>Улицы </a:t>
            </a:r>
            <a:r>
              <a:rPr lang="ru-RU" sz="2400" b="1" i="1" dirty="0" smtClean="0">
                <a:solidFill>
                  <a:srgbClr val="FFC000"/>
                </a:solidFill>
              </a:rPr>
              <a:t>города </a:t>
            </a:r>
            <a:r>
              <a:rPr lang="ru-RU" sz="2400" b="1" i="1" dirty="0">
                <a:solidFill>
                  <a:srgbClr val="FFC000"/>
                </a:solidFill>
              </a:rPr>
              <a:t>2</a:t>
            </a:r>
            <a:r>
              <a:rPr lang="ru-RU" sz="2400" b="1" i="1" dirty="0" smtClean="0">
                <a:solidFill>
                  <a:srgbClr val="FFC000"/>
                </a:solidFill>
              </a:rPr>
              <a:t>0</a:t>
            </a:r>
            <a:endParaRPr lang="ru-RU" sz="2400" b="1" i="1" dirty="0">
              <a:solidFill>
                <a:srgbClr val="FFC000"/>
              </a:solidFill>
            </a:endParaRPr>
          </a:p>
        </p:txBody>
      </p:sp>
      <p:pic>
        <p:nvPicPr>
          <p:cNvPr id="1026" name="Picture 2" descr="https://russia-bg.ru/bitrix/templates/corp_services_orange/img/slide2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4141" y="3047870"/>
            <a:ext cx="5373185" cy="3024336"/>
          </a:xfrm>
          <a:prstGeom prst="snip2DiagRect">
            <a:avLst/>
          </a:prstGeom>
          <a:ln w="762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5-конечная звезда 2">
            <a:hlinkClick r:id="rId2" action="ppaction://hlinksldjump"/>
          </p:cNvPr>
          <p:cNvSpPr/>
          <p:nvPr/>
        </p:nvSpPr>
        <p:spPr>
          <a:xfrm>
            <a:off x="8358214" y="6072206"/>
            <a:ext cx="628680" cy="628648"/>
          </a:xfrm>
          <a:prstGeom prst="star5">
            <a:avLst>
              <a:gd name="adj" fmla="val 20557"/>
              <a:gd name="hf" fmla="val 105146"/>
              <a:gd name="vf" fmla="val 11055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2050" name="Picture 2" descr="https://guideplus.ru/storage/media/borisoglebsk/4324/conversions/a4b30751435cef64cc564a3c35b2ecac-ful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208" y="3229014"/>
            <a:ext cx="4841856" cy="3224322"/>
          </a:xfrm>
          <a:prstGeom prst="round2DiagRect">
            <a:avLst/>
          </a:prstGeom>
          <a:ln w="76200">
            <a:solidFill>
              <a:srgbClr val="C00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42976" y="1000108"/>
            <a:ext cx="771530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i="1" dirty="0" smtClean="0">
                <a:solidFill>
                  <a:schemeClr val="accent1"/>
                </a:solidFill>
                <a:latin typeface="Cambria" pitchFamily="18" charset="0"/>
              </a:rPr>
              <a:t>На этой улице находится Храм Благоверных князей Российский Бориса и Глеба.</a:t>
            </a:r>
          </a:p>
          <a:p>
            <a:pPr algn="just"/>
            <a:r>
              <a:rPr lang="ru-RU" sz="3200" b="1" i="1" dirty="0" smtClean="0">
                <a:solidFill>
                  <a:schemeClr val="accent1"/>
                </a:solidFill>
                <a:latin typeface="Cambria" pitchFamily="18" charset="0"/>
              </a:rPr>
              <a:t>Прежнее её название Казанская.</a:t>
            </a:r>
            <a:endParaRPr lang="ru-RU" sz="3200" b="1" i="1" dirty="0">
              <a:solidFill>
                <a:schemeClr val="accent1"/>
              </a:solidFill>
              <a:latin typeface="Cambr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51044" y="3889880"/>
            <a:ext cx="28083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u="sng" dirty="0" smtClean="0">
                <a:latin typeface="Cambria" pitchFamily="18" charset="0"/>
              </a:rPr>
              <a:t>Ответ</a:t>
            </a:r>
            <a:r>
              <a:rPr lang="ru-RU" sz="3200" b="1" i="1" dirty="0" smtClean="0">
                <a:latin typeface="Cambria" pitchFamily="18" charset="0"/>
              </a:rPr>
              <a:t>: </a:t>
            </a:r>
          </a:p>
          <a:p>
            <a:r>
              <a:rPr lang="ru-RU" sz="3200" b="1" i="1" dirty="0" smtClean="0">
                <a:latin typeface="Cambria" pitchFamily="18" charset="0"/>
              </a:rPr>
              <a:t>Улица</a:t>
            </a:r>
          </a:p>
          <a:p>
            <a:r>
              <a:rPr lang="ru-RU" sz="3200" b="1" i="1" dirty="0" smtClean="0">
                <a:latin typeface="Cambria" pitchFamily="18" charset="0"/>
              </a:rPr>
              <a:t>Садовая</a:t>
            </a:r>
            <a:endParaRPr lang="ru-RU" sz="3200" b="1" i="1" u="sng" dirty="0">
              <a:latin typeface="Cambria" pitchFamily="18" charset="0"/>
            </a:endParaRPr>
          </a:p>
        </p:txBody>
      </p:sp>
      <p:pic>
        <p:nvPicPr>
          <p:cNvPr id="7" name="i-main-pic" descr="Картинка 77 из 6087">
            <a:hlinkClick r:id="rId4" tgtFrame="_blank"/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214290"/>
            <a:ext cx="107632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5652120" y="142852"/>
            <a:ext cx="3206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rgbClr val="FFC000"/>
                </a:solidFill>
              </a:rPr>
              <a:t>Улицы </a:t>
            </a:r>
            <a:r>
              <a:rPr lang="ru-RU" sz="2400" b="1" i="1" dirty="0" smtClean="0">
                <a:solidFill>
                  <a:srgbClr val="FFC000"/>
                </a:solidFill>
              </a:rPr>
              <a:t>города </a:t>
            </a:r>
            <a:r>
              <a:rPr lang="ru-RU" sz="2400" b="1" i="1" dirty="0">
                <a:solidFill>
                  <a:srgbClr val="FFC000"/>
                </a:solidFill>
              </a:rPr>
              <a:t>3</a:t>
            </a:r>
            <a:r>
              <a:rPr lang="ru-RU" sz="2400" b="1" i="1" dirty="0" smtClean="0">
                <a:solidFill>
                  <a:srgbClr val="FFC000"/>
                </a:solidFill>
              </a:rPr>
              <a:t>0</a:t>
            </a:r>
            <a:endParaRPr lang="ru-RU" sz="2400" b="1" i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sun9-35.userapi.com/impg/6X8rfAiZbQA7H8-bPPVSM5QddwGu2cVXRtePHQ/6bdq6WFdHAM.jpg?size=1280x960&amp;quality=96&amp;sign=aa387256e61fed8be30714592be6cc90&amp;type=album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220" r="7472" b="28329"/>
          <a:stretch/>
        </p:blipFill>
        <p:spPr bwMode="auto">
          <a:xfrm>
            <a:off x="3429630" y="3140968"/>
            <a:ext cx="5129376" cy="34765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76200">
            <a:solidFill>
              <a:schemeClr val="tx1"/>
            </a:solidFill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3" name="5-конечная звезда 2">
            <a:hlinkClick r:id="rId3" action="ppaction://hlinksldjump"/>
          </p:cNvPr>
          <p:cNvSpPr/>
          <p:nvPr/>
        </p:nvSpPr>
        <p:spPr>
          <a:xfrm>
            <a:off x="8501090" y="6143644"/>
            <a:ext cx="485804" cy="557210"/>
          </a:xfrm>
          <a:prstGeom prst="star5">
            <a:avLst>
              <a:gd name="adj" fmla="val 20557"/>
              <a:gd name="hf" fmla="val 105146"/>
              <a:gd name="vf" fmla="val 11055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48" y="928670"/>
            <a:ext cx="785818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chemeClr val="accent1"/>
                </a:solidFill>
                <a:latin typeface="Cambria" pitchFamily="18" charset="0"/>
              </a:rPr>
              <a:t>Название этой улицы носит имя известного учёного-зоолога, паразитолога.</a:t>
            </a:r>
            <a:endParaRPr lang="ru-RU" sz="4400" b="1" i="1" dirty="0">
              <a:solidFill>
                <a:schemeClr val="accent1"/>
              </a:solidFill>
              <a:latin typeface="Cambr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9633" y="3688024"/>
            <a:ext cx="335758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u="sng" dirty="0" smtClean="0">
                <a:latin typeface="Cambria" pitchFamily="18" charset="0"/>
              </a:rPr>
              <a:t>Ответ</a:t>
            </a:r>
            <a:r>
              <a:rPr lang="ru-RU" sz="3600" b="1" i="1" dirty="0" smtClean="0">
                <a:latin typeface="Cambria" pitchFamily="18" charset="0"/>
              </a:rPr>
              <a:t>:</a:t>
            </a:r>
          </a:p>
          <a:p>
            <a:r>
              <a:rPr lang="ru-RU" sz="3600" b="1" i="1" u="sng" dirty="0" smtClean="0">
                <a:latin typeface="Cambria" pitchFamily="18" charset="0"/>
              </a:rPr>
              <a:t>Улица Павловского</a:t>
            </a:r>
            <a:endParaRPr lang="ru-RU" sz="3600" b="1" i="1" u="sng" dirty="0">
              <a:latin typeface="Cambria" pitchFamily="18" charset="0"/>
            </a:endParaRPr>
          </a:p>
        </p:txBody>
      </p:sp>
      <p:pic>
        <p:nvPicPr>
          <p:cNvPr id="7" name="i-main-pic" descr="Картинка 77 из 6087">
            <a:hlinkClick r:id="rId4" tgtFrame="_blank"/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214290"/>
            <a:ext cx="107632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652120" y="142852"/>
            <a:ext cx="3206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rgbClr val="FFC000"/>
                </a:solidFill>
              </a:rPr>
              <a:t>Улицы </a:t>
            </a:r>
            <a:r>
              <a:rPr lang="ru-RU" sz="2400" b="1" i="1" dirty="0" smtClean="0">
                <a:solidFill>
                  <a:srgbClr val="FFC000"/>
                </a:solidFill>
              </a:rPr>
              <a:t>города </a:t>
            </a:r>
            <a:r>
              <a:rPr lang="ru-RU" sz="2400" b="1" i="1" dirty="0">
                <a:solidFill>
                  <a:srgbClr val="FFC000"/>
                </a:solidFill>
              </a:rPr>
              <a:t>4</a:t>
            </a:r>
            <a:r>
              <a:rPr lang="ru-RU" sz="2400" b="1" i="1" dirty="0" smtClean="0">
                <a:solidFill>
                  <a:srgbClr val="FFC000"/>
                </a:solidFill>
              </a:rPr>
              <a:t>0</a:t>
            </a:r>
            <a:endParaRPr lang="ru-RU" sz="2400" b="1" i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5-конечная звезда 2">
            <a:hlinkClick r:id="rId2" action="ppaction://hlinksldjump"/>
          </p:cNvPr>
          <p:cNvSpPr/>
          <p:nvPr/>
        </p:nvSpPr>
        <p:spPr>
          <a:xfrm>
            <a:off x="8358214" y="6072206"/>
            <a:ext cx="628680" cy="628648"/>
          </a:xfrm>
          <a:prstGeom prst="star5">
            <a:avLst>
              <a:gd name="adj" fmla="val 20557"/>
              <a:gd name="hf" fmla="val 105146"/>
              <a:gd name="vf" fmla="val 11055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4601" y="2780928"/>
            <a:ext cx="270324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u="sng" dirty="0" smtClean="0">
                <a:latin typeface="Cambria" pitchFamily="18" charset="0"/>
              </a:rPr>
              <a:t>Ответ</a:t>
            </a:r>
            <a:r>
              <a:rPr lang="ru-RU" sz="3200" b="1" i="1" dirty="0" smtClean="0">
                <a:latin typeface="Cambria" pitchFamily="18" charset="0"/>
              </a:rPr>
              <a:t>:</a:t>
            </a:r>
          </a:p>
          <a:p>
            <a:r>
              <a:rPr lang="ru-RU" sz="3200" b="1" i="1" u="sng" dirty="0">
                <a:latin typeface="Cambria" pitchFamily="18" charset="0"/>
              </a:rPr>
              <a:t>п</a:t>
            </a:r>
            <a:r>
              <a:rPr lang="ru-RU" sz="3200" b="1" i="1" u="sng" dirty="0" smtClean="0">
                <a:latin typeface="Cambria" pitchFamily="18" charset="0"/>
              </a:rPr>
              <a:t>лощадь</a:t>
            </a:r>
          </a:p>
          <a:p>
            <a:r>
              <a:rPr lang="ru-RU" sz="3200" b="1" i="1" u="sng" dirty="0">
                <a:latin typeface="Cambria" pitchFamily="18" charset="0"/>
              </a:rPr>
              <a:t>и</a:t>
            </a:r>
            <a:r>
              <a:rPr lang="ru-RU" sz="3200" b="1" i="1" u="sng" dirty="0" smtClean="0">
                <a:latin typeface="Cambria" pitchFamily="18" charset="0"/>
              </a:rPr>
              <a:t>мени</a:t>
            </a:r>
          </a:p>
          <a:p>
            <a:r>
              <a:rPr lang="ru-RU" sz="3200" b="1" i="1" u="sng" dirty="0" smtClean="0">
                <a:latin typeface="Cambria" pitchFamily="18" charset="0"/>
              </a:rPr>
              <a:t>Ленина</a:t>
            </a:r>
          </a:p>
        </p:txBody>
      </p:sp>
      <p:pic>
        <p:nvPicPr>
          <p:cNvPr id="7" name="i-main-pic" descr="Картинка 77 из 6087">
            <a:hlinkClick r:id="rId3" tgtFrame="_blank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14290"/>
            <a:ext cx="107632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937840" y="137769"/>
            <a:ext cx="28826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rgbClr val="FFC000"/>
                </a:solidFill>
              </a:rPr>
              <a:t>Улицы </a:t>
            </a:r>
            <a:r>
              <a:rPr lang="ru-RU" sz="2400" b="1" i="1" dirty="0" smtClean="0">
                <a:solidFill>
                  <a:srgbClr val="FFC000"/>
                </a:solidFill>
              </a:rPr>
              <a:t>города </a:t>
            </a:r>
            <a:r>
              <a:rPr lang="ru-RU" sz="2400" b="1" i="1" dirty="0">
                <a:solidFill>
                  <a:srgbClr val="FFC000"/>
                </a:solidFill>
              </a:rPr>
              <a:t>5</a:t>
            </a:r>
            <a:r>
              <a:rPr lang="ru-RU" sz="2400" b="1" i="1" dirty="0" smtClean="0">
                <a:solidFill>
                  <a:srgbClr val="FFC000"/>
                </a:solidFill>
              </a:rPr>
              <a:t>0</a:t>
            </a:r>
            <a:endParaRPr lang="ru-RU" sz="2400" b="1" i="1" dirty="0">
              <a:solidFill>
                <a:srgbClr val="FFC000"/>
              </a:solidFill>
            </a:endParaRPr>
          </a:p>
        </p:txBody>
      </p:sp>
      <p:pic>
        <p:nvPicPr>
          <p:cNvPr id="4098" name="Picture 2" descr="http://photos.wikimapia.org/p/00/01/22/07/59_big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272361"/>
            <a:ext cx="5904656" cy="4428493"/>
          </a:xfrm>
          <a:prstGeom prst="flowChartInputOutput">
            <a:avLst/>
          </a:prstGeom>
          <a:ln w="76200">
            <a:solidFill>
              <a:schemeClr val="bg2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23882" y="928670"/>
            <a:ext cx="79965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accent1"/>
                </a:solidFill>
                <a:latin typeface="Cambria" pitchFamily="18" charset="0"/>
              </a:rPr>
              <a:t>Центральная площадь раньше, сейчас это …?</a:t>
            </a:r>
            <a:endParaRPr lang="ru-RU" sz="4000" b="1" i="1" dirty="0">
              <a:solidFill>
                <a:schemeClr val="accent1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715140" y="142852"/>
            <a:ext cx="2214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FFC000"/>
                </a:solidFill>
              </a:rPr>
              <a:t>Природа 10</a:t>
            </a:r>
            <a:endParaRPr lang="ru-RU" sz="2400" b="1" i="1" dirty="0">
              <a:solidFill>
                <a:srgbClr val="FFC000"/>
              </a:solidFill>
            </a:endParaRPr>
          </a:p>
        </p:txBody>
      </p:sp>
      <p:pic>
        <p:nvPicPr>
          <p:cNvPr id="10242" name="Picture 2" descr="https://zagadki-dlya-detej.ru/wp-content/uploads/2020/06/lo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6806" y="2564904"/>
            <a:ext cx="5076564" cy="338437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5-конечная звезда 3">
            <a:hlinkClick r:id="rId3" action="ppaction://hlinksldjump"/>
          </p:cNvPr>
          <p:cNvSpPr/>
          <p:nvPr/>
        </p:nvSpPr>
        <p:spPr>
          <a:xfrm>
            <a:off x="8358214" y="6072206"/>
            <a:ext cx="628680" cy="628648"/>
          </a:xfrm>
          <a:prstGeom prst="star5">
            <a:avLst>
              <a:gd name="adj" fmla="val 20557"/>
              <a:gd name="hf" fmla="val 105146"/>
              <a:gd name="vf" fmla="val 11055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5" name="i-main-pic" descr="Картинка 77 из 6087">
            <a:hlinkClick r:id="rId4" tgtFrame="_blank"/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214290"/>
            <a:ext cx="107632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159209" y="1124744"/>
            <a:ext cx="70009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>
                <a:solidFill>
                  <a:schemeClr val="accent1"/>
                </a:solidFill>
                <a:latin typeface="Cambria" pitchFamily="18" charset="0"/>
              </a:rPr>
              <a:t>Самый крупный зверь в нашем </a:t>
            </a:r>
            <a:r>
              <a:rPr lang="ru-RU" sz="4000" b="1" i="1" dirty="0" smtClean="0">
                <a:solidFill>
                  <a:schemeClr val="accent1"/>
                </a:solidFill>
                <a:latin typeface="Cambria" pitchFamily="18" charset="0"/>
              </a:rPr>
              <a:t>крае?</a:t>
            </a:r>
            <a:endParaRPr lang="ru-RU" sz="4000" b="1" i="1" dirty="0">
              <a:solidFill>
                <a:schemeClr val="accent1"/>
              </a:solidFill>
              <a:latin typeface="Cambr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528" y="5687485"/>
            <a:ext cx="39290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u="sng" dirty="0" smtClean="0">
                <a:latin typeface="Cambria" pitchFamily="18" charset="0"/>
              </a:rPr>
              <a:t>Ответ</a:t>
            </a:r>
            <a:r>
              <a:rPr lang="ru-RU" sz="4400" b="1" i="1" dirty="0" smtClean="0">
                <a:latin typeface="Cambria" pitchFamily="18" charset="0"/>
              </a:rPr>
              <a:t>: Лось</a:t>
            </a:r>
            <a:endParaRPr lang="ru-RU" sz="4400" b="1" i="1" u="sng" dirty="0">
              <a:latin typeface="Cambria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15140" y="142852"/>
            <a:ext cx="2214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FFC000"/>
                </a:solidFill>
              </a:rPr>
              <a:t>Природа 20</a:t>
            </a:r>
            <a:endParaRPr lang="ru-RU" sz="2400" b="1" i="1" dirty="0">
              <a:solidFill>
                <a:srgbClr val="FFC000"/>
              </a:solidFill>
            </a:endParaRPr>
          </a:p>
        </p:txBody>
      </p:sp>
      <p:sp>
        <p:nvSpPr>
          <p:cNvPr id="3" name="5-конечная звезда 2">
            <a:hlinkClick r:id="rId2" action="ppaction://hlinksldjump"/>
          </p:cNvPr>
          <p:cNvSpPr/>
          <p:nvPr/>
        </p:nvSpPr>
        <p:spPr>
          <a:xfrm>
            <a:off x="8358214" y="6072206"/>
            <a:ext cx="628680" cy="628648"/>
          </a:xfrm>
          <a:prstGeom prst="star5">
            <a:avLst>
              <a:gd name="adj" fmla="val 20557"/>
              <a:gd name="hf" fmla="val 105146"/>
              <a:gd name="vf" fmla="val 11055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4" name="i-main-pic" descr="Картинка 77 из 6087">
            <a:hlinkClick r:id="rId3" tgtFrame="_blank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214290"/>
            <a:ext cx="107632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142976" y="1071546"/>
            <a:ext cx="73581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b="1" i="1" dirty="0">
                <a:solidFill>
                  <a:schemeClr val="accent1"/>
                </a:solidFill>
                <a:latin typeface="Cambria" pitchFamily="18" charset="0"/>
              </a:rPr>
              <a:t>Самая крупная река в Воронежской </a:t>
            </a:r>
            <a:r>
              <a:rPr lang="ru-RU" sz="4000" b="1" i="1" dirty="0" smtClean="0">
                <a:solidFill>
                  <a:schemeClr val="accent1"/>
                </a:solidFill>
                <a:latin typeface="Cambria" pitchFamily="18" charset="0"/>
              </a:rPr>
              <a:t>области?</a:t>
            </a:r>
            <a:endParaRPr lang="ru-RU" sz="4000" b="1" i="1" dirty="0">
              <a:solidFill>
                <a:schemeClr val="accent1"/>
              </a:solidFill>
              <a:latin typeface="Cambr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8724" y="3284984"/>
            <a:ext cx="301713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u="sng" dirty="0" smtClean="0">
                <a:latin typeface="Cambria" pitchFamily="18" charset="0"/>
              </a:rPr>
              <a:t>Ответ</a:t>
            </a:r>
            <a:r>
              <a:rPr lang="ru-RU" sz="4400" b="1" i="1" dirty="0" smtClean="0">
                <a:latin typeface="Cambria" pitchFamily="18" charset="0"/>
              </a:rPr>
              <a:t>:</a:t>
            </a:r>
          </a:p>
          <a:p>
            <a:r>
              <a:rPr lang="ru-RU" sz="4400" b="1" i="1" dirty="0" smtClean="0">
                <a:latin typeface="Cambria" pitchFamily="18" charset="0"/>
              </a:rPr>
              <a:t>Дон</a:t>
            </a:r>
            <a:endParaRPr lang="ru-RU" sz="4400" b="1" i="1" u="sng" dirty="0">
              <a:latin typeface="Cambria" pitchFamily="18" charset="0"/>
            </a:endParaRPr>
          </a:p>
        </p:txBody>
      </p:sp>
      <p:pic>
        <p:nvPicPr>
          <p:cNvPr id="9218" name="Picture 2" descr="https://funart.pro/uploads/posts/2021-03/1617122082_31-p-oboi-reka-don-v-voronezhskoi-oblasti-3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7216" y="2597433"/>
            <a:ext cx="6109728" cy="40716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087022723"/>
              </p:ext>
            </p:extLst>
          </p:nvPr>
        </p:nvGraphicFramePr>
        <p:xfrm>
          <a:off x="-1" y="1"/>
          <a:ext cx="9144003" cy="6857998"/>
        </p:xfrm>
        <a:graphic>
          <a:graphicData uri="http://schemas.openxmlformats.org/drawingml/2006/table">
            <a:tbl>
              <a:tblPr firstRow="1" bandRow="1">
                <a:tableStyleId>{D113A9D2-9D6B-4929-AA2D-F23B5EE8CBE7}</a:tableStyleId>
              </a:tblPr>
              <a:tblGrid>
                <a:gridCol w="25717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732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8588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5732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5732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1441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384183">
                <a:tc>
                  <a:txBody>
                    <a:bodyPr/>
                    <a:lstStyle/>
                    <a:p>
                      <a:pPr algn="l"/>
                      <a:endParaRPr lang="ru-RU" sz="1800" dirty="0" smtClean="0"/>
                    </a:p>
                    <a:p>
                      <a:pPr algn="ctr"/>
                      <a:r>
                        <a:rPr lang="ru-RU" sz="3200" dirty="0" smtClean="0"/>
                        <a:t>Известные</a:t>
                      </a:r>
                      <a:r>
                        <a:rPr lang="ru-RU" sz="3200" baseline="0" dirty="0" smtClean="0"/>
                        <a:t> земляки</a:t>
                      </a:r>
                      <a:endParaRPr lang="ru-RU" sz="3200" b="1" i="1" dirty="0">
                        <a:solidFill>
                          <a:srgbClr val="C00000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pPr algn="ctr"/>
                      <a:r>
                        <a:rPr lang="ru-RU" sz="3600" dirty="0" smtClean="0">
                          <a:hlinkClick r:id="rId2" action="ppaction://hlinksldjump"/>
                        </a:rPr>
                        <a:t>10</a:t>
                      </a:r>
                      <a:endParaRPr lang="ru-RU" sz="3600" b="1" i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pPr algn="ctr"/>
                      <a:r>
                        <a:rPr lang="ru-RU" sz="3600" dirty="0" smtClean="0">
                          <a:hlinkClick r:id="rId3" action="ppaction://hlinksldjump"/>
                        </a:rPr>
                        <a:t>20</a:t>
                      </a:r>
                      <a:endParaRPr lang="ru-RU" sz="3600" b="1" i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dirty="0" smtClean="0">
                          <a:hlinkClick r:id="rId4" action="ppaction://hlinksldjump"/>
                        </a:rPr>
                        <a:t>30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pPr algn="ctr"/>
                      <a:r>
                        <a:rPr lang="ru-RU" sz="3200" dirty="0" smtClean="0">
                          <a:hlinkClick r:id="rId5" action="ppaction://hlinksldjump"/>
                        </a:rPr>
                        <a:t>40</a:t>
                      </a:r>
                      <a:endParaRPr lang="ru-RU" sz="3200" b="1" i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 smtClean="0"/>
                    </a:p>
                    <a:p>
                      <a:pPr algn="ctr"/>
                      <a:r>
                        <a:rPr lang="ru-RU" sz="3600" dirty="0" smtClean="0">
                          <a:hlinkClick r:id="rId6" action="ppaction://hlinksldjump"/>
                        </a:rPr>
                        <a:t>50</a:t>
                      </a:r>
                      <a:endParaRPr lang="ru-RU" sz="3600" b="1" i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58348"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pPr algn="ctr"/>
                      <a:r>
                        <a:rPr lang="ru-RU" sz="2800" dirty="0" smtClean="0"/>
                        <a:t>Достопримечательности</a:t>
                      </a:r>
                      <a:endParaRPr lang="ru-RU" sz="2800" b="1" i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pPr algn="ctr"/>
                      <a:r>
                        <a:rPr lang="ru-RU" sz="3600" dirty="0" smtClean="0">
                          <a:hlinkClick r:id="rId7" action="ppaction://hlinksldjump"/>
                        </a:rPr>
                        <a:t>10</a:t>
                      </a:r>
                      <a:endParaRPr lang="ru-RU" sz="3600" b="1" i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pPr algn="ctr"/>
                      <a:r>
                        <a:rPr lang="ru-RU" sz="3600" dirty="0" smtClean="0">
                          <a:hlinkClick r:id="rId8" action="ppaction://hlinksldjump"/>
                        </a:rPr>
                        <a:t>20</a:t>
                      </a:r>
                      <a:endParaRPr lang="ru-RU" sz="3600" b="1" i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dirty="0" smtClean="0">
                          <a:hlinkClick r:id="rId9" action="ppaction://hlinksldjump"/>
                        </a:rPr>
                        <a:t>30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pPr algn="ctr"/>
                      <a:r>
                        <a:rPr lang="ru-RU" sz="3200" dirty="0" smtClean="0">
                          <a:hlinkClick r:id="rId10" action="ppaction://hlinksldjump"/>
                        </a:rPr>
                        <a:t>40</a:t>
                      </a:r>
                      <a:endParaRPr lang="ru-RU" sz="3200" b="1" i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 smtClean="0"/>
                    </a:p>
                    <a:p>
                      <a:pPr algn="ctr"/>
                      <a:r>
                        <a:rPr lang="ru-RU" sz="3600" dirty="0" smtClean="0">
                          <a:hlinkClick r:id="rId11" action="ppaction://hlinksldjump"/>
                        </a:rPr>
                        <a:t>50</a:t>
                      </a:r>
                      <a:endParaRPr lang="ru-RU" sz="3600" b="1" i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226890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Улицы города</a:t>
                      </a:r>
                      <a:endParaRPr lang="ru-RU" sz="3600" b="1" i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pPr algn="ctr"/>
                      <a:r>
                        <a:rPr lang="ru-RU" sz="3600" dirty="0" smtClean="0">
                          <a:hlinkClick r:id="rId12" action="ppaction://hlinksldjump"/>
                        </a:rPr>
                        <a:t>10</a:t>
                      </a:r>
                      <a:endParaRPr lang="ru-RU" sz="3600" b="1" i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pPr algn="ctr"/>
                      <a:r>
                        <a:rPr lang="ru-RU" sz="3600" dirty="0" smtClean="0">
                          <a:hlinkClick r:id="rId13" action="ppaction://hlinksldjump"/>
                        </a:rPr>
                        <a:t>20</a:t>
                      </a:r>
                      <a:endParaRPr lang="ru-RU" sz="3600" b="1" i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dirty="0" smtClean="0">
                          <a:hlinkClick r:id="rId14" action="ppaction://hlinksldjump"/>
                        </a:rPr>
                        <a:t>30</a:t>
                      </a:r>
                      <a:endParaRPr lang="ru-RU" sz="3600" b="1" i="1" dirty="0" smtClean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pPr algn="ctr"/>
                      <a:r>
                        <a:rPr lang="ru-RU" sz="3200" dirty="0" smtClean="0">
                          <a:hlinkClick r:id="rId15" action="ppaction://hlinksldjump"/>
                        </a:rPr>
                        <a:t>40</a:t>
                      </a:r>
                      <a:endParaRPr lang="ru-RU" sz="3200" b="1" i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 smtClean="0"/>
                    </a:p>
                    <a:p>
                      <a:pPr algn="ctr"/>
                      <a:r>
                        <a:rPr lang="ru-RU" sz="3600" dirty="0" smtClean="0">
                          <a:hlinkClick r:id="rId16" action="ppaction://hlinksldjump"/>
                        </a:rPr>
                        <a:t>50</a:t>
                      </a:r>
                      <a:endParaRPr lang="ru-RU" sz="3600" b="1" i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43761"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pPr algn="ctr"/>
                      <a:r>
                        <a:rPr lang="ru-RU" sz="2800" dirty="0" smtClean="0"/>
                        <a:t>Природа</a:t>
                      </a:r>
                      <a:endParaRPr lang="ru-RU" sz="2800" b="1" i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pPr algn="ctr"/>
                      <a:r>
                        <a:rPr lang="ru-RU" sz="3600" dirty="0" smtClean="0">
                          <a:hlinkClick r:id="rId17" action="ppaction://hlinksldjump"/>
                        </a:rPr>
                        <a:t>10</a:t>
                      </a:r>
                      <a:endParaRPr lang="ru-RU" sz="3600" b="1" i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pPr algn="ctr"/>
                      <a:r>
                        <a:rPr lang="ru-RU" sz="3600" dirty="0" smtClean="0">
                          <a:hlinkClick r:id="rId18" action="ppaction://hlinksldjump"/>
                        </a:rPr>
                        <a:t>20</a:t>
                      </a:r>
                      <a:endParaRPr lang="ru-RU" sz="3600" b="1" i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dirty="0" smtClean="0">
                          <a:hlinkClick r:id="rId19" action="ppaction://hlinksldjump"/>
                        </a:rPr>
                        <a:t>30</a:t>
                      </a:r>
                      <a:endParaRPr lang="ru-RU" sz="3600" b="1" i="1" dirty="0" smtClean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pPr algn="ctr"/>
                      <a:r>
                        <a:rPr lang="ru-RU" sz="3200" dirty="0" smtClean="0">
                          <a:hlinkClick r:id="rId20" action="ppaction://hlinksldjump"/>
                        </a:rPr>
                        <a:t>40</a:t>
                      </a:r>
                      <a:endParaRPr lang="ru-RU" sz="3200" b="1" i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 smtClean="0"/>
                    </a:p>
                    <a:p>
                      <a:pPr algn="ctr"/>
                      <a:r>
                        <a:rPr lang="ru-RU" sz="3600" dirty="0" smtClean="0">
                          <a:hlinkClick r:id="rId21" action="ppaction://hlinksldjump"/>
                        </a:rPr>
                        <a:t>50</a:t>
                      </a:r>
                      <a:endParaRPr lang="ru-RU" sz="3600" b="1" i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43761">
                <a:tc>
                  <a:txBody>
                    <a:bodyPr/>
                    <a:lstStyle/>
                    <a:p>
                      <a:pPr algn="l"/>
                      <a:endParaRPr lang="ru-RU" sz="1800" dirty="0" smtClean="0"/>
                    </a:p>
                    <a:p>
                      <a:pPr algn="ctr"/>
                      <a:r>
                        <a:rPr lang="ru-RU" sz="3600" dirty="0" smtClean="0"/>
                        <a:t>Разное</a:t>
                      </a:r>
                      <a:endParaRPr lang="ru-RU" sz="3600" b="1" i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pPr algn="ctr"/>
                      <a:r>
                        <a:rPr lang="ru-RU" sz="3600" dirty="0" smtClean="0">
                          <a:hlinkClick r:id="rId22" action="ppaction://hlinksldjump"/>
                        </a:rPr>
                        <a:t>10</a:t>
                      </a:r>
                      <a:endParaRPr lang="ru-RU" sz="3600" b="1" i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pPr algn="ctr"/>
                      <a:r>
                        <a:rPr lang="ru-RU" sz="3600" dirty="0" smtClean="0">
                          <a:hlinkClick r:id="rId23" action="ppaction://hlinksldjump"/>
                        </a:rPr>
                        <a:t>20</a:t>
                      </a:r>
                      <a:endParaRPr lang="ru-RU" sz="3600" b="1" i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dirty="0" smtClean="0">
                          <a:hlinkClick r:id="rId24" action="ppaction://hlinksldjump"/>
                        </a:rPr>
                        <a:t>30</a:t>
                      </a:r>
                      <a:endParaRPr lang="ru-RU" sz="3600" b="1" i="1" dirty="0" smtClean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pPr algn="ctr"/>
                      <a:r>
                        <a:rPr lang="ru-RU" sz="3200" dirty="0" smtClean="0">
                          <a:hlinkClick r:id="rId25" action="ppaction://hlinksldjump"/>
                        </a:rPr>
                        <a:t>40</a:t>
                      </a:r>
                      <a:endParaRPr lang="ru-RU" sz="3200" b="1" i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 smtClean="0"/>
                    </a:p>
                    <a:p>
                      <a:pPr algn="ctr"/>
                      <a:r>
                        <a:rPr lang="ru-RU" sz="3600" dirty="0" smtClean="0">
                          <a:hlinkClick r:id="rId26" action="ppaction://hlinksldjump"/>
                        </a:rPr>
                        <a:t>50</a:t>
                      </a:r>
                      <a:endParaRPr lang="ru-RU" sz="3600" b="1" i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101055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Самый, самый…</a:t>
                      </a:r>
                      <a:endParaRPr lang="ru-RU" sz="3200" b="1" i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pPr algn="ctr"/>
                      <a:r>
                        <a:rPr lang="ru-RU" sz="3600" dirty="0" smtClean="0">
                          <a:hlinkClick r:id="rId27" action="ppaction://hlinksldjump"/>
                        </a:rPr>
                        <a:t>10</a:t>
                      </a:r>
                      <a:endParaRPr lang="ru-RU" sz="3600" b="1" i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pPr algn="ctr"/>
                      <a:r>
                        <a:rPr lang="ru-RU" sz="3600" dirty="0" smtClean="0">
                          <a:hlinkClick r:id="rId28" action="ppaction://hlinksldjump"/>
                        </a:rPr>
                        <a:t>20</a:t>
                      </a:r>
                      <a:endParaRPr lang="ru-RU" sz="3600" b="1" i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dirty="0" smtClean="0">
                          <a:hlinkClick r:id="rId29" action="ppaction://hlinksldjump"/>
                        </a:rPr>
                        <a:t>30</a:t>
                      </a:r>
                      <a:endParaRPr lang="ru-RU" sz="3600" b="1" i="1" dirty="0" smtClean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dirty="0" smtClean="0"/>
                    </a:p>
                    <a:p>
                      <a:pPr algn="ctr"/>
                      <a:r>
                        <a:rPr lang="ru-RU" sz="3200" dirty="0" smtClean="0">
                          <a:hlinkClick r:id="rId30" action="ppaction://hlinksldjump"/>
                        </a:rPr>
                        <a:t>40</a:t>
                      </a:r>
                      <a:endParaRPr lang="ru-RU" sz="3200" b="1" i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800" dirty="0" smtClean="0"/>
                    </a:p>
                    <a:p>
                      <a:pPr algn="ctr"/>
                      <a:r>
                        <a:rPr lang="ru-RU" sz="3600" dirty="0" smtClean="0">
                          <a:hlinkClick r:id="rId31" action="ppaction://hlinksldjump"/>
                        </a:rPr>
                        <a:t>50</a:t>
                      </a:r>
                      <a:endParaRPr lang="ru-RU" sz="3600" b="1" i="1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5-конечная звезда 3">
            <a:hlinkClick r:id="rId32" action="ppaction://hlinksldjump"/>
          </p:cNvPr>
          <p:cNvSpPr/>
          <p:nvPr/>
        </p:nvSpPr>
        <p:spPr>
          <a:xfrm>
            <a:off x="8715404" y="6429396"/>
            <a:ext cx="428596" cy="428604"/>
          </a:xfrm>
          <a:prstGeom prst="star5">
            <a:avLst>
              <a:gd name="adj" fmla="val 20557"/>
              <a:gd name="hf" fmla="val 105146"/>
              <a:gd name="vf" fmla="val 110557"/>
            </a:avLst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15140" y="142852"/>
            <a:ext cx="2214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FFC000"/>
                </a:solidFill>
              </a:rPr>
              <a:t>Природа 30</a:t>
            </a:r>
            <a:endParaRPr lang="ru-RU" sz="2400" b="1" i="1" dirty="0">
              <a:solidFill>
                <a:srgbClr val="FFC000"/>
              </a:solidFill>
            </a:endParaRPr>
          </a:p>
        </p:txBody>
      </p:sp>
      <p:pic>
        <p:nvPicPr>
          <p:cNvPr id="7170" name="Picture 2" descr="https://towneley.org.uk/wp-content/uploads/2017/04/tkPT1028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1930" y="2458031"/>
            <a:ext cx="5167788" cy="413423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5-конечная звезда 2">
            <a:hlinkClick r:id="rId3" action="ppaction://hlinksldjump"/>
          </p:cNvPr>
          <p:cNvSpPr/>
          <p:nvPr/>
        </p:nvSpPr>
        <p:spPr>
          <a:xfrm>
            <a:off x="8358214" y="6072206"/>
            <a:ext cx="628680" cy="628648"/>
          </a:xfrm>
          <a:prstGeom prst="star5">
            <a:avLst>
              <a:gd name="adj" fmla="val 20557"/>
              <a:gd name="hf" fmla="val 105146"/>
              <a:gd name="vf" fmla="val 11055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4" name="i-main-pic" descr="Картинка 77 из 6087">
            <a:hlinkClick r:id="rId4" tgtFrame="_blank"/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357166"/>
            <a:ext cx="107632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285852" y="1000108"/>
            <a:ext cx="72866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i="1" dirty="0">
                <a:solidFill>
                  <a:schemeClr val="accent1"/>
                </a:solidFill>
                <a:latin typeface="Cambria" pitchFamily="18" charset="0"/>
              </a:rPr>
              <a:t>Самая распространённая порода дерева в Воронежской области?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5720" y="5579946"/>
            <a:ext cx="3577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u="sng" dirty="0" smtClean="0">
                <a:latin typeface="Cambria" pitchFamily="18" charset="0"/>
              </a:rPr>
              <a:t>Ответ</a:t>
            </a:r>
            <a:r>
              <a:rPr lang="ru-RU" sz="4400" b="1" i="1" dirty="0" smtClean="0">
                <a:latin typeface="Cambria" pitchFamily="18" charset="0"/>
              </a:rPr>
              <a:t>: дуб</a:t>
            </a:r>
            <a:endParaRPr lang="ru-RU" sz="4400" b="1" i="1" u="sng" dirty="0">
              <a:latin typeface="Cambria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15140" y="142852"/>
            <a:ext cx="2214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FFC000"/>
                </a:solidFill>
              </a:rPr>
              <a:t>Природа 40</a:t>
            </a:r>
            <a:endParaRPr lang="ru-RU" sz="2400" b="1" i="1" dirty="0">
              <a:solidFill>
                <a:srgbClr val="FFC000"/>
              </a:solidFill>
            </a:endParaRPr>
          </a:p>
        </p:txBody>
      </p:sp>
      <p:sp>
        <p:nvSpPr>
          <p:cNvPr id="3" name="5-конечная звезда 2">
            <a:hlinkClick r:id="rId2" action="ppaction://hlinksldjump"/>
          </p:cNvPr>
          <p:cNvSpPr/>
          <p:nvPr/>
        </p:nvSpPr>
        <p:spPr>
          <a:xfrm>
            <a:off x="8358214" y="6072206"/>
            <a:ext cx="628680" cy="628648"/>
          </a:xfrm>
          <a:prstGeom prst="star5">
            <a:avLst>
              <a:gd name="adj" fmla="val 20557"/>
              <a:gd name="hf" fmla="val 105146"/>
              <a:gd name="vf" fmla="val 11055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4" name="i-main-pic" descr="Картинка 77 из 6087">
            <a:hlinkClick r:id="rId3" tgtFrame="_blank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14290"/>
            <a:ext cx="107632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71472" y="1428736"/>
            <a:ext cx="80724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i="1" dirty="0">
                <a:solidFill>
                  <a:schemeClr val="accent1"/>
                </a:solidFill>
                <a:latin typeface="Cambria" pitchFamily="18" charset="0"/>
              </a:rPr>
              <a:t>Что в переводе с тюркского языка означает слово «Ворона»?</a:t>
            </a:r>
            <a:endParaRPr lang="ru-RU" sz="4000" b="1" i="1" dirty="0">
              <a:solidFill>
                <a:schemeClr val="accent1"/>
              </a:solidFill>
              <a:latin typeface="Cambr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72" y="4939980"/>
            <a:ext cx="25360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u="sng" dirty="0" smtClean="0">
                <a:latin typeface="Cambria" pitchFamily="18" charset="0"/>
              </a:rPr>
              <a:t>Ответ</a:t>
            </a:r>
            <a:r>
              <a:rPr lang="ru-RU" sz="3200" b="1" i="1" dirty="0" smtClean="0">
                <a:latin typeface="Cambria" pitchFamily="18" charset="0"/>
              </a:rPr>
              <a:t>: </a:t>
            </a:r>
          </a:p>
          <a:p>
            <a:r>
              <a:rPr lang="ru-RU" sz="3200" b="1" i="1" dirty="0" smtClean="0">
                <a:latin typeface="Cambria" pitchFamily="18" charset="0"/>
              </a:rPr>
              <a:t>«</a:t>
            </a:r>
            <a:r>
              <a:rPr lang="ru-RU" sz="3200" b="1" i="1" dirty="0">
                <a:latin typeface="Cambria" pitchFamily="18" charset="0"/>
              </a:rPr>
              <a:t>лесная</a:t>
            </a:r>
            <a:r>
              <a:rPr lang="ru-RU" sz="3200" b="1" i="1" dirty="0" smtClean="0">
                <a:latin typeface="Cambria" pitchFamily="18" charset="0"/>
              </a:rPr>
              <a:t>», </a:t>
            </a:r>
          </a:p>
          <a:p>
            <a:r>
              <a:rPr lang="ru-RU" sz="3200" b="1" i="1" dirty="0" smtClean="0">
                <a:latin typeface="Cambria" pitchFamily="18" charset="0"/>
              </a:rPr>
              <a:t>«</a:t>
            </a:r>
            <a:r>
              <a:rPr lang="ru-RU" sz="3200" b="1" i="1" dirty="0">
                <a:latin typeface="Cambria" pitchFamily="18" charset="0"/>
              </a:rPr>
              <a:t>чёрная»</a:t>
            </a:r>
            <a:endParaRPr lang="ru-RU" sz="3200" b="1" i="1" u="sng" dirty="0">
              <a:latin typeface="Cambria" pitchFamily="18" charset="0"/>
            </a:endParaRPr>
          </a:p>
        </p:txBody>
      </p:sp>
      <p:pic>
        <p:nvPicPr>
          <p:cNvPr id="8194" name="Picture 2" descr="https://vsegda-pomnim.com/uploads/posts/2022-03/1648671137_48-vsegda-pomnim-com-p-reka-vorona-tambovskoi-oblasti-foto-4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5534" y="2815280"/>
            <a:ext cx="5840990" cy="3285557"/>
          </a:xfrm>
          <a:prstGeom prst="roundRect">
            <a:avLst>
              <a:gd name="adj" fmla="val 15402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15140" y="142852"/>
            <a:ext cx="2214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FFC000"/>
                </a:solidFill>
              </a:rPr>
              <a:t>Природа 50</a:t>
            </a:r>
            <a:endParaRPr lang="ru-RU" sz="2400" b="1" i="1" dirty="0">
              <a:solidFill>
                <a:srgbClr val="FFC000"/>
              </a:solidFill>
            </a:endParaRPr>
          </a:p>
        </p:txBody>
      </p:sp>
      <p:sp>
        <p:nvSpPr>
          <p:cNvPr id="3" name="5-конечная звезда 2">
            <a:hlinkClick r:id="rId2" action="ppaction://hlinksldjump"/>
          </p:cNvPr>
          <p:cNvSpPr/>
          <p:nvPr/>
        </p:nvSpPr>
        <p:spPr>
          <a:xfrm>
            <a:off x="8358214" y="6072206"/>
            <a:ext cx="628680" cy="628648"/>
          </a:xfrm>
          <a:prstGeom prst="star5">
            <a:avLst>
              <a:gd name="adj" fmla="val 20557"/>
              <a:gd name="hf" fmla="val 105146"/>
              <a:gd name="vf" fmla="val 11055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4" name="i-main-pic" descr="Картинка 77 из 6087">
            <a:hlinkClick r:id="rId3" tgtFrame="_blank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14290"/>
            <a:ext cx="107632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https://vsegda-pomnim.com/uploads/posts/2022-04/1648952757_3-vsegda-pomnim-com-p-tellermanovskii-les-foto-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6700" y="2996952"/>
            <a:ext cx="6588316" cy="37039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5" name="TextBox 4"/>
          <p:cNvSpPr txBox="1"/>
          <p:nvPr/>
        </p:nvSpPr>
        <p:spPr>
          <a:xfrm>
            <a:off x="1000100" y="1071546"/>
            <a:ext cx="750099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i="1" dirty="0" smtClean="0">
                <a:solidFill>
                  <a:schemeClr val="accent1"/>
                </a:solidFill>
                <a:latin typeface="Cambria" pitchFamily="18" charset="0"/>
              </a:rPr>
              <a:t>В переводе с тюркского языка этот участок  означает «лес на холмах». О чём идет речь?</a:t>
            </a:r>
            <a:endParaRPr lang="ru-RU" sz="3600" b="1" i="1" dirty="0">
              <a:solidFill>
                <a:schemeClr val="accent1"/>
              </a:solidFill>
              <a:latin typeface="Cambr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5925" y="5310435"/>
            <a:ext cx="327759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u="sng" dirty="0" smtClean="0">
                <a:latin typeface="Cambria" pitchFamily="18" charset="0"/>
              </a:rPr>
              <a:t>Ответ</a:t>
            </a:r>
            <a:r>
              <a:rPr lang="ru-RU" sz="2800" b="1" i="1" dirty="0" smtClean="0">
                <a:latin typeface="Cambria" pitchFamily="18" charset="0"/>
              </a:rPr>
              <a:t>: </a:t>
            </a:r>
          </a:p>
          <a:p>
            <a:r>
              <a:rPr lang="ru-RU" sz="2800" b="1" i="1" dirty="0" err="1" smtClean="0">
                <a:latin typeface="Cambria" pitchFamily="18" charset="0"/>
              </a:rPr>
              <a:t>Теллермановский</a:t>
            </a:r>
            <a:r>
              <a:rPr lang="ru-RU" sz="2800" b="1" i="1" dirty="0" smtClean="0">
                <a:latin typeface="Cambria" pitchFamily="18" charset="0"/>
              </a:rPr>
              <a:t> лес</a:t>
            </a:r>
            <a:endParaRPr lang="ru-RU" sz="2800" b="1" i="1" dirty="0">
              <a:latin typeface="Cambria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72330" y="142852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C000"/>
                </a:solidFill>
              </a:rPr>
              <a:t>Разное 10</a:t>
            </a:r>
            <a:endParaRPr lang="ru-RU" sz="2400" b="1" i="1" dirty="0">
              <a:solidFill>
                <a:srgbClr val="FFC000"/>
              </a:solidFill>
            </a:endParaRPr>
          </a:p>
        </p:txBody>
      </p:sp>
      <p:sp>
        <p:nvSpPr>
          <p:cNvPr id="3" name="5-конечная звезда 2">
            <a:hlinkClick r:id="rId2" action="ppaction://hlinksldjump"/>
          </p:cNvPr>
          <p:cNvSpPr/>
          <p:nvPr/>
        </p:nvSpPr>
        <p:spPr>
          <a:xfrm>
            <a:off x="8358214" y="6072206"/>
            <a:ext cx="628680" cy="628648"/>
          </a:xfrm>
          <a:prstGeom prst="star5">
            <a:avLst>
              <a:gd name="adj" fmla="val 20557"/>
              <a:gd name="hf" fmla="val 105146"/>
              <a:gd name="vf" fmla="val 11055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6146" name="Picture 2" descr="D:\Оля\анимашки\Питер Пен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14290"/>
            <a:ext cx="1285884" cy="142876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115616" y="933999"/>
            <a:ext cx="77153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 b="1" i="1" dirty="0" smtClean="0">
                <a:solidFill>
                  <a:schemeClr val="accent1"/>
                </a:solidFill>
                <a:latin typeface="Cambria" pitchFamily="18" charset="0"/>
              </a:rPr>
              <a:t>Год </a:t>
            </a:r>
            <a:r>
              <a:rPr lang="ru-RU" sz="3600" b="1" i="1" dirty="0">
                <a:solidFill>
                  <a:schemeClr val="accent1"/>
                </a:solidFill>
                <a:latin typeface="Cambria" pitchFamily="18" charset="0"/>
              </a:rPr>
              <a:t>основания г. </a:t>
            </a:r>
            <a:r>
              <a:rPr lang="ru-RU" sz="3600" b="1" i="1" dirty="0" smtClean="0">
                <a:solidFill>
                  <a:schemeClr val="accent1"/>
                </a:solidFill>
                <a:latin typeface="Cambria" pitchFamily="18" charset="0"/>
              </a:rPr>
              <a:t>Борисоглебска?</a:t>
            </a:r>
            <a:endParaRPr lang="ru-RU" sz="3600" b="1" i="1" dirty="0">
              <a:solidFill>
                <a:schemeClr val="accent1"/>
              </a:solidFill>
              <a:latin typeface="Cambr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5536" y="4077072"/>
            <a:ext cx="285752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u="sng" dirty="0" smtClean="0">
                <a:latin typeface="Cambria" pitchFamily="18" charset="0"/>
              </a:rPr>
              <a:t>Ответ</a:t>
            </a:r>
            <a:r>
              <a:rPr lang="ru-RU" sz="4400" b="1" i="1" dirty="0" smtClean="0">
                <a:latin typeface="Cambria" pitchFamily="18" charset="0"/>
              </a:rPr>
              <a:t>: </a:t>
            </a:r>
            <a:r>
              <a:rPr lang="ru-RU" sz="4800" b="1" i="1" dirty="0" smtClean="0">
                <a:latin typeface="Cambria" pitchFamily="18" charset="0"/>
              </a:rPr>
              <a:t>1698</a:t>
            </a:r>
            <a:endParaRPr lang="ru-RU" sz="4400" b="1" i="1" u="sng" dirty="0">
              <a:latin typeface="Cambria" pitchFamily="18" charset="0"/>
            </a:endParaRPr>
          </a:p>
        </p:txBody>
      </p:sp>
      <p:pic>
        <p:nvPicPr>
          <p:cNvPr id="5122" name="Picture 2" descr="https://ria-glas.ru/wp-content/uploads/2022/01/emblem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5254" y="1995142"/>
            <a:ext cx="3944443" cy="4464496"/>
          </a:xfrm>
          <a:prstGeom prst="round2DiagRect">
            <a:avLst/>
          </a:prstGeom>
          <a:noFill/>
          <a:ln w="57150">
            <a:solidFill>
              <a:srgbClr val="FF0000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72330" y="142852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C000"/>
                </a:solidFill>
              </a:rPr>
              <a:t>Разное 20</a:t>
            </a:r>
            <a:endParaRPr lang="ru-RU" sz="2400" b="1" i="1" dirty="0">
              <a:solidFill>
                <a:srgbClr val="FFC000"/>
              </a:solidFill>
            </a:endParaRPr>
          </a:p>
        </p:txBody>
      </p:sp>
      <p:sp>
        <p:nvSpPr>
          <p:cNvPr id="3" name="5-конечная звезда 2">
            <a:hlinkClick r:id="rId2" action="ppaction://hlinksldjump"/>
          </p:cNvPr>
          <p:cNvSpPr/>
          <p:nvPr/>
        </p:nvSpPr>
        <p:spPr>
          <a:xfrm>
            <a:off x="8358214" y="6072206"/>
            <a:ext cx="628680" cy="628648"/>
          </a:xfrm>
          <a:prstGeom prst="star5">
            <a:avLst>
              <a:gd name="adj" fmla="val 20557"/>
              <a:gd name="hf" fmla="val 105146"/>
              <a:gd name="vf" fmla="val 11055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4098" name="Picture 2" descr="https://webpulse.imgsmail.ru/imgpreview?mb=webpulse&amp;key=pulse_cabinet-image-6e7a36f5-1025-4889-9afd-59b58a0c09c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769" y="1988840"/>
            <a:ext cx="4752528" cy="35643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122" name="Picture 2" descr="D:\Оля\анимашки\Питер Пен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14290"/>
            <a:ext cx="1357322" cy="150019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71604" y="642918"/>
            <a:ext cx="60007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solidFill>
                  <a:schemeClr val="accent1"/>
                </a:solidFill>
                <a:latin typeface="Cambria" pitchFamily="18" charset="0"/>
              </a:rPr>
              <a:t>По указу какого царя был основан Борисоглебск?</a:t>
            </a:r>
            <a:endParaRPr lang="ru-RU" sz="3600" b="1" i="1" dirty="0">
              <a:solidFill>
                <a:schemeClr val="accent1"/>
              </a:solidFill>
              <a:latin typeface="Cambr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3108" y="5429264"/>
            <a:ext cx="46434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u="sng" dirty="0" smtClean="0">
                <a:latin typeface="Cambria" pitchFamily="18" charset="0"/>
              </a:rPr>
              <a:t>Ответ</a:t>
            </a:r>
            <a:r>
              <a:rPr lang="ru-RU" sz="4400" b="1" i="1" dirty="0" smtClean="0">
                <a:latin typeface="Cambria" pitchFamily="18" charset="0"/>
              </a:rPr>
              <a:t>: </a:t>
            </a:r>
            <a:r>
              <a:rPr lang="ru-RU" sz="4800" b="1" i="1" dirty="0" smtClean="0">
                <a:latin typeface="Cambria" pitchFamily="18" charset="0"/>
              </a:rPr>
              <a:t>Петр </a:t>
            </a:r>
            <a:r>
              <a:rPr lang="en-US" sz="4800" b="1" i="1" dirty="0" smtClean="0">
                <a:latin typeface="Cambria" pitchFamily="18" charset="0"/>
              </a:rPr>
              <a:t>I</a:t>
            </a:r>
            <a:endParaRPr lang="ru-RU" sz="4400" b="1" i="1" u="sng" dirty="0">
              <a:latin typeface="Cambria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000892" y="142852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C000"/>
                </a:solidFill>
              </a:rPr>
              <a:t>Разное 30</a:t>
            </a:r>
            <a:endParaRPr lang="ru-RU" sz="2400" b="1" i="1" dirty="0">
              <a:solidFill>
                <a:srgbClr val="FFC000"/>
              </a:solidFill>
            </a:endParaRPr>
          </a:p>
        </p:txBody>
      </p:sp>
      <p:sp>
        <p:nvSpPr>
          <p:cNvPr id="3" name="5-конечная звезда 2">
            <a:hlinkClick r:id="rId2" action="ppaction://hlinksldjump"/>
          </p:cNvPr>
          <p:cNvSpPr/>
          <p:nvPr/>
        </p:nvSpPr>
        <p:spPr>
          <a:xfrm>
            <a:off x="8358214" y="6072206"/>
            <a:ext cx="628680" cy="628648"/>
          </a:xfrm>
          <a:prstGeom prst="star5">
            <a:avLst>
              <a:gd name="adj" fmla="val 20557"/>
              <a:gd name="hf" fmla="val 105146"/>
              <a:gd name="vf" fmla="val 11055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4098" name="Picture 2" descr="D:\Оля\анимашки\Питер Пен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85728"/>
            <a:ext cx="1143008" cy="150019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57224" y="928670"/>
            <a:ext cx="71438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>
                <a:solidFill>
                  <a:schemeClr val="accent1"/>
                </a:solidFill>
                <a:latin typeface="Cambria" pitchFamily="18" charset="0"/>
              </a:rPr>
              <a:t>Что изображено на современном гербе </a:t>
            </a:r>
            <a:r>
              <a:rPr lang="ru-RU" sz="4400" b="1" i="1" dirty="0" smtClean="0">
                <a:solidFill>
                  <a:schemeClr val="accent1"/>
                </a:solidFill>
                <a:latin typeface="Cambria" pitchFamily="18" charset="0"/>
              </a:rPr>
              <a:t>Борисоглебска?</a:t>
            </a:r>
            <a:endParaRPr lang="ru-RU" sz="4400" b="1" i="1" dirty="0">
              <a:solidFill>
                <a:schemeClr val="accent1"/>
              </a:solidFill>
              <a:latin typeface="Cambr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9652" y="3573016"/>
            <a:ext cx="450038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i="1" u="sng" dirty="0" smtClean="0">
                <a:latin typeface="Cambria" pitchFamily="18" charset="0"/>
              </a:rPr>
              <a:t>Ответ</a:t>
            </a:r>
            <a:r>
              <a:rPr lang="ru-RU" sz="2800" b="1" i="1" dirty="0" smtClean="0">
                <a:latin typeface="Cambria" pitchFamily="18" charset="0"/>
              </a:rPr>
              <a:t>: </a:t>
            </a:r>
            <a:r>
              <a:rPr lang="ru-RU" sz="2800" b="1" dirty="0"/>
              <a:t>три дубовых листа с двумя желудями и острый угол, символизирующий слияние двух рек: Вороны и </a:t>
            </a:r>
            <a:r>
              <a:rPr lang="ru-RU" sz="2800" b="1" dirty="0" err="1"/>
              <a:t>Хопра</a:t>
            </a:r>
            <a:endParaRPr lang="ru-RU" sz="2800" b="1" i="1" dirty="0" smtClean="0">
              <a:solidFill>
                <a:schemeClr val="tx2"/>
              </a:solidFill>
              <a:latin typeface="Cambria" pitchFamily="18" charset="0"/>
            </a:endParaRPr>
          </a:p>
        </p:txBody>
      </p:sp>
      <p:pic>
        <p:nvPicPr>
          <p:cNvPr id="3074" name="Picture 2" descr="https://adminborisoglebsk.e-gov36.ru/content/catalog_image/news_images/1819/gerb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6324" y="3028276"/>
            <a:ext cx="2769136" cy="34580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9454" y="142852"/>
            <a:ext cx="2000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rgbClr val="FFC000"/>
                </a:solidFill>
              </a:rPr>
              <a:t>Разное </a:t>
            </a:r>
            <a:r>
              <a:rPr lang="en-US" sz="2400" b="1" i="1" dirty="0" smtClean="0">
                <a:solidFill>
                  <a:srgbClr val="FFC000"/>
                </a:solidFill>
              </a:rPr>
              <a:t>4</a:t>
            </a:r>
            <a:r>
              <a:rPr lang="ru-RU" sz="2400" b="1" i="1" dirty="0" smtClean="0">
                <a:solidFill>
                  <a:srgbClr val="FFC000"/>
                </a:solidFill>
              </a:rPr>
              <a:t>0</a:t>
            </a:r>
            <a:endParaRPr lang="ru-RU" sz="2400" b="1" i="1" dirty="0">
              <a:solidFill>
                <a:srgbClr val="FFC000"/>
              </a:solidFill>
            </a:endParaRPr>
          </a:p>
        </p:txBody>
      </p:sp>
      <p:sp>
        <p:nvSpPr>
          <p:cNvPr id="3" name="5-конечная звезда 2">
            <a:hlinkClick r:id="rId2" action="ppaction://hlinksldjump"/>
          </p:cNvPr>
          <p:cNvSpPr/>
          <p:nvPr/>
        </p:nvSpPr>
        <p:spPr>
          <a:xfrm>
            <a:off x="8358214" y="6072206"/>
            <a:ext cx="628680" cy="628648"/>
          </a:xfrm>
          <a:prstGeom prst="star5">
            <a:avLst>
              <a:gd name="adj" fmla="val 20557"/>
              <a:gd name="hf" fmla="val 105146"/>
              <a:gd name="vf" fmla="val 11055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1026" name="Picture 2" descr="D:\Оля\анимашки\Питер Пен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85728"/>
            <a:ext cx="1357290" cy="1571612"/>
          </a:xfrm>
          <a:prstGeom prst="rect">
            <a:avLst/>
          </a:prstGeom>
          <a:noFill/>
        </p:spPr>
      </p:pic>
      <p:pic>
        <p:nvPicPr>
          <p:cNvPr id="2050" name="Picture 2" descr="https://shareslide.ru/img/thumbs/f750c6847fd83c585b638947ed53944b-800x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8259" t="17473" r="7377" b="7215"/>
          <a:stretch/>
        </p:blipFill>
        <p:spPr bwMode="auto">
          <a:xfrm rot="516566">
            <a:off x="4634931" y="2710741"/>
            <a:ext cx="3895123" cy="37195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7" name="TextBox 6"/>
          <p:cNvSpPr txBox="1"/>
          <p:nvPr/>
        </p:nvSpPr>
        <p:spPr>
          <a:xfrm>
            <a:off x="1123295" y="1258758"/>
            <a:ext cx="75009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>
                <a:solidFill>
                  <a:schemeClr val="accent1"/>
                </a:solidFill>
                <a:latin typeface="Cambria" pitchFamily="18" charset="0"/>
              </a:rPr>
              <a:t>В состав какой области входил Борисоглебск до 1928 года?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11560" y="4217854"/>
            <a:ext cx="33055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u="sng" dirty="0" smtClean="0">
                <a:latin typeface="Cambria" pitchFamily="18" charset="0"/>
              </a:rPr>
              <a:t>Ответ</a:t>
            </a:r>
            <a:r>
              <a:rPr lang="ru-RU" sz="4000" b="1" i="1" dirty="0" smtClean="0">
                <a:latin typeface="Cambria" pitchFamily="18" charset="0"/>
              </a:rPr>
              <a:t>: </a:t>
            </a:r>
            <a:r>
              <a:rPr lang="ru-RU" sz="4000" b="1" i="1" dirty="0">
                <a:latin typeface="Cambria" pitchFamily="18" charset="0"/>
              </a:rPr>
              <a:t>Тамбовская </a:t>
            </a:r>
            <a:r>
              <a:rPr lang="ru-RU" sz="4000" b="1" i="1" dirty="0" smtClean="0">
                <a:latin typeface="Cambria" pitchFamily="18" charset="0"/>
              </a:rPr>
              <a:t>губерния</a:t>
            </a:r>
            <a:endParaRPr lang="ru-RU" sz="4000" b="1" i="1" dirty="0">
              <a:latin typeface="Cambria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929454" y="142852"/>
            <a:ext cx="2000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C000"/>
                </a:solidFill>
              </a:rPr>
              <a:t>Разное </a:t>
            </a:r>
            <a:r>
              <a:rPr lang="en-US" sz="2400" b="1" i="1" dirty="0" smtClean="0">
                <a:solidFill>
                  <a:srgbClr val="FFC000"/>
                </a:solidFill>
              </a:rPr>
              <a:t>5</a:t>
            </a:r>
            <a:r>
              <a:rPr lang="ru-RU" sz="2400" b="1" i="1" dirty="0" smtClean="0">
                <a:solidFill>
                  <a:srgbClr val="FFC000"/>
                </a:solidFill>
              </a:rPr>
              <a:t>0</a:t>
            </a:r>
            <a:endParaRPr lang="ru-RU" sz="2400" b="1" i="1" dirty="0">
              <a:solidFill>
                <a:srgbClr val="FFC000"/>
              </a:solidFill>
            </a:endParaRPr>
          </a:p>
        </p:txBody>
      </p:sp>
      <p:sp>
        <p:nvSpPr>
          <p:cNvPr id="3" name="5-конечная звезда 2">
            <a:hlinkClick r:id="rId2" action="ppaction://hlinksldjump"/>
          </p:cNvPr>
          <p:cNvSpPr/>
          <p:nvPr/>
        </p:nvSpPr>
        <p:spPr>
          <a:xfrm>
            <a:off x="8358214" y="6072206"/>
            <a:ext cx="628680" cy="628648"/>
          </a:xfrm>
          <a:prstGeom prst="star5">
            <a:avLst>
              <a:gd name="adj" fmla="val 20557"/>
              <a:gd name="hf" fmla="val 105146"/>
              <a:gd name="vf" fmla="val 11055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2050" name="Picture 2" descr="D:\Оля\анимашки\Питер Пен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85728"/>
            <a:ext cx="1214446" cy="1500198"/>
          </a:xfrm>
          <a:prstGeom prst="rect">
            <a:avLst/>
          </a:prstGeom>
          <a:noFill/>
        </p:spPr>
      </p:pic>
      <p:pic>
        <p:nvPicPr>
          <p:cNvPr id="1026" name="Picture 2" descr="https://i4.photo.2gis.com/images/geo/42/5910974541406259_bc1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89700">
            <a:off x="5697839" y="2645098"/>
            <a:ext cx="2892597" cy="38610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TextBox 4"/>
          <p:cNvSpPr txBox="1"/>
          <p:nvPr/>
        </p:nvSpPr>
        <p:spPr>
          <a:xfrm>
            <a:off x="1246334" y="908720"/>
            <a:ext cx="73581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i="1" dirty="0">
                <a:solidFill>
                  <a:schemeClr val="accent1"/>
                </a:solidFill>
                <a:latin typeface="Cambria" pitchFamily="18" charset="0"/>
              </a:rPr>
              <a:t>Что находится на месте, где в </a:t>
            </a:r>
            <a:r>
              <a:rPr lang="ru-RU" sz="3200" b="1" i="1" dirty="0" smtClean="0">
                <a:solidFill>
                  <a:schemeClr val="accent1"/>
                </a:solidFill>
                <a:latin typeface="Cambria" pitchFamily="18" charset="0"/>
              </a:rPr>
              <a:t>1698 году </a:t>
            </a:r>
            <a:r>
              <a:rPr lang="ru-RU" sz="3200" b="1" i="1" dirty="0">
                <a:solidFill>
                  <a:schemeClr val="accent1"/>
                </a:solidFill>
                <a:latin typeface="Cambria" pitchFamily="18" charset="0"/>
              </a:rPr>
              <a:t>была заложена деревянная Ново-Павловская крепость?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71538" y="3286124"/>
            <a:ext cx="36433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u="sng" dirty="0" smtClean="0">
                <a:latin typeface="Cambria" pitchFamily="18" charset="0"/>
              </a:rPr>
              <a:t>Ответ</a:t>
            </a:r>
            <a:r>
              <a:rPr lang="ru-RU" sz="2400" b="1" i="1" dirty="0" smtClean="0">
                <a:latin typeface="Cambria" pitchFamily="18" charset="0"/>
              </a:rPr>
              <a:t>: </a:t>
            </a:r>
          </a:p>
          <a:p>
            <a:pPr algn="ctr"/>
            <a:r>
              <a:rPr lang="ru-RU" sz="2800" b="1" i="1" dirty="0" smtClean="0">
                <a:latin typeface="Cambria" pitchFamily="18" charset="0"/>
              </a:rPr>
              <a:t>городской </a:t>
            </a:r>
            <a:r>
              <a:rPr lang="ru-RU" sz="2800" b="1" i="1" dirty="0">
                <a:latin typeface="Cambria" pitchFamily="18" charset="0"/>
              </a:rPr>
              <a:t>парк культуры и отдыха</a:t>
            </a:r>
            <a:endParaRPr lang="ru-RU" sz="2400" b="1" i="1" u="sng" dirty="0">
              <a:latin typeface="Cambria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72132" y="214290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FFC000"/>
                </a:solidFill>
              </a:rPr>
              <a:t>самый, самый… 10</a:t>
            </a:r>
            <a:endParaRPr lang="ru-RU" sz="2400" b="1" i="1" dirty="0">
              <a:solidFill>
                <a:srgbClr val="FFC000"/>
              </a:solidFill>
            </a:endParaRPr>
          </a:p>
        </p:txBody>
      </p:sp>
      <p:sp>
        <p:nvSpPr>
          <p:cNvPr id="3" name="5-конечная звезда 2">
            <a:hlinkClick r:id="rId2" action="ppaction://hlinksldjump"/>
          </p:cNvPr>
          <p:cNvSpPr/>
          <p:nvPr/>
        </p:nvSpPr>
        <p:spPr>
          <a:xfrm>
            <a:off x="8429652" y="6143644"/>
            <a:ext cx="557242" cy="557210"/>
          </a:xfrm>
          <a:prstGeom prst="star5">
            <a:avLst>
              <a:gd name="adj" fmla="val 20557"/>
              <a:gd name="hf" fmla="val 105146"/>
              <a:gd name="vf" fmla="val 11055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4" name="i-main-pic" descr="Картинка 77 из 6087">
            <a:hlinkClick r:id="rId3" tgtFrame="_blank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14290"/>
            <a:ext cx="142876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143108" y="1214422"/>
            <a:ext cx="53578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chemeClr val="accent1"/>
                </a:solidFill>
                <a:latin typeface="Cambria" pitchFamily="18" charset="0"/>
              </a:rPr>
              <a:t>Назовите самую маленькую птицу.</a:t>
            </a:r>
            <a:endParaRPr lang="ru-RU" sz="4400" b="1" i="1" dirty="0">
              <a:solidFill>
                <a:schemeClr val="accent1"/>
              </a:solidFill>
              <a:latin typeface="Cambr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72" y="3000372"/>
            <a:ext cx="307183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u="sng" dirty="0" smtClean="0">
                <a:solidFill>
                  <a:schemeClr val="tx2"/>
                </a:solidFill>
                <a:latin typeface="Cambria" pitchFamily="18" charset="0"/>
              </a:rPr>
              <a:t>Ответ</a:t>
            </a:r>
            <a:r>
              <a:rPr lang="ru-RU" sz="4000" b="1" i="1" dirty="0" smtClean="0">
                <a:solidFill>
                  <a:schemeClr val="tx2"/>
                </a:solidFill>
                <a:latin typeface="Cambria" pitchFamily="18" charset="0"/>
              </a:rPr>
              <a:t>: колибри</a:t>
            </a:r>
          </a:p>
          <a:p>
            <a:pPr algn="ctr"/>
            <a:r>
              <a:rPr lang="ru-RU" sz="3200" b="1" i="1" dirty="0" smtClean="0">
                <a:solidFill>
                  <a:schemeClr val="tx2"/>
                </a:solidFill>
                <a:latin typeface="Cambria" pitchFamily="18" charset="0"/>
              </a:rPr>
              <a:t>(их называют ещё – птица-муха)</a:t>
            </a:r>
            <a:endParaRPr lang="ru-RU" sz="3200" b="1" i="1" dirty="0">
              <a:solidFill>
                <a:schemeClr val="tx2"/>
              </a:solidFill>
              <a:latin typeface="Cambria" pitchFamily="18" charset="0"/>
            </a:endParaRPr>
          </a:p>
        </p:txBody>
      </p:sp>
      <p:pic>
        <p:nvPicPr>
          <p:cNvPr id="7" name="i-main-pic" descr="Картинка 117 из 138141">
            <a:hlinkClick r:id="rId5" tgtFrame="_blank"/>
          </p:cNvPr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 rot="158553">
            <a:off x="4152284" y="2811695"/>
            <a:ext cx="4293768" cy="3584570"/>
          </a:xfrm>
          <a:prstGeom prst="roundRect">
            <a:avLst>
              <a:gd name="adj" fmla="val 16667"/>
            </a:avLst>
          </a:prstGeom>
          <a:ln>
            <a:solidFill>
              <a:schemeClr val="bg2">
                <a:lumMod val="60000"/>
                <a:lumOff val="40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72132" y="214290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C000"/>
                </a:solidFill>
              </a:rPr>
              <a:t>самый, самый… 20</a:t>
            </a:r>
            <a:endParaRPr lang="ru-RU" sz="2400" b="1" i="1" dirty="0">
              <a:solidFill>
                <a:srgbClr val="FFC000"/>
              </a:solidFill>
            </a:endParaRPr>
          </a:p>
        </p:txBody>
      </p:sp>
      <p:sp>
        <p:nvSpPr>
          <p:cNvPr id="3" name="5-конечная звезда 2">
            <a:hlinkClick r:id="rId2" action="ppaction://hlinksldjump"/>
          </p:cNvPr>
          <p:cNvSpPr/>
          <p:nvPr/>
        </p:nvSpPr>
        <p:spPr>
          <a:xfrm>
            <a:off x="8358214" y="6072206"/>
            <a:ext cx="628680" cy="628648"/>
          </a:xfrm>
          <a:prstGeom prst="star5">
            <a:avLst>
              <a:gd name="adj" fmla="val 20557"/>
              <a:gd name="hf" fmla="val 105146"/>
              <a:gd name="vf" fmla="val 11055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4" name="i-main-pic" descr="Картинка 77 из 6087">
            <a:hlinkClick r:id="rId3" tgtFrame="_blank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428604"/>
            <a:ext cx="142876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500166" y="1000108"/>
            <a:ext cx="70723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chemeClr val="accent1"/>
                </a:solidFill>
                <a:latin typeface="Cambria" pitchFamily="18" charset="0"/>
              </a:rPr>
              <a:t>Какая нить в природе самая тонкая?</a:t>
            </a:r>
            <a:endParaRPr lang="ru-RU" sz="4800" b="1" i="1" dirty="0">
              <a:solidFill>
                <a:schemeClr val="accent1"/>
              </a:solidFill>
              <a:latin typeface="Cambr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3500438"/>
            <a:ext cx="457203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u="sng" dirty="0" smtClean="0">
                <a:latin typeface="Cambria" pitchFamily="18" charset="0"/>
              </a:rPr>
              <a:t>Ответ</a:t>
            </a:r>
            <a:r>
              <a:rPr lang="ru-RU" sz="4000" b="1" i="1" dirty="0" smtClean="0">
                <a:latin typeface="Cambria" pitchFamily="18" charset="0"/>
              </a:rPr>
              <a:t>:</a:t>
            </a:r>
          </a:p>
          <a:p>
            <a:pPr algn="ctr"/>
            <a:r>
              <a:rPr lang="ru-RU" sz="4000" b="1" i="1" dirty="0" smtClean="0">
                <a:latin typeface="Cambria" pitchFamily="18" charset="0"/>
              </a:rPr>
              <a:t> </a:t>
            </a:r>
            <a:r>
              <a:rPr lang="ru-RU" sz="4400" b="1" i="1" dirty="0" smtClean="0">
                <a:latin typeface="Cambria" pitchFamily="18" charset="0"/>
              </a:rPr>
              <a:t>нить паутины</a:t>
            </a:r>
            <a:endParaRPr lang="ru-RU" sz="4000" b="1" i="1" u="sng" dirty="0">
              <a:latin typeface="Cambria" pitchFamily="18" charset="0"/>
            </a:endParaRPr>
          </a:p>
        </p:txBody>
      </p:sp>
      <p:pic>
        <p:nvPicPr>
          <p:cNvPr id="7" name="i-main-pic" descr="Картинка 10 из 2379">
            <a:hlinkClick r:id="rId5" tgtFrame="_blank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29190" y="2571744"/>
            <a:ext cx="3643338" cy="36433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perspectiveLef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5-конечная звезда 4">
            <a:hlinkClick r:id="rId2" action="ppaction://hlinksldjump"/>
          </p:cNvPr>
          <p:cNvSpPr/>
          <p:nvPr/>
        </p:nvSpPr>
        <p:spPr>
          <a:xfrm>
            <a:off x="8429652" y="6215082"/>
            <a:ext cx="500066" cy="485772"/>
          </a:xfrm>
          <a:prstGeom prst="star5">
            <a:avLst>
              <a:gd name="adj" fmla="val 20557"/>
              <a:gd name="hf" fmla="val 105146"/>
              <a:gd name="vf" fmla="val 11055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48064" y="142852"/>
            <a:ext cx="37816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FFC000"/>
                </a:solidFill>
              </a:rPr>
              <a:t>Известные земляки 10</a:t>
            </a:r>
            <a:endParaRPr lang="ru-RU" sz="2400" b="1" i="1" dirty="0">
              <a:solidFill>
                <a:srgbClr val="FFC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5542274"/>
            <a:ext cx="33123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Cambria" pitchFamily="18" charset="0"/>
              </a:rPr>
              <a:t>Ответ: </a:t>
            </a:r>
          </a:p>
          <a:p>
            <a:r>
              <a:rPr lang="ru-RU" sz="3200" b="1" i="1" dirty="0" smtClean="0">
                <a:latin typeface="Cambria" pitchFamily="18" charset="0"/>
              </a:rPr>
              <a:t>М. И. </a:t>
            </a:r>
            <a:r>
              <a:rPr lang="ru-RU" sz="3200" b="1" i="1" dirty="0" err="1" smtClean="0">
                <a:latin typeface="Cambria" pitchFamily="18" charset="0"/>
              </a:rPr>
              <a:t>Неделин</a:t>
            </a:r>
            <a:endParaRPr lang="ru-RU" sz="3200" b="1" i="1" dirty="0">
              <a:latin typeface="Cambria" pitchFamily="18" charset="0"/>
            </a:endParaRPr>
          </a:p>
        </p:txBody>
      </p:sp>
      <p:pic>
        <p:nvPicPr>
          <p:cNvPr id="8" name="i-main-pic" descr="Картинка 77 из 6087">
            <a:hlinkClick r:id="rId3" tgtFrame="_blank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0"/>
            <a:ext cx="107632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 descr="https://cdn.fishki.net/upload/post/2016/10/28/2119728/2-50945-original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5412"/>
          <a:stretch/>
        </p:blipFill>
        <p:spPr bwMode="auto">
          <a:xfrm>
            <a:off x="4845833" y="2612522"/>
            <a:ext cx="3833852" cy="4245478"/>
          </a:xfrm>
          <a:prstGeom prst="hexagon">
            <a:avLst>
              <a:gd name="adj" fmla="val 11629"/>
              <a:gd name="vf" fmla="val 115470"/>
            </a:avLst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1000108"/>
            <a:ext cx="860619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i="1" dirty="0" smtClean="0">
                <a:solidFill>
                  <a:schemeClr val="accent1"/>
                </a:solidFill>
                <a:latin typeface="Cambria" pitchFamily="18" charset="0"/>
              </a:rPr>
              <a:t>Главный маршал артиллерии, Герой </a:t>
            </a:r>
            <a:r>
              <a:rPr lang="ru-RU" sz="2800" b="1" i="1" dirty="0">
                <a:solidFill>
                  <a:schemeClr val="accent1"/>
                </a:solidFill>
                <a:latin typeface="Cambria" pitchFamily="18" charset="0"/>
              </a:rPr>
              <a:t>С</a:t>
            </a:r>
            <a:r>
              <a:rPr lang="ru-RU" sz="2800" b="1" i="1" dirty="0" smtClean="0">
                <a:solidFill>
                  <a:schemeClr val="accent1"/>
                </a:solidFill>
                <a:latin typeface="Cambria" pitchFamily="18" charset="0"/>
              </a:rPr>
              <a:t>оветского Союза, родился в г. Борисоглебске. Учился в Александровской  мужской гимназии. Погиб при исполнен служебных обязанностей на Байконуре. В его честь в центре города установлен памятник.</a:t>
            </a:r>
            <a:endParaRPr lang="ru-RU" sz="2800" b="1" i="1" dirty="0">
              <a:solidFill>
                <a:schemeClr val="accent1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43570" y="214290"/>
            <a:ext cx="328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C000"/>
                </a:solidFill>
              </a:rPr>
              <a:t>самый, самый… 3</a:t>
            </a:r>
            <a:r>
              <a:rPr lang="ru-RU" sz="2000" b="1" i="1" dirty="0" smtClean="0">
                <a:solidFill>
                  <a:srgbClr val="FFC000"/>
                </a:solidFill>
              </a:rPr>
              <a:t>0</a:t>
            </a:r>
            <a:endParaRPr lang="ru-RU" sz="2000" b="1" i="1" dirty="0">
              <a:solidFill>
                <a:srgbClr val="FFC000"/>
              </a:solidFill>
            </a:endParaRPr>
          </a:p>
        </p:txBody>
      </p:sp>
      <p:sp>
        <p:nvSpPr>
          <p:cNvPr id="3" name="5-конечная звезда 2">
            <a:hlinkClick r:id="rId2" action="ppaction://hlinksldjump"/>
          </p:cNvPr>
          <p:cNvSpPr/>
          <p:nvPr/>
        </p:nvSpPr>
        <p:spPr>
          <a:xfrm>
            <a:off x="8358214" y="6072206"/>
            <a:ext cx="628680" cy="628648"/>
          </a:xfrm>
          <a:prstGeom prst="star5">
            <a:avLst>
              <a:gd name="adj" fmla="val 20557"/>
              <a:gd name="hf" fmla="val 105146"/>
              <a:gd name="vf" fmla="val 11055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4" name="i-main-pic" descr="Картинка 77 из 6087">
            <a:hlinkClick r:id="rId3" tgtFrame="_blank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500042"/>
            <a:ext cx="1357322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643042" y="1142984"/>
            <a:ext cx="7143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chemeClr val="accent1"/>
                </a:solidFill>
                <a:latin typeface="Cambria" pitchFamily="18" charset="0"/>
              </a:rPr>
              <a:t>Какое животное самое большое в мире?</a:t>
            </a:r>
            <a:endParaRPr lang="ru-RU" sz="4800" b="1" i="1" dirty="0">
              <a:solidFill>
                <a:schemeClr val="accent1"/>
              </a:solidFill>
              <a:latin typeface="Cambr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158" y="3143248"/>
            <a:ext cx="335758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u="sng" dirty="0" smtClean="0">
                <a:latin typeface="Cambria" pitchFamily="18" charset="0"/>
              </a:rPr>
              <a:t>Ответ</a:t>
            </a:r>
            <a:r>
              <a:rPr lang="ru-RU" sz="4000" b="1" i="1" dirty="0" smtClean="0">
                <a:latin typeface="Cambria" pitchFamily="18" charset="0"/>
              </a:rPr>
              <a:t>: </a:t>
            </a:r>
            <a:r>
              <a:rPr lang="ru-RU" sz="4400" b="1" i="1" dirty="0" smtClean="0">
                <a:latin typeface="Cambria" pitchFamily="18" charset="0"/>
              </a:rPr>
              <a:t>синий кит</a:t>
            </a:r>
          </a:p>
          <a:p>
            <a:pPr algn="ctr"/>
            <a:r>
              <a:rPr lang="ru-RU" sz="3200" b="1" i="1" dirty="0" smtClean="0">
                <a:latin typeface="Cambria" pitchFamily="18" charset="0"/>
              </a:rPr>
              <a:t>(длина до </a:t>
            </a:r>
            <a:r>
              <a:rPr lang="ru-RU" sz="3200" b="1" i="1" dirty="0" err="1" smtClean="0">
                <a:latin typeface="Cambria" pitchFamily="18" charset="0"/>
              </a:rPr>
              <a:t>зо</a:t>
            </a:r>
            <a:r>
              <a:rPr lang="ru-RU" sz="3200" b="1" i="1" dirty="0" smtClean="0">
                <a:latin typeface="Cambria" pitchFamily="18" charset="0"/>
              </a:rPr>
              <a:t> метров, масса до 130 тонн)</a:t>
            </a:r>
            <a:endParaRPr lang="ru-RU" sz="3200" b="1" i="1" dirty="0">
              <a:latin typeface="Cambria" pitchFamily="18" charset="0"/>
            </a:endParaRPr>
          </a:p>
        </p:txBody>
      </p:sp>
      <p:pic>
        <p:nvPicPr>
          <p:cNvPr id="7" name="i-main-pic" descr="Картинка 2 из 23295">
            <a:hlinkClick r:id="rId5" tgtFrame="_blank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00496" y="2786058"/>
            <a:ext cx="4214842" cy="3786214"/>
          </a:xfrm>
          <a:prstGeom prst="roundRect">
            <a:avLst>
              <a:gd name="adj" fmla="val 16667"/>
            </a:avLst>
          </a:prstGeom>
          <a:ln>
            <a:solidFill>
              <a:schemeClr val="bg2">
                <a:lumMod val="60000"/>
                <a:lumOff val="40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72132" y="214290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C000"/>
                </a:solidFill>
              </a:rPr>
              <a:t>самый, самый… 40</a:t>
            </a:r>
            <a:endParaRPr lang="ru-RU" sz="2400" b="1" i="1" dirty="0">
              <a:solidFill>
                <a:srgbClr val="FFC000"/>
              </a:solidFill>
            </a:endParaRPr>
          </a:p>
        </p:txBody>
      </p:sp>
      <p:sp>
        <p:nvSpPr>
          <p:cNvPr id="3" name="5-конечная звезда 2">
            <a:hlinkClick r:id="rId2" action="ppaction://hlinksldjump"/>
          </p:cNvPr>
          <p:cNvSpPr/>
          <p:nvPr/>
        </p:nvSpPr>
        <p:spPr>
          <a:xfrm>
            <a:off x="8429652" y="6143644"/>
            <a:ext cx="557242" cy="557210"/>
          </a:xfrm>
          <a:prstGeom prst="star5">
            <a:avLst>
              <a:gd name="adj" fmla="val 20557"/>
              <a:gd name="hf" fmla="val 105146"/>
              <a:gd name="vf" fmla="val 11055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4" name="i-main-pic" descr="Картинка 77 из 6087">
            <a:hlinkClick r:id="rId3" tgtFrame="_blank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500042"/>
            <a:ext cx="1500198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928794" y="1000108"/>
            <a:ext cx="64294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chemeClr val="accent1"/>
                </a:solidFill>
                <a:latin typeface="Cambria" pitchFamily="18" charset="0"/>
              </a:rPr>
              <a:t>Назовите самое глубокое озеро на Земле.</a:t>
            </a:r>
            <a:endParaRPr lang="ru-RU" sz="4800" b="1" i="1" dirty="0">
              <a:solidFill>
                <a:schemeClr val="accent1"/>
              </a:solidFill>
              <a:latin typeface="Cambr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7158" y="3714752"/>
            <a:ext cx="378621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u="sng" dirty="0" smtClean="0">
                <a:latin typeface="Cambria" pitchFamily="18" charset="0"/>
              </a:rPr>
              <a:t>Ответ</a:t>
            </a:r>
            <a:r>
              <a:rPr lang="ru-RU" sz="4000" b="1" i="1" dirty="0" smtClean="0">
                <a:latin typeface="Cambria" pitchFamily="18" charset="0"/>
              </a:rPr>
              <a:t>: </a:t>
            </a:r>
            <a:r>
              <a:rPr lang="ru-RU" sz="4400" b="1" i="1" dirty="0" smtClean="0">
                <a:latin typeface="Cambria" pitchFamily="18" charset="0"/>
              </a:rPr>
              <a:t>Байкал</a:t>
            </a:r>
          </a:p>
          <a:p>
            <a:pPr algn="ctr"/>
            <a:r>
              <a:rPr lang="ru-RU" sz="2800" b="1" i="1" u="sng" dirty="0" smtClean="0">
                <a:latin typeface="Cambria" pitchFamily="18" charset="0"/>
              </a:rPr>
              <a:t>(</a:t>
            </a:r>
            <a:r>
              <a:rPr lang="ru-RU" sz="2800" b="1" i="1" dirty="0" smtClean="0">
                <a:latin typeface="Cambria" pitchFamily="18" charset="0"/>
              </a:rPr>
              <a:t>его  глубина 1637м)</a:t>
            </a:r>
            <a:endParaRPr lang="ru-RU" sz="2800" b="1" i="1" dirty="0">
              <a:latin typeface="Cambria" pitchFamily="18" charset="0"/>
            </a:endParaRPr>
          </a:p>
        </p:txBody>
      </p:sp>
      <p:pic>
        <p:nvPicPr>
          <p:cNvPr id="11" name="i-main-pic" descr="Картинка 1 из 141268">
            <a:hlinkClick r:id="rId5" tgtFrame="_blank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6248" y="3000372"/>
            <a:ext cx="3857652" cy="35719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00694" y="214290"/>
            <a:ext cx="3429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C000"/>
                </a:solidFill>
              </a:rPr>
              <a:t>самый, самый… 50</a:t>
            </a:r>
            <a:endParaRPr lang="ru-RU" sz="2400" b="1" i="1" dirty="0">
              <a:solidFill>
                <a:srgbClr val="FFC000"/>
              </a:solidFill>
            </a:endParaRPr>
          </a:p>
        </p:txBody>
      </p:sp>
      <p:sp>
        <p:nvSpPr>
          <p:cNvPr id="3" name="5-конечная звезда 2">
            <a:hlinkClick r:id="rId2" action="ppaction://hlinksldjump"/>
          </p:cNvPr>
          <p:cNvSpPr/>
          <p:nvPr/>
        </p:nvSpPr>
        <p:spPr>
          <a:xfrm>
            <a:off x="8358214" y="6072206"/>
            <a:ext cx="628680" cy="628648"/>
          </a:xfrm>
          <a:prstGeom prst="star5">
            <a:avLst>
              <a:gd name="adj" fmla="val 20557"/>
              <a:gd name="hf" fmla="val 105146"/>
              <a:gd name="vf" fmla="val 11055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4" name="i-main-pic" descr="Картинка 77 из 6087">
            <a:hlinkClick r:id="rId3" tgtFrame="_blank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500042"/>
            <a:ext cx="1500198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857356" y="1214422"/>
            <a:ext cx="67151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i="1" dirty="0" smtClean="0">
                <a:solidFill>
                  <a:schemeClr val="accent1"/>
                </a:solidFill>
                <a:latin typeface="Cambria" pitchFamily="18" charset="0"/>
              </a:rPr>
              <a:t>Какой гриб является самым ядовитым?</a:t>
            </a:r>
            <a:endParaRPr lang="ru-RU" sz="4800" b="1" i="1" dirty="0">
              <a:solidFill>
                <a:schemeClr val="accent1"/>
              </a:solidFill>
              <a:latin typeface="Cambria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3571876"/>
            <a:ext cx="49291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u="sng" dirty="0" smtClean="0">
                <a:latin typeface="Cambria" pitchFamily="18" charset="0"/>
              </a:rPr>
              <a:t>Ответ</a:t>
            </a:r>
            <a:r>
              <a:rPr lang="ru-RU" sz="4000" b="1" i="1" dirty="0" smtClean="0">
                <a:latin typeface="Cambria" pitchFamily="18" charset="0"/>
              </a:rPr>
              <a:t>: </a:t>
            </a:r>
          </a:p>
          <a:p>
            <a:pPr algn="ctr"/>
            <a:r>
              <a:rPr lang="ru-RU" sz="4400" b="1" i="1" dirty="0" smtClean="0">
                <a:latin typeface="Cambria" pitchFamily="18" charset="0"/>
              </a:rPr>
              <a:t>бледная поганка</a:t>
            </a:r>
            <a:endParaRPr lang="ru-RU" sz="4400" b="1" i="1" u="sng" dirty="0">
              <a:latin typeface="Cambria" pitchFamily="18" charset="0"/>
            </a:endParaRPr>
          </a:p>
        </p:txBody>
      </p:sp>
      <p:pic>
        <p:nvPicPr>
          <p:cNvPr id="7" name="i-main-pic" descr="Картинка 6 из 3692">
            <a:hlinkClick r:id="rId5" tgtFrame="_blank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71189">
            <a:off x="4993783" y="2998422"/>
            <a:ext cx="3430410" cy="3078687"/>
          </a:xfrm>
          <a:prstGeom prst="round2DiagRect">
            <a:avLst>
              <a:gd name="adj1" fmla="val 21291"/>
              <a:gd name="adj2" fmla="val 0"/>
            </a:avLst>
          </a:prstGeom>
          <a:ln w="8890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-main-pic" descr="Картинка 77 из 6087">
            <a:hlinkClick r:id="rId2" tgtFrame="_blank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0"/>
            <a:ext cx="1643138" cy="2071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85720" y="2000240"/>
            <a:ext cx="8643998" cy="3214710"/>
          </a:xfrm>
          <a:prstGeom prst="rect">
            <a:avLst/>
          </a:prstGeom>
          <a:noFill/>
        </p:spPr>
        <p:txBody>
          <a:bodyPr wrap="square" rtlCol="0">
            <a:prstTxWarp prst="textDeflateBottom">
              <a:avLst>
                <a:gd name="adj" fmla="val 77527"/>
              </a:avLst>
            </a:prstTxWarp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11500" b="1" i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Monotype Corsiva" pitchFamily="66" charset="0"/>
              </a:rPr>
              <a:t>Молодцы!</a:t>
            </a:r>
            <a:endParaRPr lang="ru-RU" sz="11500" b="1" i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Monotype Corsiva" pitchFamily="66" charset="0"/>
            </a:endParaRPr>
          </a:p>
        </p:txBody>
      </p:sp>
      <p:pic>
        <p:nvPicPr>
          <p:cNvPr id="4" name="Picture 2" descr="D:\Оля\анимашки\Питер Пен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72264" y="4429132"/>
            <a:ext cx="1928826" cy="2071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286808" cy="71438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+mn-lt"/>
              </a:rPr>
              <a:t>Используемая литература:</a:t>
            </a:r>
            <a:endParaRPr lang="ru-RU" sz="3200" b="1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000108"/>
            <a:ext cx="8501122" cy="5454700"/>
          </a:xfr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 marL="578358" indent="-514350" algn="just">
              <a:buFont typeface="+mj-lt"/>
              <a:buAutoNum type="arabicPeriod"/>
            </a:pPr>
            <a:r>
              <a:rPr lang="ru-RU" dirty="0" smtClean="0"/>
              <a:t>Борисоглебск</a:t>
            </a:r>
            <a:r>
              <a:rPr lang="ru-RU" dirty="0" smtClean="0"/>
              <a:t>. 300 лет. </a:t>
            </a:r>
            <a:r>
              <a:rPr lang="ru-RU" dirty="0" smtClean="0"/>
              <a:t>Художественный альбом/Под</a:t>
            </a:r>
            <a:r>
              <a:rPr lang="ru-RU" dirty="0" smtClean="0"/>
              <a:t>. ред. </a:t>
            </a:r>
            <a:r>
              <a:rPr lang="ru-RU" dirty="0" smtClean="0"/>
              <a:t>И.Н. </a:t>
            </a:r>
            <a:r>
              <a:rPr lang="ru-RU" dirty="0" err="1" smtClean="0"/>
              <a:t>Зорникова</a:t>
            </a:r>
            <a:r>
              <a:rPr lang="ru-RU" dirty="0" smtClean="0"/>
              <a:t>. </a:t>
            </a:r>
            <a:r>
              <a:rPr lang="ru-RU" dirty="0" smtClean="0"/>
              <a:t>– Воронеж</a:t>
            </a:r>
            <a:r>
              <a:rPr lang="ru-RU" dirty="0" smtClean="0"/>
              <a:t>, 1998</a:t>
            </a:r>
            <a:r>
              <a:rPr lang="ru-RU" dirty="0" smtClean="0"/>
              <a:t>.</a:t>
            </a:r>
          </a:p>
          <a:p>
            <a:pPr marL="578358" indent="-514350">
              <a:buFont typeface="+mj-lt"/>
              <a:buAutoNum type="arabicPeriod"/>
            </a:pPr>
            <a:r>
              <a:rPr lang="ru-RU" dirty="0" smtClean="0"/>
              <a:t>Здравствуй, град Бориса и Глеба</a:t>
            </a:r>
            <a:r>
              <a:rPr lang="ru-RU" dirty="0" smtClean="0"/>
              <a:t>!: [</a:t>
            </a:r>
            <a:r>
              <a:rPr lang="ru-RU" dirty="0" smtClean="0"/>
              <a:t>книга-альбом] / Л. Г. Бредихина. </a:t>
            </a:r>
            <a:r>
              <a:rPr lang="ru-RU" dirty="0" smtClean="0"/>
              <a:t>- Борисоглебск</a:t>
            </a:r>
            <a:r>
              <a:rPr lang="ru-RU" dirty="0" smtClean="0"/>
              <a:t>, Воронежская обл. : Кристина и К, 2010. </a:t>
            </a:r>
            <a:endParaRPr lang="ru-RU" dirty="0" smtClean="0"/>
          </a:p>
          <a:p>
            <a:pPr marL="578358" indent="-514350">
              <a:buFont typeface="+mj-lt"/>
              <a:buAutoNum type="arabicPeriod"/>
            </a:pPr>
            <a:r>
              <a:rPr lang="ru-RU" dirty="0" smtClean="0"/>
              <a:t>Миронова Л.В. Изучаем родной край</a:t>
            </a:r>
            <a:r>
              <a:rPr lang="ru-RU" dirty="0" smtClean="0"/>
              <a:t>.-Борисоглебск,2003</a:t>
            </a:r>
            <a:r>
              <a:rPr lang="ru-RU" dirty="0" smtClean="0"/>
              <a:t>. </a:t>
            </a:r>
            <a:endParaRPr lang="ru-RU" dirty="0" smtClean="0"/>
          </a:p>
          <a:p>
            <a:pPr marL="578358" indent="-514350">
              <a:buFont typeface="+mj-lt"/>
              <a:buAutoNum type="arabicPeriod"/>
            </a:pPr>
            <a:r>
              <a:rPr lang="ru-RU" dirty="0" smtClean="0"/>
              <a:t>Апальков </a:t>
            </a:r>
            <a:r>
              <a:rPr lang="ru-RU" dirty="0" err="1" smtClean="0"/>
              <a:t>Ю.А.,Голованов</a:t>
            </a:r>
            <a:r>
              <a:rPr lang="ru-RU" dirty="0" smtClean="0"/>
              <a:t> В.М.Крепость на </a:t>
            </a:r>
            <a:r>
              <a:rPr lang="ru-RU" dirty="0" err="1" smtClean="0"/>
              <a:t>Хопре</a:t>
            </a:r>
            <a:r>
              <a:rPr lang="ru-RU" dirty="0" smtClean="0"/>
              <a:t> - </a:t>
            </a:r>
            <a:r>
              <a:rPr lang="ru-RU" dirty="0" smtClean="0"/>
              <a:t>Борисоглебск,1997.5</a:t>
            </a:r>
            <a:r>
              <a:rPr lang="ru-RU" dirty="0" smtClean="0"/>
              <a:t>. Воронеж. История края в его музеях. – Воронеж: </a:t>
            </a:r>
            <a:r>
              <a:rPr lang="ru-RU" dirty="0" smtClean="0"/>
              <a:t>Издательство «</a:t>
            </a:r>
            <a:r>
              <a:rPr lang="ru-RU" dirty="0" err="1" smtClean="0"/>
              <a:t>Полярис</a:t>
            </a:r>
            <a:r>
              <a:rPr lang="ru-RU" dirty="0" smtClean="0"/>
              <a:t>».–2007. </a:t>
            </a:r>
            <a:endParaRPr lang="ru-RU" dirty="0" smtClean="0"/>
          </a:p>
          <a:p>
            <a:pPr marL="578358" indent="-514350">
              <a:buFont typeface="+mj-lt"/>
              <a:buAutoNum type="arabicPeriod"/>
            </a:pPr>
            <a:r>
              <a:rPr lang="ru-RU" dirty="0" smtClean="0"/>
              <a:t>Мой </a:t>
            </a:r>
            <a:r>
              <a:rPr lang="ru-RU" dirty="0" smtClean="0"/>
              <a:t>добрый город. 305 лет. Художественный альбом под ред. </a:t>
            </a:r>
            <a:r>
              <a:rPr lang="ru-RU" dirty="0" smtClean="0"/>
              <a:t>Лебедева А.В</a:t>
            </a:r>
            <a:r>
              <a:rPr lang="ru-RU" dirty="0" smtClean="0"/>
              <a:t>. - Борисоглебск,1998. </a:t>
            </a:r>
            <a:r>
              <a:rPr lang="ru-RU" dirty="0" smtClean="0"/>
              <a:t> </a:t>
            </a:r>
          </a:p>
          <a:p>
            <a:pPr marL="578358" indent="-514350">
              <a:buFont typeface="+mj-lt"/>
              <a:buAutoNum type="arabicPeriod"/>
            </a:pPr>
            <a:r>
              <a:rPr lang="ru-RU" dirty="0" smtClean="0"/>
              <a:t>Улитина Н.И. Биография Борисоглебских улиц. - Воронеж,1977. </a:t>
            </a:r>
            <a:endParaRPr lang="ru-RU" dirty="0" smtClean="0"/>
          </a:p>
          <a:p>
            <a:pPr marL="578358" indent="-514350">
              <a:buFont typeface="+mj-lt"/>
              <a:buAutoNum type="arabicPeriod"/>
            </a:pPr>
            <a:r>
              <a:rPr lang="ru-RU" dirty="0" smtClean="0"/>
              <a:t>Краеведческий сайт «Детям о воронежском крае» [Электронный ресурс]. – Режим доступа: </a:t>
            </a:r>
            <a:r>
              <a:rPr lang="ru-RU" dirty="0" err="1" smtClean="0">
                <a:hlinkClick r:id="rId2"/>
              </a:rPr>
              <a:t>www.okrae.odbvrn.ru</a:t>
            </a:r>
            <a:endParaRPr lang="ru-RU" dirty="0" smtClean="0"/>
          </a:p>
          <a:p>
            <a:pPr marL="578358" indent="-514350">
              <a:buFont typeface="+mj-lt"/>
              <a:buAutoNum type="arabicPeriod"/>
            </a:pPr>
            <a:r>
              <a:rPr lang="ru-RU" dirty="0" smtClean="0"/>
              <a:t>Официальный </a:t>
            </a:r>
            <a:r>
              <a:rPr lang="ru-RU" dirty="0" smtClean="0"/>
              <a:t>сайт администрации Борисоглебского городского округа [Электронный ресурс]. – Режим доступа: </a:t>
            </a:r>
            <a:r>
              <a:rPr lang="ru-RU" dirty="0" err="1" smtClean="0">
                <a:solidFill>
                  <a:srgbClr val="FFFF00"/>
                </a:solidFill>
                <a:hlinkClick r:id="rId3"/>
              </a:rPr>
              <a:t>www.adminborisoglebsk.ru</a:t>
            </a:r>
            <a:endParaRPr lang="ru-RU" dirty="0" smtClean="0">
              <a:solidFill>
                <a:srgbClr val="FFFF00"/>
              </a:solidFill>
            </a:endParaRPr>
          </a:p>
          <a:p>
            <a:pPr marL="578358" indent="-514350">
              <a:buFont typeface="+mj-lt"/>
              <a:buAutoNum type="arabicPeriod"/>
            </a:pPr>
            <a:r>
              <a:rPr lang="ru-RU" dirty="0" smtClean="0"/>
              <a:t>Воронежская </a:t>
            </a:r>
            <a:r>
              <a:rPr lang="ru-RU" dirty="0" smtClean="0"/>
              <a:t>областная универсальная научная библиотека им. И.С. Никитина [Электронный ресурс]. – Режим </a:t>
            </a:r>
            <a:r>
              <a:rPr lang="ru-RU" dirty="0" smtClean="0"/>
              <a:t>доступа: https</a:t>
            </a:r>
            <a:r>
              <a:rPr lang="ru-RU" dirty="0" smtClean="0"/>
              <a:t>://vrnlib.ru/kraevedenie/ 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5-конечная звезда 1">
            <a:hlinkClick r:id="rId2" action="ppaction://hlinksldjump"/>
          </p:cNvPr>
          <p:cNvSpPr/>
          <p:nvPr/>
        </p:nvSpPr>
        <p:spPr>
          <a:xfrm>
            <a:off x="8358214" y="6143644"/>
            <a:ext cx="557242" cy="557210"/>
          </a:xfrm>
          <a:prstGeom prst="star5">
            <a:avLst>
              <a:gd name="adj" fmla="val 20557"/>
              <a:gd name="hf" fmla="val 105146"/>
              <a:gd name="vf" fmla="val 11055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7170" name="Picture 2" descr="https://ar.culture.ru/attachments/attachment/middle/5e5507d05aa72227753e1c1f-middl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5217"/>
          <a:stretch/>
        </p:blipFill>
        <p:spPr bwMode="auto">
          <a:xfrm>
            <a:off x="4837455" y="2769330"/>
            <a:ext cx="3197923" cy="39353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076056" y="142852"/>
            <a:ext cx="38536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rgbClr val="FFC000"/>
                </a:solidFill>
              </a:rPr>
              <a:t>Известные земляки </a:t>
            </a:r>
            <a:r>
              <a:rPr lang="ru-RU" sz="2400" b="1" i="1" dirty="0" smtClean="0">
                <a:solidFill>
                  <a:srgbClr val="FFC000"/>
                </a:solidFill>
              </a:rPr>
              <a:t>20</a:t>
            </a:r>
            <a:endParaRPr lang="ru-RU" sz="2400" b="1" i="1" dirty="0">
              <a:solidFill>
                <a:srgbClr val="FFC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080" y="5371943"/>
            <a:ext cx="39290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latin typeface="Cambria" pitchFamily="18" charset="0"/>
              </a:rPr>
              <a:t>Ответ: </a:t>
            </a:r>
          </a:p>
          <a:p>
            <a:r>
              <a:rPr lang="ru-RU" sz="3600" b="1" i="1" dirty="0" smtClean="0">
                <a:latin typeface="Cambria" pitchFamily="18" charset="0"/>
              </a:rPr>
              <a:t>Е. Н. Павловский</a:t>
            </a:r>
            <a:endParaRPr lang="ru-RU" sz="3600" b="1" i="1" dirty="0">
              <a:latin typeface="Cambria" pitchFamily="18" charset="0"/>
            </a:endParaRPr>
          </a:p>
        </p:txBody>
      </p:sp>
      <p:pic>
        <p:nvPicPr>
          <p:cNvPr id="8" name="i-main-pic" descr="Картинка 77 из 6087">
            <a:hlinkClick r:id="rId4" tgtFrame="_blank"/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0"/>
            <a:ext cx="107632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23528" y="980728"/>
            <a:ext cx="85919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i="1" dirty="0" smtClean="0">
                <a:solidFill>
                  <a:schemeClr val="accent1"/>
                </a:solidFill>
                <a:latin typeface="Cambria" pitchFamily="18" charset="0"/>
              </a:rPr>
              <a:t>В городе сохранился дом, в котором жил учёный, на фасаде школы, где он учился установлена мемориальная доска. </a:t>
            </a:r>
          </a:p>
          <a:p>
            <a:pPr algn="just"/>
            <a:r>
              <a:rPr lang="ru-RU" sz="2800" b="1" i="1" dirty="0" smtClean="0">
                <a:solidFill>
                  <a:schemeClr val="accent1"/>
                </a:solidFill>
                <a:latin typeface="Cambria" pitchFamily="18" charset="0"/>
              </a:rPr>
              <a:t>В память о нём переименована улица города.</a:t>
            </a:r>
          </a:p>
          <a:p>
            <a:pPr algn="just"/>
            <a:r>
              <a:rPr lang="ru-RU" sz="2800" b="1" i="1" dirty="0" smtClean="0">
                <a:solidFill>
                  <a:schemeClr val="accent1"/>
                </a:solidFill>
                <a:latin typeface="Cambria" pitchFamily="18" charset="0"/>
              </a:rPr>
              <a:t>О ком идёт речь?</a:t>
            </a:r>
            <a:endParaRPr lang="ru-RU" sz="2800" b="1" i="1" dirty="0">
              <a:solidFill>
                <a:schemeClr val="accent1"/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https://upload.wikimedia.org/wikipedia/commons/thumb/9/9a/%D0%92%D0%B0%D0%BB%D0%B5%D1%80%D0%B8%D0%B9_%D0%9F%D0%B0%D0%B2%D0%BB%D0%BE%D0%B2%D0%B8%D1%87_%D0%A7%D0%BA%D0%B0%D0%BB%D0%BE%D0%B2.jpg/1280px-%D0%92%D0%B0%D0%BB%D0%B5%D1%80%D0%B8%D0%B9_%D0%9F%D0%B0%D0%B2%D0%BB%D0%BE%D0%B2%D0%B8%D1%87_%D0%A7%D0%BA%D0%B0%D0%BB%D0%BE%D0%B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3787" y="3028359"/>
            <a:ext cx="2658767" cy="35914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2" name="5-конечная звезда 1">
            <a:hlinkClick r:id="rId3" action="ppaction://hlinksldjump"/>
          </p:cNvPr>
          <p:cNvSpPr/>
          <p:nvPr/>
        </p:nvSpPr>
        <p:spPr>
          <a:xfrm>
            <a:off x="8358214" y="6143644"/>
            <a:ext cx="628680" cy="557210"/>
          </a:xfrm>
          <a:prstGeom prst="star5">
            <a:avLst>
              <a:gd name="adj" fmla="val 20557"/>
              <a:gd name="hf" fmla="val 105146"/>
              <a:gd name="vf" fmla="val 11055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6146" name="Picture 2" descr="https://chemodanus.ru/upload/information_system_143/3/3/4/item_3344/000-chkalo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102797"/>
            <a:ext cx="4608512" cy="2457874"/>
          </a:xfrm>
          <a:prstGeom prst="rect">
            <a:avLst/>
          </a:prstGeom>
          <a:ln w="762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076056" y="142852"/>
            <a:ext cx="38536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rgbClr val="FFC000"/>
                </a:solidFill>
              </a:rPr>
              <a:t>Известные земляки </a:t>
            </a:r>
            <a:r>
              <a:rPr lang="ru-RU" sz="2400" b="1" i="1" dirty="0" smtClean="0">
                <a:solidFill>
                  <a:srgbClr val="FFC000"/>
                </a:solidFill>
              </a:rPr>
              <a:t>30</a:t>
            </a:r>
            <a:endParaRPr lang="ru-RU" sz="2400" b="1" i="1" dirty="0">
              <a:solidFill>
                <a:srgbClr val="FFC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1000108"/>
            <a:ext cx="860619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i="1" dirty="0" smtClean="0">
                <a:solidFill>
                  <a:schemeClr val="accent1"/>
                </a:solidFill>
                <a:latin typeface="Cambria" pitchFamily="18" charset="0"/>
              </a:rPr>
              <a:t>В честь известного летчика-испытателя в городе названо высшее военное авиационное училище. Назовите фамилию этого летчика.</a:t>
            </a:r>
            <a:endParaRPr lang="ru-RU" sz="3200" b="1" i="1" dirty="0">
              <a:solidFill>
                <a:schemeClr val="accent1"/>
              </a:solidFill>
              <a:latin typeface="Cambr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5716" y="5619160"/>
            <a:ext cx="32403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latin typeface="Cambria" pitchFamily="18" charset="0"/>
              </a:rPr>
              <a:t>Ответ:</a:t>
            </a:r>
          </a:p>
          <a:p>
            <a:r>
              <a:rPr lang="ru-RU" sz="3600" b="1" i="1" dirty="0" smtClean="0">
                <a:latin typeface="Cambria" pitchFamily="18" charset="0"/>
              </a:rPr>
              <a:t>В. П. Чкалов</a:t>
            </a:r>
            <a:endParaRPr lang="ru-RU" sz="3600" b="1" i="1" dirty="0">
              <a:latin typeface="Cambria" pitchFamily="18" charset="0"/>
            </a:endParaRPr>
          </a:p>
        </p:txBody>
      </p:sp>
      <p:pic>
        <p:nvPicPr>
          <p:cNvPr id="7" name="i-main-pic" descr="Картинка 77 из 6087">
            <a:hlinkClick r:id="rId5" tgtFrame="_blank"/>
          </p:cNvPr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0"/>
            <a:ext cx="107632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5-конечная звезда 1">
            <a:hlinkClick r:id="rId2" action="ppaction://hlinksldjump"/>
          </p:cNvPr>
          <p:cNvSpPr/>
          <p:nvPr/>
        </p:nvSpPr>
        <p:spPr>
          <a:xfrm>
            <a:off x="8286776" y="6072206"/>
            <a:ext cx="642942" cy="628648"/>
          </a:xfrm>
          <a:prstGeom prst="star5">
            <a:avLst>
              <a:gd name="adj" fmla="val 20557"/>
              <a:gd name="hf" fmla="val 105146"/>
              <a:gd name="vf" fmla="val 11055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20072" y="142852"/>
            <a:ext cx="37096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rgbClr val="FFC000"/>
                </a:solidFill>
              </a:rPr>
              <a:t>Известные земляки </a:t>
            </a:r>
            <a:r>
              <a:rPr lang="ru-RU" sz="2400" b="1" i="1" dirty="0" smtClean="0">
                <a:solidFill>
                  <a:srgbClr val="FFC000"/>
                </a:solidFill>
              </a:rPr>
              <a:t>40</a:t>
            </a:r>
            <a:endParaRPr lang="ru-RU" sz="2400" b="1" i="1" dirty="0">
              <a:solidFill>
                <a:srgbClr val="FFC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4413" y="857232"/>
            <a:ext cx="73938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4000" b="1" i="1" dirty="0">
                <a:solidFill>
                  <a:schemeClr val="accent1"/>
                </a:solidFill>
                <a:latin typeface="Cambria" pitchFamily="18" charset="0"/>
              </a:rPr>
              <a:t>Кому установлен памятник на Привокзальной площади?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9618" y="4221088"/>
            <a:ext cx="289623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latin typeface="Cambria" pitchFamily="18" charset="0"/>
                <a:ea typeface="Cambria" pitchFamily="18" charset="0"/>
              </a:rPr>
              <a:t>Ответ:</a:t>
            </a:r>
          </a:p>
          <a:p>
            <a:r>
              <a:rPr lang="ru-RU" sz="2800" b="1" dirty="0">
                <a:latin typeface="Cambria" pitchFamily="18" charset="0"/>
                <a:ea typeface="Cambria" pitchFamily="18" charset="0"/>
              </a:rPr>
              <a:t>Алексею Максимовичу Горькому</a:t>
            </a:r>
            <a:r>
              <a:rPr lang="ru-RU" sz="2800" b="1" i="1" dirty="0" smtClean="0">
                <a:solidFill>
                  <a:srgbClr val="C00000"/>
                </a:solidFill>
                <a:latin typeface="Cambria" pitchFamily="18" charset="0"/>
                <a:ea typeface="Cambria" pitchFamily="18" charset="0"/>
              </a:rPr>
              <a:t> </a:t>
            </a:r>
            <a:endParaRPr lang="ru-RU" sz="2800" b="1" i="1" dirty="0">
              <a:solidFill>
                <a:srgbClr val="C00000"/>
              </a:solidFill>
              <a:latin typeface="Cambria" pitchFamily="18" charset="0"/>
              <a:ea typeface="Cambria" pitchFamily="18" charset="0"/>
            </a:endParaRPr>
          </a:p>
        </p:txBody>
      </p:sp>
      <p:pic>
        <p:nvPicPr>
          <p:cNvPr id="8" name="i-main-pic" descr="Картинка 77 из 6087">
            <a:hlinkClick r:id="rId3" tgtFrame="_blank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0"/>
            <a:ext cx="107632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https://studio47.ru/img/foto/gorod/borisoglebsk/25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254607"/>
            <a:ext cx="2952328" cy="44543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5-конечная звезда 1">
            <a:hlinkClick r:id="rId2" action="ppaction://hlinksldjump"/>
          </p:cNvPr>
          <p:cNvSpPr/>
          <p:nvPr/>
        </p:nvSpPr>
        <p:spPr>
          <a:xfrm>
            <a:off x="8429652" y="6072206"/>
            <a:ext cx="557242" cy="628648"/>
          </a:xfrm>
          <a:prstGeom prst="star5">
            <a:avLst>
              <a:gd name="adj" fmla="val 20557"/>
              <a:gd name="hf" fmla="val 105146"/>
              <a:gd name="vf" fmla="val 11055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4048" y="142852"/>
            <a:ext cx="39256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rgbClr val="FFC000"/>
                </a:solidFill>
              </a:rPr>
              <a:t>Известные земляки </a:t>
            </a:r>
            <a:r>
              <a:rPr lang="ru-RU" sz="2400" b="1" i="1" dirty="0" smtClean="0">
                <a:solidFill>
                  <a:srgbClr val="FFC000"/>
                </a:solidFill>
              </a:rPr>
              <a:t>50</a:t>
            </a:r>
            <a:endParaRPr lang="ru-RU" sz="2400" b="1" i="1" dirty="0">
              <a:solidFill>
                <a:srgbClr val="FFC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908720"/>
            <a:ext cx="816872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i="1" dirty="0">
                <a:solidFill>
                  <a:schemeClr val="accent1"/>
                </a:solidFill>
                <a:latin typeface="Cambria" pitchFamily="18" charset="0"/>
              </a:rPr>
              <a:t>Известный художник, который родился в Борисоглебске. Его картины хранятся в Государственной Третьяковской </a:t>
            </a:r>
            <a:r>
              <a:rPr lang="ru-RU" sz="3200" b="1" i="1" dirty="0" smtClean="0">
                <a:solidFill>
                  <a:schemeClr val="accent1"/>
                </a:solidFill>
                <a:latin typeface="Cambria" pitchFamily="18" charset="0"/>
              </a:rPr>
              <a:t>галерее.</a:t>
            </a:r>
            <a:endParaRPr lang="ru-RU" sz="3200" b="1" i="1" dirty="0">
              <a:solidFill>
                <a:schemeClr val="accent1"/>
              </a:solidFill>
              <a:latin typeface="Cambria" pitchFamily="18" charset="0"/>
            </a:endParaRPr>
          </a:p>
        </p:txBody>
      </p:sp>
      <p:pic>
        <p:nvPicPr>
          <p:cNvPr id="4098" name="Picture 2" descr="https://arthive.net/res/media/img/orig/work/b21/4508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122" y="2550171"/>
            <a:ext cx="2847995" cy="41962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6" name="TextBox 5"/>
          <p:cNvSpPr txBox="1"/>
          <p:nvPr/>
        </p:nvSpPr>
        <p:spPr>
          <a:xfrm>
            <a:off x="142844" y="4479000"/>
            <a:ext cx="50772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latin typeface="Cambria" pitchFamily="18" charset="0"/>
                <a:ea typeface="Cambria" pitchFamily="18" charset="0"/>
              </a:rPr>
              <a:t>Ответ: </a:t>
            </a:r>
          </a:p>
          <a:p>
            <a:r>
              <a:rPr lang="ru-RU" sz="3200" b="1" dirty="0" smtClean="0">
                <a:latin typeface="Cambria" pitchFamily="18" charset="0"/>
                <a:ea typeface="Cambria" pitchFamily="18" charset="0"/>
              </a:rPr>
              <a:t>Андрей </a:t>
            </a:r>
            <a:r>
              <a:rPr lang="ru-RU" sz="3200" b="1" dirty="0">
                <a:latin typeface="Cambria" pitchFamily="18" charset="0"/>
                <a:ea typeface="Cambria" pitchFamily="18" charset="0"/>
              </a:rPr>
              <a:t>Петрович </a:t>
            </a:r>
            <a:r>
              <a:rPr lang="ru-RU" sz="3200" b="1" dirty="0" smtClean="0">
                <a:latin typeface="Cambria" pitchFamily="18" charset="0"/>
                <a:ea typeface="Cambria" pitchFamily="18" charset="0"/>
              </a:rPr>
              <a:t>Рябушкин</a:t>
            </a:r>
            <a:endParaRPr lang="ru-RU" sz="3200" b="1" i="1" dirty="0">
              <a:latin typeface="Cambria" pitchFamily="18" charset="0"/>
              <a:ea typeface="Cambria" pitchFamily="18" charset="0"/>
            </a:endParaRPr>
          </a:p>
        </p:txBody>
      </p:sp>
      <p:pic>
        <p:nvPicPr>
          <p:cNvPr id="8" name="i-main-pic" descr="Картинка 77 из 6087">
            <a:hlinkClick r:id="rId4" tgtFrame="_blank"/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0"/>
            <a:ext cx="107632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img-fotki.yandex.ru/get/96333/322689911.5f/0_151a1d_a50e8246_XXX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6688" y="3172055"/>
            <a:ext cx="4664428" cy="3497305"/>
          </a:xfrm>
          <a:prstGeom prst="snip2DiagRect">
            <a:avLst/>
          </a:prstGeom>
          <a:ln w="76200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5-конечная звезда 1">
            <a:hlinkClick r:id="rId3" action="ppaction://hlinksldjump"/>
          </p:cNvPr>
          <p:cNvSpPr/>
          <p:nvPr/>
        </p:nvSpPr>
        <p:spPr>
          <a:xfrm>
            <a:off x="8286776" y="6143644"/>
            <a:ext cx="628680" cy="557210"/>
          </a:xfrm>
          <a:prstGeom prst="star5">
            <a:avLst>
              <a:gd name="adj" fmla="val 20557"/>
              <a:gd name="hf" fmla="val 105146"/>
              <a:gd name="vf" fmla="val 11055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11960" y="142852"/>
            <a:ext cx="47177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FFC000"/>
                </a:solidFill>
              </a:rPr>
              <a:t>Достопримечательности  10</a:t>
            </a:r>
            <a:endParaRPr lang="ru-RU" sz="2400" b="1" i="1" dirty="0">
              <a:solidFill>
                <a:srgbClr val="FFC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642918"/>
            <a:ext cx="853475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00" b="1" i="1" dirty="0" smtClean="0">
                <a:solidFill>
                  <a:schemeClr val="accent1"/>
                </a:solidFill>
                <a:latin typeface="Cambria" pitchFamily="18" charset="0"/>
              </a:rPr>
              <a:t>Это одно </a:t>
            </a:r>
            <a:r>
              <a:rPr lang="ru-RU" sz="2200" b="1" i="1" dirty="0">
                <a:solidFill>
                  <a:schemeClr val="accent1"/>
                </a:solidFill>
                <a:latin typeface="Cambria" pitchFamily="18" charset="0"/>
              </a:rPr>
              <a:t>из старейших учебных заведений города Борисоглебска</a:t>
            </a:r>
            <a:r>
              <a:rPr lang="ru-RU" sz="2200" b="1" i="1" dirty="0" smtClean="0">
                <a:solidFill>
                  <a:schemeClr val="accent1"/>
                </a:solidFill>
                <a:latin typeface="Cambria" pitchFamily="18" charset="0"/>
              </a:rPr>
              <a:t>.</a:t>
            </a:r>
          </a:p>
          <a:p>
            <a:pPr algn="just"/>
            <a:r>
              <a:rPr lang="ru-RU" sz="2200" b="1" i="1" dirty="0" smtClean="0">
                <a:solidFill>
                  <a:schemeClr val="accent1"/>
                </a:solidFill>
                <a:latin typeface="Cambria" pitchFamily="18" charset="0"/>
              </a:rPr>
              <a:t>С этим заведением связаны </a:t>
            </a:r>
            <a:r>
              <a:rPr lang="ru-RU" sz="2200" b="1" i="1" dirty="0">
                <a:solidFill>
                  <a:schemeClr val="accent1"/>
                </a:solidFill>
                <a:latin typeface="Cambria" pitchFamily="18" charset="0"/>
              </a:rPr>
              <a:t>имена видных деятелей искусства, науки, литературы, общественной деятельности. Здесь учились: Евгений </a:t>
            </a:r>
            <a:r>
              <a:rPr lang="ru-RU" sz="2200" b="1" i="1" dirty="0" err="1">
                <a:solidFill>
                  <a:schemeClr val="accent1"/>
                </a:solidFill>
                <a:latin typeface="Cambria" pitchFamily="18" charset="0"/>
              </a:rPr>
              <a:t>Никанорович</a:t>
            </a:r>
            <a:r>
              <a:rPr lang="ru-RU" sz="2200" b="1" i="1" dirty="0">
                <a:solidFill>
                  <a:schemeClr val="accent1"/>
                </a:solidFill>
                <a:latin typeface="Cambria" pitchFamily="18" charset="0"/>
              </a:rPr>
              <a:t> </a:t>
            </a:r>
            <a:r>
              <a:rPr lang="ru-RU" sz="2200" b="1" i="1" dirty="0" smtClean="0">
                <a:solidFill>
                  <a:schemeClr val="accent1"/>
                </a:solidFill>
                <a:latin typeface="Cambria" pitchFamily="18" charset="0"/>
              </a:rPr>
              <a:t>Павловский, </a:t>
            </a:r>
            <a:r>
              <a:rPr lang="ru-RU" sz="2200" b="1" i="1" dirty="0">
                <a:solidFill>
                  <a:schemeClr val="accent1"/>
                </a:solidFill>
                <a:latin typeface="Cambria" pitchFamily="18" charset="0"/>
              </a:rPr>
              <a:t>Митрофан Иванович </a:t>
            </a:r>
            <a:r>
              <a:rPr lang="ru-RU" sz="2200" b="1" i="1" dirty="0" err="1">
                <a:solidFill>
                  <a:schemeClr val="accent1"/>
                </a:solidFill>
                <a:latin typeface="Cambria" pitchFamily="18" charset="0"/>
              </a:rPr>
              <a:t>Неделин</a:t>
            </a:r>
            <a:r>
              <a:rPr lang="ru-RU" sz="2200" b="1" i="1" dirty="0" smtClean="0">
                <a:solidFill>
                  <a:schemeClr val="accent1"/>
                </a:solidFill>
                <a:latin typeface="Cambria" pitchFamily="18" charset="0"/>
              </a:rPr>
              <a:t>, а в годы ВОВ в здании находился госпиталь.</a:t>
            </a:r>
          </a:p>
          <a:p>
            <a:pPr algn="just"/>
            <a:r>
              <a:rPr lang="ru-RU" sz="2200" b="1" i="1" dirty="0" smtClean="0">
                <a:solidFill>
                  <a:schemeClr val="accent1"/>
                </a:solidFill>
                <a:latin typeface="Cambria" pitchFamily="18" charset="0"/>
              </a:rPr>
              <a:t>О чём идёт речь?</a:t>
            </a:r>
            <a:endParaRPr lang="ru-RU" sz="2200" b="1" i="1" dirty="0">
              <a:solidFill>
                <a:schemeClr val="accent1"/>
              </a:solidFill>
              <a:latin typeface="Cambria" pitchFamily="18" charset="0"/>
            </a:endParaRPr>
          </a:p>
        </p:txBody>
      </p:sp>
      <p:pic>
        <p:nvPicPr>
          <p:cNvPr id="7" name="i-main-pic" descr="Картинка 77 из 6087">
            <a:hlinkClick r:id="rId4" tgtFrame="_blank"/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651" y="5615966"/>
            <a:ext cx="107632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41975" y="3727437"/>
            <a:ext cx="36947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i="1" u="sng" dirty="0" smtClean="0">
                <a:latin typeface="Cambria" pitchFamily="18" charset="0"/>
              </a:rPr>
              <a:t>Ответ</a:t>
            </a:r>
            <a:r>
              <a:rPr lang="ru-RU" sz="2400" b="1" i="1" dirty="0" smtClean="0">
                <a:latin typeface="Cambria" pitchFamily="18" charset="0"/>
              </a:rPr>
              <a:t>: </a:t>
            </a:r>
          </a:p>
          <a:p>
            <a:pPr algn="just"/>
            <a:r>
              <a:rPr lang="ru-RU" sz="2400" b="1" i="1" dirty="0" smtClean="0">
                <a:latin typeface="Cambria" pitchFamily="18" charset="0"/>
              </a:rPr>
              <a:t>Александровская </a:t>
            </a:r>
          </a:p>
          <a:p>
            <a:pPr algn="just"/>
            <a:r>
              <a:rPr lang="ru-RU" sz="2400" b="1" i="1" dirty="0" smtClean="0">
                <a:latin typeface="Cambria" pitchFamily="18" charset="0"/>
              </a:rPr>
              <a:t>мужская гимназия – Школа №5</a:t>
            </a:r>
            <a:endParaRPr lang="ru-RU" sz="2400" b="1" i="1" dirty="0">
              <a:latin typeface="Cambria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5-конечная звезда 1">
            <a:hlinkClick r:id="rId2" action="ppaction://hlinksldjump"/>
          </p:cNvPr>
          <p:cNvSpPr/>
          <p:nvPr/>
        </p:nvSpPr>
        <p:spPr>
          <a:xfrm>
            <a:off x="8358214" y="6143644"/>
            <a:ext cx="628680" cy="557210"/>
          </a:xfrm>
          <a:prstGeom prst="star5">
            <a:avLst>
              <a:gd name="adj" fmla="val 20557"/>
              <a:gd name="hf" fmla="val 105146"/>
              <a:gd name="vf" fmla="val 110557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14810" y="214290"/>
            <a:ext cx="46434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FFC000"/>
                </a:solidFill>
              </a:rPr>
              <a:t>Достопримечательности 20</a:t>
            </a:r>
            <a:endParaRPr lang="ru-RU" sz="2400" b="1" i="1" dirty="0">
              <a:solidFill>
                <a:srgbClr val="FFC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28662" y="857232"/>
            <a:ext cx="78581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chemeClr val="accent1"/>
                </a:solidFill>
                <a:latin typeface="Cambria" pitchFamily="18" charset="0"/>
              </a:rPr>
              <a:t>Сейчас в этом здании находится историко-художественный музей, а что находилось там раньше?</a:t>
            </a:r>
            <a:endParaRPr lang="ru-RU" sz="3200" b="1" i="1" dirty="0">
              <a:solidFill>
                <a:schemeClr val="accent1"/>
              </a:solidFill>
              <a:latin typeface="Cambria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3991" y="5746747"/>
            <a:ext cx="841431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u="sng" dirty="0" smtClean="0">
                <a:latin typeface="Cambria" pitchFamily="18" charset="0"/>
              </a:rPr>
              <a:t>Ответ</a:t>
            </a:r>
            <a:r>
              <a:rPr lang="ru-RU" sz="2800" b="1" i="1" dirty="0" smtClean="0">
                <a:latin typeface="Cambria" pitchFamily="18" charset="0"/>
              </a:rPr>
              <a:t>: </a:t>
            </a:r>
          </a:p>
          <a:p>
            <a:pPr algn="ctr"/>
            <a:r>
              <a:rPr lang="ru-RU" sz="2800" b="1" i="1" dirty="0" smtClean="0">
                <a:latin typeface="Cambria" pitchFamily="18" charset="0"/>
              </a:rPr>
              <a:t>Аптека Карла </a:t>
            </a:r>
            <a:r>
              <a:rPr lang="ru-RU" sz="2800" b="1" i="1" dirty="0" err="1" smtClean="0">
                <a:latin typeface="Cambria" pitchFamily="18" charset="0"/>
              </a:rPr>
              <a:t>Вейса</a:t>
            </a:r>
            <a:r>
              <a:rPr lang="ru-RU" sz="2800" b="1" i="1" dirty="0" smtClean="0">
                <a:latin typeface="Cambria" pitchFamily="18" charset="0"/>
              </a:rPr>
              <a:t> (Земская аптека)</a:t>
            </a:r>
            <a:endParaRPr lang="ru-RU" sz="2800" b="1" i="1" dirty="0">
              <a:latin typeface="Cambria" pitchFamily="18" charset="0"/>
            </a:endParaRPr>
          </a:p>
        </p:txBody>
      </p:sp>
      <p:pic>
        <p:nvPicPr>
          <p:cNvPr id="7" name="i-main-pic" descr="Картинка 77 из 6087">
            <a:hlinkClick r:id="rId3" tgtFrame="_blank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3507" y="0"/>
            <a:ext cx="107632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https://a-peter.ru/wp-content/uploads/p5ZPZMOBEQ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6850" y="3356992"/>
            <a:ext cx="3509992" cy="2564318"/>
          </a:xfrm>
          <a:prstGeom prst="snip2DiagRect">
            <a:avLst/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2" name="Picture 4" descr="https://bormus.ru/%D0%94%D0%BE%D0%BC_%D0%92%D0%B5%D0%B9%D1%81%D0%B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738" y="2615246"/>
            <a:ext cx="4027072" cy="246993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712</TotalTime>
  <Words>890</Words>
  <Application>Microsoft Office PowerPoint</Application>
  <PresentationFormat>Экран (4:3)</PresentationFormat>
  <Paragraphs>207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Яркая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Используемая литература: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71</cp:revision>
  <dcterms:created xsi:type="dcterms:W3CDTF">2012-01-21T11:47:29Z</dcterms:created>
  <dcterms:modified xsi:type="dcterms:W3CDTF">2023-12-14T07:55:03Z</dcterms:modified>
</cp:coreProperties>
</file>