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49"/>
  </p:notesMasterIdLst>
  <p:sldIdLst>
    <p:sldId id="256" r:id="rId2"/>
    <p:sldId id="257" r:id="rId3"/>
    <p:sldId id="259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301" r:id="rId13"/>
    <p:sldId id="275" r:id="rId14"/>
    <p:sldId id="276" r:id="rId15"/>
    <p:sldId id="303" r:id="rId16"/>
    <p:sldId id="286" r:id="rId17"/>
    <p:sldId id="307" r:id="rId18"/>
    <p:sldId id="287" r:id="rId19"/>
    <p:sldId id="308" r:id="rId20"/>
    <p:sldId id="288" r:id="rId21"/>
    <p:sldId id="309" r:id="rId22"/>
    <p:sldId id="289" r:id="rId23"/>
    <p:sldId id="310" r:id="rId24"/>
    <p:sldId id="290" r:id="rId25"/>
    <p:sldId id="311" r:id="rId26"/>
    <p:sldId id="291" r:id="rId27"/>
    <p:sldId id="312" r:id="rId28"/>
    <p:sldId id="292" r:id="rId29"/>
    <p:sldId id="313" r:id="rId30"/>
    <p:sldId id="293" r:id="rId31"/>
    <p:sldId id="314" r:id="rId32"/>
    <p:sldId id="294" r:id="rId33"/>
    <p:sldId id="315" r:id="rId34"/>
    <p:sldId id="295" r:id="rId35"/>
    <p:sldId id="316" r:id="rId36"/>
    <p:sldId id="296" r:id="rId37"/>
    <p:sldId id="317" r:id="rId38"/>
    <p:sldId id="297" r:id="rId39"/>
    <p:sldId id="318" r:id="rId40"/>
    <p:sldId id="298" r:id="rId41"/>
    <p:sldId id="319" r:id="rId42"/>
    <p:sldId id="299" r:id="rId43"/>
    <p:sldId id="320" r:id="rId44"/>
    <p:sldId id="304" r:id="rId45"/>
    <p:sldId id="305" r:id="rId46"/>
    <p:sldId id="321" r:id="rId47"/>
    <p:sldId id="306" r:id="rId4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4660"/>
  </p:normalViewPr>
  <p:slideViewPr>
    <p:cSldViewPr>
      <p:cViewPr>
        <p:scale>
          <a:sx n="77" d="100"/>
          <a:sy n="77" d="100"/>
        </p:scale>
        <p:origin x="-948" y="-107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A73227-D614-45C8-973E-22AB396D1AAB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58D9A9-BF77-486D-8096-44D0B50AF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196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4478274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4539996"/>
            <a:ext cx="2249424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4533138"/>
            <a:ext cx="6784848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3028950"/>
            <a:ext cx="6477000" cy="13716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4537528"/>
            <a:ext cx="6705600" cy="51435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4551524"/>
            <a:ext cx="2057400" cy="51435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177404"/>
            <a:ext cx="5867400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171450"/>
            <a:ext cx="8382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457201"/>
            <a:ext cx="2057400" cy="4137422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5562600" cy="413742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4686302"/>
            <a:ext cx="2209800" cy="273844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2" y="4686156"/>
            <a:ext cx="5573483" cy="273844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51435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457200"/>
            <a:ext cx="228600" cy="46863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40005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6056313" y="77787"/>
            <a:ext cx="40005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171450"/>
            <a:ext cx="8153400" cy="74295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200150"/>
            <a:ext cx="8153400" cy="337185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1" y="2057400"/>
            <a:ext cx="7123113" cy="1254919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143000"/>
            <a:ext cx="9144000" cy="85725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00150"/>
            <a:ext cx="1295400" cy="7429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200150"/>
            <a:ext cx="7772400" cy="7429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00150"/>
            <a:ext cx="7620000" cy="74295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314450"/>
            <a:ext cx="1295400" cy="526257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04787"/>
            <a:ext cx="8153400" cy="652463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314450"/>
            <a:ext cx="3886200" cy="48006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314450"/>
            <a:ext cx="3886200" cy="48006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4686300"/>
            <a:ext cx="5334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04787"/>
            <a:ext cx="8077200" cy="652463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314450"/>
            <a:ext cx="1600200" cy="325755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314450"/>
            <a:ext cx="6400800" cy="33147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3429000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3497580"/>
            <a:ext cx="1463040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3490722"/>
            <a:ext cx="7598664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3486150"/>
            <a:ext cx="7315200" cy="51435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515035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3500437"/>
            <a:ext cx="1447800" cy="497684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4686155"/>
            <a:ext cx="4572000" cy="273844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3426714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71450"/>
            <a:ext cx="8153400" cy="7429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200150"/>
            <a:ext cx="8153400" cy="339471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1" y="4686155"/>
            <a:ext cx="542108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925830"/>
            <a:ext cx="9144000" cy="24003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960120"/>
            <a:ext cx="533400" cy="1714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960120"/>
            <a:ext cx="8553450" cy="1714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954167"/>
            <a:ext cx="533400" cy="183357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95486"/>
            <a:ext cx="8856984" cy="391703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Трактор и сельскохозяйственные машины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17"/>
          <p:cNvGrpSpPr/>
          <p:nvPr/>
        </p:nvGrpSpPr>
        <p:grpSpPr>
          <a:xfrm>
            <a:off x="286148" y="354726"/>
            <a:ext cx="7223900" cy="4611657"/>
            <a:chOff x="157866" y="146672"/>
            <a:chExt cx="10303254" cy="6474731"/>
          </a:xfrm>
        </p:grpSpPr>
        <p:sp>
          <p:nvSpPr>
            <p:cNvPr id="114" name="Скругленный прямоугольник 113"/>
            <p:cNvSpPr/>
            <p:nvPr/>
          </p:nvSpPr>
          <p:spPr>
            <a:xfrm>
              <a:off x="157866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626511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1095156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Скругленный прямоугольник 116"/>
            <p:cNvSpPr/>
            <p:nvPr/>
          </p:nvSpPr>
          <p:spPr>
            <a:xfrm>
              <a:off x="1563801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Скругленный прямоугольник 117"/>
            <p:cNvSpPr/>
            <p:nvPr/>
          </p:nvSpPr>
          <p:spPr>
            <a:xfrm>
              <a:off x="2032446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Скругленный прямоугольник 118"/>
            <p:cNvSpPr/>
            <p:nvPr/>
          </p:nvSpPr>
          <p:spPr>
            <a:xfrm>
              <a:off x="2501091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Скругленный прямоугольник 119"/>
            <p:cNvSpPr/>
            <p:nvPr/>
          </p:nvSpPr>
          <p:spPr>
            <a:xfrm>
              <a:off x="2969736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Скругленный прямоугольник 120"/>
            <p:cNvSpPr/>
            <p:nvPr/>
          </p:nvSpPr>
          <p:spPr>
            <a:xfrm>
              <a:off x="3438381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3907026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Скругленный прямоугольник 122"/>
            <p:cNvSpPr/>
            <p:nvPr/>
          </p:nvSpPr>
          <p:spPr>
            <a:xfrm>
              <a:off x="4375671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Скругленный прямоугольник 123"/>
            <p:cNvSpPr/>
            <p:nvPr/>
          </p:nvSpPr>
          <p:spPr>
            <a:xfrm>
              <a:off x="4844316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5312961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Скругленный прямоугольник 125"/>
            <p:cNvSpPr/>
            <p:nvPr/>
          </p:nvSpPr>
          <p:spPr>
            <a:xfrm>
              <a:off x="5781607" y="1004779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Скругленный прямоугольник 126"/>
            <p:cNvSpPr/>
            <p:nvPr/>
          </p:nvSpPr>
          <p:spPr>
            <a:xfrm>
              <a:off x="626511" y="143841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626511" y="187204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Скругленный прямоугольник 128"/>
            <p:cNvSpPr/>
            <p:nvPr/>
          </p:nvSpPr>
          <p:spPr>
            <a:xfrm>
              <a:off x="626511" y="230567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Скругленный прямоугольник 129"/>
            <p:cNvSpPr/>
            <p:nvPr/>
          </p:nvSpPr>
          <p:spPr>
            <a:xfrm>
              <a:off x="157866" y="187204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Скругленный прямоугольник 130"/>
            <p:cNvSpPr/>
            <p:nvPr/>
          </p:nvSpPr>
          <p:spPr>
            <a:xfrm>
              <a:off x="1095156" y="187204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Скругленный прямоугольник 131"/>
            <p:cNvSpPr/>
            <p:nvPr/>
          </p:nvSpPr>
          <p:spPr>
            <a:xfrm>
              <a:off x="1563801" y="187204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Скругленный прямоугольник 132"/>
            <p:cNvSpPr/>
            <p:nvPr/>
          </p:nvSpPr>
          <p:spPr>
            <a:xfrm>
              <a:off x="2032446" y="187204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Скругленный прямоугольник 133"/>
            <p:cNvSpPr/>
            <p:nvPr/>
          </p:nvSpPr>
          <p:spPr>
            <a:xfrm>
              <a:off x="2501091" y="187204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5" name="Скругленный прямоугольник 134"/>
            <p:cNvSpPr/>
            <p:nvPr/>
          </p:nvSpPr>
          <p:spPr>
            <a:xfrm>
              <a:off x="2969736" y="187204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Скругленный прямоугольник 135"/>
            <p:cNvSpPr/>
            <p:nvPr/>
          </p:nvSpPr>
          <p:spPr>
            <a:xfrm>
              <a:off x="3438381" y="187204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Скругленный прямоугольник 136"/>
            <p:cNvSpPr/>
            <p:nvPr/>
          </p:nvSpPr>
          <p:spPr>
            <a:xfrm>
              <a:off x="3907026" y="187204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Скругленный прямоугольник 138"/>
            <p:cNvSpPr/>
            <p:nvPr/>
          </p:nvSpPr>
          <p:spPr>
            <a:xfrm>
              <a:off x="3907026" y="230429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Скругленный прямоугольник 139"/>
            <p:cNvSpPr/>
            <p:nvPr/>
          </p:nvSpPr>
          <p:spPr>
            <a:xfrm>
              <a:off x="3907026" y="2736094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Скругленный прямоугольник 140"/>
            <p:cNvSpPr/>
            <p:nvPr/>
          </p:nvSpPr>
          <p:spPr>
            <a:xfrm>
              <a:off x="3907026" y="3167894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Скругленный прямоугольник 141"/>
            <p:cNvSpPr/>
            <p:nvPr/>
          </p:nvSpPr>
          <p:spPr>
            <a:xfrm>
              <a:off x="3907026" y="359924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Скругленный прямоугольник 142"/>
            <p:cNvSpPr/>
            <p:nvPr/>
          </p:nvSpPr>
          <p:spPr>
            <a:xfrm>
              <a:off x="3907026" y="4031046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4" name="Скругленный прямоугольник 143"/>
            <p:cNvSpPr/>
            <p:nvPr/>
          </p:nvSpPr>
          <p:spPr>
            <a:xfrm>
              <a:off x="3907026" y="4462846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Скругленный прямоугольник 144"/>
            <p:cNvSpPr/>
            <p:nvPr/>
          </p:nvSpPr>
          <p:spPr>
            <a:xfrm>
              <a:off x="3907026" y="489464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Скругленный прямоугольник 145"/>
            <p:cNvSpPr/>
            <p:nvPr/>
          </p:nvSpPr>
          <p:spPr>
            <a:xfrm>
              <a:off x="3907026" y="532644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Скругленный прямоугольник 146"/>
            <p:cNvSpPr/>
            <p:nvPr/>
          </p:nvSpPr>
          <p:spPr>
            <a:xfrm>
              <a:off x="3907026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Скругленный прямоугольник 147"/>
            <p:cNvSpPr/>
            <p:nvPr/>
          </p:nvSpPr>
          <p:spPr>
            <a:xfrm>
              <a:off x="3907026" y="6190052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Скругленный прямоугольник 149"/>
            <p:cNvSpPr/>
            <p:nvPr/>
          </p:nvSpPr>
          <p:spPr>
            <a:xfrm>
              <a:off x="4844316" y="570482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Скругленный прямоугольник 150"/>
            <p:cNvSpPr/>
            <p:nvPr/>
          </p:nvSpPr>
          <p:spPr>
            <a:xfrm>
              <a:off x="4844316" y="1442074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2" name="Скругленный прямоугольник 151"/>
            <p:cNvSpPr/>
            <p:nvPr/>
          </p:nvSpPr>
          <p:spPr>
            <a:xfrm>
              <a:off x="4844316" y="187387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Скругленный прямоугольник 152"/>
            <p:cNvSpPr/>
            <p:nvPr/>
          </p:nvSpPr>
          <p:spPr>
            <a:xfrm>
              <a:off x="4844316" y="230567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Скругленный прямоугольник 153"/>
            <p:cNvSpPr/>
            <p:nvPr/>
          </p:nvSpPr>
          <p:spPr>
            <a:xfrm>
              <a:off x="4844316" y="2737026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5" name="Скругленный прямоугольник 154"/>
            <p:cNvSpPr/>
            <p:nvPr/>
          </p:nvSpPr>
          <p:spPr>
            <a:xfrm>
              <a:off x="5312961" y="230567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Скругленный прямоугольник 155"/>
            <p:cNvSpPr/>
            <p:nvPr/>
          </p:nvSpPr>
          <p:spPr>
            <a:xfrm>
              <a:off x="5781606" y="230567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Скругленный прямоугольник 156"/>
            <p:cNvSpPr/>
            <p:nvPr/>
          </p:nvSpPr>
          <p:spPr>
            <a:xfrm>
              <a:off x="6250251" y="230567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8" name="Скругленный прямоугольник 157"/>
            <p:cNvSpPr/>
            <p:nvPr/>
          </p:nvSpPr>
          <p:spPr>
            <a:xfrm>
              <a:off x="6718896" y="230567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9" name="Скругленный прямоугольник 158"/>
            <p:cNvSpPr/>
            <p:nvPr/>
          </p:nvSpPr>
          <p:spPr>
            <a:xfrm>
              <a:off x="7187541" y="230567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Скругленный прямоугольник 159"/>
            <p:cNvSpPr/>
            <p:nvPr/>
          </p:nvSpPr>
          <p:spPr>
            <a:xfrm>
              <a:off x="7656186" y="230567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Скругленный прямоугольник 161"/>
            <p:cNvSpPr/>
            <p:nvPr/>
          </p:nvSpPr>
          <p:spPr>
            <a:xfrm>
              <a:off x="6718896" y="187387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Скругленный прямоугольник 162"/>
            <p:cNvSpPr/>
            <p:nvPr/>
          </p:nvSpPr>
          <p:spPr>
            <a:xfrm>
              <a:off x="6718896" y="2737026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Скругленный прямоугольник 163"/>
            <p:cNvSpPr/>
            <p:nvPr/>
          </p:nvSpPr>
          <p:spPr>
            <a:xfrm>
              <a:off x="6718896" y="316882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Скругленный прямоугольник 164"/>
            <p:cNvSpPr/>
            <p:nvPr/>
          </p:nvSpPr>
          <p:spPr>
            <a:xfrm>
              <a:off x="6718896" y="360062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7" name="Скругленный прямоугольник 166"/>
            <p:cNvSpPr/>
            <p:nvPr/>
          </p:nvSpPr>
          <p:spPr>
            <a:xfrm>
              <a:off x="7187541" y="316882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8" name="Скругленный прямоугольник 167"/>
            <p:cNvSpPr/>
            <p:nvPr/>
          </p:nvSpPr>
          <p:spPr>
            <a:xfrm>
              <a:off x="7656186" y="316882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Скругленный прямоугольник 168"/>
            <p:cNvSpPr/>
            <p:nvPr/>
          </p:nvSpPr>
          <p:spPr>
            <a:xfrm>
              <a:off x="8124831" y="316882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0" name="Скругленный прямоугольник 169"/>
            <p:cNvSpPr/>
            <p:nvPr/>
          </p:nvSpPr>
          <p:spPr>
            <a:xfrm>
              <a:off x="8593476" y="316882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1" name="Скругленный прямоугольник 170"/>
            <p:cNvSpPr/>
            <p:nvPr/>
          </p:nvSpPr>
          <p:spPr>
            <a:xfrm>
              <a:off x="9062121" y="316882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2" name="Скругленный прямоугольник 171"/>
            <p:cNvSpPr/>
            <p:nvPr/>
          </p:nvSpPr>
          <p:spPr>
            <a:xfrm>
              <a:off x="9528454" y="316882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Скругленный прямоугольник 176"/>
            <p:cNvSpPr/>
            <p:nvPr/>
          </p:nvSpPr>
          <p:spPr>
            <a:xfrm>
              <a:off x="9528454" y="146672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Скругленный прямоугольник 177"/>
            <p:cNvSpPr/>
            <p:nvPr/>
          </p:nvSpPr>
          <p:spPr>
            <a:xfrm>
              <a:off x="9528454" y="57847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Скругленный прямоугольник 178"/>
            <p:cNvSpPr/>
            <p:nvPr/>
          </p:nvSpPr>
          <p:spPr>
            <a:xfrm>
              <a:off x="9528454" y="101027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Скругленный прямоугольник 179"/>
            <p:cNvSpPr/>
            <p:nvPr/>
          </p:nvSpPr>
          <p:spPr>
            <a:xfrm>
              <a:off x="9528454" y="1441624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Скругленный прямоугольник 180"/>
            <p:cNvSpPr/>
            <p:nvPr/>
          </p:nvSpPr>
          <p:spPr>
            <a:xfrm>
              <a:off x="9528454" y="187342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2" name="Скругленный прямоугольник 181"/>
            <p:cNvSpPr/>
            <p:nvPr/>
          </p:nvSpPr>
          <p:spPr>
            <a:xfrm>
              <a:off x="9528454" y="2305225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3" name="Скругленный прямоугольник 182"/>
            <p:cNvSpPr/>
            <p:nvPr/>
          </p:nvSpPr>
          <p:spPr>
            <a:xfrm>
              <a:off x="9528454" y="2737026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Скругленный прямоугольник 184"/>
            <p:cNvSpPr/>
            <p:nvPr/>
          </p:nvSpPr>
          <p:spPr>
            <a:xfrm>
              <a:off x="7656186" y="101027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6" name="Скругленный прямоугольник 185"/>
            <p:cNvSpPr/>
            <p:nvPr/>
          </p:nvSpPr>
          <p:spPr>
            <a:xfrm>
              <a:off x="8124831" y="101027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7" name="Скругленный прямоугольник 186"/>
            <p:cNvSpPr/>
            <p:nvPr/>
          </p:nvSpPr>
          <p:spPr>
            <a:xfrm>
              <a:off x="8593476" y="101027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8" name="Скругленный прямоугольник 187"/>
            <p:cNvSpPr/>
            <p:nvPr/>
          </p:nvSpPr>
          <p:spPr>
            <a:xfrm>
              <a:off x="9062121" y="101027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Скругленный прямоугольник 189"/>
            <p:cNvSpPr/>
            <p:nvPr/>
          </p:nvSpPr>
          <p:spPr>
            <a:xfrm>
              <a:off x="9994787" y="1010723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Скругленный прямоугольник 190"/>
            <p:cNvSpPr/>
            <p:nvPr/>
          </p:nvSpPr>
          <p:spPr>
            <a:xfrm>
              <a:off x="1563801" y="4031046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Скругленный прямоугольник 191"/>
            <p:cNvSpPr/>
            <p:nvPr/>
          </p:nvSpPr>
          <p:spPr>
            <a:xfrm>
              <a:off x="2032446" y="4031046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Скругленный прямоугольник 192"/>
            <p:cNvSpPr/>
            <p:nvPr/>
          </p:nvSpPr>
          <p:spPr>
            <a:xfrm>
              <a:off x="2501091" y="4031046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Скругленный прямоугольник 193"/>
            <p:cNvSpPr/>
            <p:nvPr/>
          </p:nvSpPr>
          <p:spPr>
            <a:xfrm>
              <a:off x="2969736" y="4031046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Скругленный прямоугольник 194"/>
            <p:cNvSpPr/>
            <p:nvPr/>
          </p:nvSpPr>
          <p:spPr>
            <a:xfrm>
              <a:off x="3438381" y="4031046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7" name="Скругленный прямоугольник 196"/>
            <p:cNvSpPr/>
            <p:nvPr/>
          </p:nvSpPr>
          <p:spPr>
            <a:xfrm>
              <a:off x="4377983" y="4039208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8" name="Скругленный прямоугольник 197"/>
            <p:cNvSpPr/>
            <p:nvPr/>
          </p:nvSpPr>
          <p:spPr>
            <a:xfrm>
              <a:off x="2032446" y="489464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9" name="Скругленный прямоугольник 198"/>
            <p:cNvSpPr/>
            <p:nvPr/>
          </p:nvSpPr>
          <p:spPr>
            <a:xfrm>
              <a:off x="2501091" y="489464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Скругленный прямоугольник 199"/>
            <p:cNvSpPr/>
            <p:nvPr/>
          </p:nvSpPr>
          <p:spPr>
            <a:xfrm>
              <a:off x="2969736" y="489464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Скругленный прямоугольник 200"/>
            <p:cNvSpPr/>
            <p:nvPr/>
          </p:nvSpPr>
          <p:spPr>
            <a:xfrm>
              <a:off x="3438381" y="489464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4" name="Скругленный прямоугольник 203"/>
            <p:cNvSpPr/>
            <p:nvPr/>
          </p:nvSpPr>
          <p:spPr>
            <a:xfrm>
              <a:off x="2969736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5" name="Скругленный прямоугольник 204"/>
            <p:cNvSpPr/>
            <p:nvPr/>
          </p:nvSpPr>
          <p:spPr>
            <a:xfrm>
              <a:off x="3438381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Скругленный прямоугольник 206"/>
            <p:cNvSpPr/>
            <p:nvPr/>
          </p:nvSpPr>
          <p:spPr>
            <a:xfrm>
              <a:off x="4377983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Скругленный прямоугольник 207"/>
            <p:cNvSpPr/>
            <p:nvPr/>
          </p:nvSpPr>
          <p:spPr>
            <a:xfrm>
              <a:off x="4846628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Скругленный прямоугольник 208"/>
            <p:cNvSpPr/>
            <p:nvPr/>
          </p:nvSpPr>
          <p:spPr>
            <a:xfrm>
              <a:off x="5315273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Скругленный прямоугольник 209"/>
            <p:cNvSpPr/>
            <p:nvPr/>
          </p:nvSpPr>
          <p:spPr>
            <a:xfrm>
              <a:off x="5783918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1" name="Скругленный прямоугольник 210"/>
            <p:cNvSpPr/>
            <p:nvPr/>
          </p:nvSpPr>
          <p:spPr>
            <a:xfrm>
              <a:off x="6252563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Скругленный прямоугольник 211"/>
            <p:cNvSpPr/>
            <p:nvPr/>
          </p:nvSpPr>
          <p:spPr>
            <a:xfrm>
              <a:off x="6721208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Скругленный прямоугольник 212"/>
            <p:cNvSpPr/>
            <p:nvPr/>
          </p:nvSpPr>
          <p:spPr>
            <a:xfrm>
              <a:off x="7189853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4" name="Скругленный прямоугольник 213"/>
            <p:cNvSpPr/>
            <p:nvPr/>
          </p:nvSpPr>
          <p:spPr>
            <a:xfrm>
              <a:off x="7658498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5" name="Скругленный прямоугольник 214"/>
            <p:cNvSpPr/>
            <p:nvPr/>
          </p:nvSpPr>
          <p:spPr>
            <a:xfrm>
              <a:off x="8127143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6" name="Скругленный прямоугольник 215"/>
            <p:cNvSpPr/>
            <p:nvPr/>
          </p:nvSpPr>
          <p:spPr>
            <a:xfrm>
              <a:off x="8595788" y="5758701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1563801" y="4894647"/>
              <a:ext cx="466333" cy="431351"/>
            </a:xfrm>
            <a:prstGeom prst="roundRect">
              <a:avLst/>
            </a:prstGeom>
            <a:ln w="57150" cmpd="dbl"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9" name="TextBox 218"/>
          <p:cNvSpPr txBox="1"/>
          <p:nvPr/>
        </p:nvSpPr>
        <p:spPr>
          <a:xfrm>
            <a:off x="292484" y="923366"/>
            <a:ext cx="32062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О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20" name="TextBox 219"/>
          <p:cNvSpPr txBox="1"/>
          <p:nvPr/>
        </p:nvSpPr>
        <p:spPr>
          <a:xfrm>
            <a:off x="628203" y="923366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П</a:t>
            </a:r>
          </a:p>
        </p:txBody>
      </p:sp>
      <p:sp>
        <p:nvSpPr>
          <p:cNvPr id="221" name="TextBox 220"/>
          <p:cNvSpPr txBox="1"/>
          <p:nvPr/>
        </p:nvSpPr>
        <p:spPr>
          <a:xfrm>
            <a:off x="978827" y="923366"/>
            <a:ext cx="282082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Р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1289478" y="923366"/>
            <a:ext cx="354349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Ы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1672396" y="923366"/>
            <a:ext cx="282082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224" name="TextBox 223"/>
          <p:cNvSpPr txBox="1"/>
          <p:nvPr/>
        </p:nvSpPr>
        <p:spPr>
          <a:xfrm>
            <a:off x="1983048" y="923366"/>
            <a:ext cx="290513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225" name="TextBox 224"/>
          <p:cNvSpPr txBox="1"/>
          <p:nvPr/>
        </p:nvSpPr>
        <p:spPr>
          <a:xfrm>
            <a:off x="2302130" y="923366"/>
            <a:ext cx="314601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226" name="TextBox 225"/>
          <p:cNvSpPr txBox="1"/>
          <p:nvPr/>
        </p:nvSpPr>
        <p:spPr>
          <a:xfrm>
            <a:off x="2645300" y="923366"/>
            <a:ext cx="290513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227" name="TextBox 226"/>
          <p:cNvSpPr txBox="1"/>
          <p:nvPr/>
        </p:nvSpPr>
        <p:spPr>
          <a:xfrm>
            <a:off x="2964383" y="923366"/>
            <a:ext cx="30255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228" name="TextBox 227"/>
          <p:cNvSpPr txBox="1"/>
          <p:nvPr/>
        </p:nvSpPr>
        <p:spPr>
          <a:xfrm>
            <a:off x="3295509" y="923366"/>
            <a:ext cx="27244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229" name="TextBox 228"/>
          <p:cNvSpPr txBox="1"/>
          <p:nvPr/>
        </p:nvSpPr>
        <p:spPr>
          <a:xfrm>
            <a:off x="3607436" y="923366"/>
            <a:ext cx="270038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230" name="TextBox 229"/>
          <p:cNvSpPr txBox="1"/>
          <p:nvPr/>
        </p:nvSpPr>
        <p:spPr>
          <a:xfrm>
            <a:off x="3895131" y="923366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231" name="TextBox 230"/>
          <p:cNvSpPr txBox="1"/>
          <p:nvPr/>
        </p:nvSpPr>
        <p:spPr>
          <a:xfrm>
            <a:off x="4232277" y="923366"/>
            <a:ext cx="28810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Ь</a:t>
            </a:r>
          </a:p>
        </p:txBody>
      </p:sp>
      <p:sp>
        <p:nvSpPr>
          <p:cNvPr id="232" name="TextBox 231"/>
          <p:cNvSpPr txBox="1"/>
          <p:nvPr/>
        </p:nvSpPr>
        <p:spPr>
          <a:xfrm>
            <a:off x="628203" y="1234391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233" name="TextBox 232"/>
          <p:cNvSpPr txBox="1"/>
          <p:nvPr/>
        </p:nvSpPr>
        <p:spPr>
          <a:xfrm>
            <a:off x="639043" y="1545415"/>
            <a:ext cx="28690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У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654701" y="1856438"/>
            <a:ext cx="25558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Г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286149" y="1545415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236" name="TextBox 235"/>
          <p:cNvSpPr txBox="1"/>
          <p:nvPr/>
        </p:nvSpPr>
        <p:spPr>
          <a:xfrm>
            <a:off x="908064" y="1545415"/>
            <a:ext cx="389278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Щ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1315157" y="1545415"/>
            <a:ext cx="314601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И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38" name="TextBox 237"/>
          <p:cNvSpPr txBox="1"/>
          <p:nvPr/>
        </p:nvSpPr>
        <p:spPr>
          <a:xfrm>
            <a:off x="1647574" y="1545415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239" name="TextBox 238"/>
          <p:cNvSpPr txBox="1"/>
          <p:nvPr/>
        </p:nvSpPr>
        <p:spPr>
          <a:xfrm>
            <a:off x="1973970" y="1545415"/>
            <a:ext cx="28810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Ь</a:t>
            </a:r>
          </a:p>
        </p:txBody>
      </p:sp>
      <p:sp>
        <p:nvSpPr>
          <p:cNvPr id="240" name="TextBox 239"/>
          <p:cNvSpPr txBox="1"/>
          <p:nvPr/>
        </p:nvSpPr>
        <p:spPr>
          <a:xfrm>
            <a:off x="2279889" y="1545415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Н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41" name="TextBox 240"/>
          <p:cNvSpPr txBox="1"/>
          <p:nvPr/>
        </p:nvSpPr>
        <p:spPr>
          <a:xfrm>
            <a:off x="2606285" y="1545415"/>
            <a:ext cx="314601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И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42" name="TextBox 241"/>
          <p:cNvSpPr txBox="1"/>
          <p:nvPr/>
        </p:nvSpPr>
        <p:spPr>
          <a:xfrm>
            <a:off x="2928051" y="1545415"/>
            <a:ext cx="290513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2929858" y="1852529"/>
            <a:ext cx="28690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У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44" name="TextBox 243"/>
          <p:cNvSpPr txBox="1"/>
          <p:nvPr/>
        </p:nvSpPr>
        <p:spPr>
          <a:xfrm>
            <a:off x="2919018" y="2159644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245" name="TextBox 244"/>
          <p:cNvSpPr txBox="1"/>
          <p:nvPr/>
        </p:nvSpPr>
        <p:spPr>
          <a:xfrm>
            <a:off x="2929256" y="2466758"/>
            <a:ext cx="28810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Ь</a:t>
            </a:r>
          </a:p>
        </p:txBody>
      </p:sp>
      <p:sp>
        <p:nvSpPr>
          <p:cNvPr id="246" name="TextBox 245"/>
          <p:cNvSpPr txBox="1"/>
          <p:nvPr/>
        </p:nvSpPr>
        <p:spPr>
          <a:xfrm>
            <a:off x="2937084" y="2773873"/>
            <a:ext cx="27244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247" name="TextBox 246"/>
          <p:cNvSpPr txBox="1"/>
          <p:nvPr/>
        </p:nvSpPr>
        <p:spPr>
          <a:xfrm>
            <a:off x="2916007" y="3080987"/>
            <a:ext cx="314601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И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48" name="TextBox 247"/>
          <p:cNvSpPr txBox="1"/>
          <p:nvPr/>
        </p:nvSpPr>
        <p:spPr>
          <a:xfrm>
            <a:off x="2928051" y="3388102"/>
            <a:ext cx="290513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249" name="TextBox 248"/>
          <p:cNvSpPr txBox="1"/>
          <p:nvPr/>
        </p:nvSpPr>
        <p:spPr>
          <a:xfrm>
            <a:off x="2922029" y="3695216"/>
            <a:ext cx="30255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2937084" y="4002331"/>
            <a:ext cx="27244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2912996" y="4309445"/>
            <a:ext cx="32062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О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2932267" y="4616560"/>
            <a:ext cx="282082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Р</a:t>
            </a:r>
          </a:p>
        </p:txBody>
      </p:sp>
      <p:sp>
        <p:nvSpPr>
          <p:cNvPr id="253" name="TextBox 252"/>
          <p:cNvSpPr txBox="1"/>
          <p:nvPr/>
        </p:nvSpPr>
        <p:spPr>
          <a:xfrm>
            <a:off x="1280180" y="3080987"/>
            <a:ext cx="32062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О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1621224" y="3080987"/>
            <a:ext cx="290513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255" name="TextBox 254"/>
          <p:cNvSpPr txBox="1"/>
          <p:nvPr/>
        </p:nvSpPr>
        <p:spPr>
          <a:xfrm>
            <a:off x="1940704" y="3080987"/>
            <a:ext cx="28690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У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2256571" y="3080987"/>
            <a:ext cx="292921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Ч</a:t>
            </a:r>
          </a:p>
        </p:txBody>
      </p:sp>
      <p:sp>
        <p:nvSpPr>
          <p:cNvPr id="257" name="TextBox 256"/>
          <p:cNvSpPr txBox="1"/>
          <p:nvPr/>
        </p:nvSpPr>
        <p:spPr>
          <a:xfrm>
            <a:off x="2578459" y="3080987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Н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3254981" y="3080987"/>
            <a:ext cx="290513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259" name="TextBox 258"/>
          <p:cNvSpPr txBox="1"/>
          <p:nvPr/>
        </p:nvSpPr>
        <p:spPr>
          <a:xfrm>
            <a:off x="1584776" y="3695216"/>
            <a:ext cx="32062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О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1270336" y="3695216"/>
            <a:ext cx="28810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Б</a:t>
            </a:r>
          </a:p>
        </p:txBody>
      </p:sp>
      <p:sp>
        <p:nvSpPr>
          <p:cNvPr id="261" name="TextBox 260"/>
          <p:cNvSpPr txBox="1"/>
          <p:nvPr/>
        </p:nvSpPr>
        <p:spPr>
          <a:xfrm>
            <a:off x="1931735" y="3695216"/>
            <a:ext cx="282082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Р</a:t>
            </a:r>
          </a:p>
        </p:txBody>
      </p:sp>
      <p:sp>
        <p:nvSpPr>
          <p:cNvPr id="262" name="TextBox 261"/>
          <p:cNvSpPr txBox="1"/>
          <p:nvPr/>
        </p:nvSpPr>
        <p:spPr>
          <a:xfrm>
            <a:off x="2240153" y="3695216"/>
            <a:ext cx="32062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О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64" name="TextBox 263"/>
          <p:cNvSpPr txBox="1"/>
          <p:nvPr/>
        </p:nvSpPr>
        <p:spPr>
          <a:xfrm>
            <a:off x="2587113" y="3695216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Н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2275160" y="4309445"/>
            <a:ext cx="282082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266" name="TextBox 265"/>
          <p:cNvSpPr txBox="1"/>
          <p:nvPr/>
        </p:nvSpPr>
        <p:spPr>
          <a:xfrm>
            <a:off x="2598895" y="4309445"/>
            <a:ext cx="27244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267" name="TextBox 266"/>
          <p:cNvSpPr txBox="1"/>
          <p:nvPr/>
        </p:nvSpPr>
        <p:spPr>
          <a:xfrm>
            <a:off x="3268697" y="4309445"/>
            <a:ext cx="25558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Г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68" name="TextBox 267"/>
          <p:cNvSpPr txBox="1"/>
          <p:nvPr/>
        </p:nvSpPr>
        <p:spPr>
          <a:xfrm>
            <a:off x="3559359" y="4309445"/>
            <a:ext cx="32062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О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69" name="TextBox 268"/>
          <p:cNvSpPr txBox="1"/>
          <p:nvPr/>
        </p:nvSpPr>
        <p:spPr>
          <a:xfrm>
            <a:off x="3862009" y="4309445"/>
            <a:ext cx="374825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М</a:t>
            </a:r>
          </a:p>
        </p:txBody>
      </p:sp>
      <p:sp>
        <p:nvSpPr>
          <p:cNvPr id="270" name="TextBox 269"/>
          <p:cNvSpPr txBox="1"/>
          <p:nvPr/>
        </p:nvSpPr>
        <p:spPr>
          <a:xfrm>
            <a:off x="4279488" y="4309445"/>
            <a:ext cx="270038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271" name="TextBox 270"/>
          <p:cNvSpPr txBox="1"/>
          <p:nvPr/>
        </p:nvSpPr>
        <p:spPr>
          <a:xfrm>
            <a:off x="4592181" y="4309445"/>
            <a:ext cx="27244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272" name="TextBox 271"/>
          <p:cNvSpPr txBox="1"/>
          <p:nvPr/>
        </p:nvSpPr>
        <p:spPr>
          <a:xfrm>
            <a:off x="4907283" y="4309445"/>
            <a:ext cx="30255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273" name="TextBox 272"/>
          <p:cNvSpPr txBox="1"/>
          <p:nvPr/>
        </p:nvSpPr>
        <p:spPr>
          <a:xfrm>
            <a:off x="5252495" y="4309445"/>
            <a:ext cx="27244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274" name="TextBox 273"/>
          <p:cNvSpPr txBox="1"/>
          <p:nvPr/>
        </p:nvSpPr>
        <p:spPr>
          <a:xfrm>
            <a:off x="5567597" y="4309445"/>
            <a:ext cx="270038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275" name="TextBox 274"/>
          <p:cNvSpPr txBox="1"/>
          <p:nvPr/>
        </p:nvSpPr>
        <p:spPr>
          <a:xfrm>
            <a:off x="5880291" y="4309445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276" name="TextBox 275"/>
          <p:cNvSpPr txBox="1"/>
          <p:nvPr/>
        </p:nvSpPr>
        <p:spPr>
          <a:xfrm>
            <a:off x="6231526" y="4309445"/>
            <a:ext cx="28810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Ь</a:t>
            </a:r>
          </a:p>
        </p:txBody>
      </p:sp>
      <p:sp>
        <p:nvSpPr>
          <p:cNvPr id="277" name="TextBox 276"/>
          <p:cNvSpPr txBox="1"/>
          <p:nvPr/>
        </p:nvSpPr>
        <p:spPr>
          <a:xfrm>
            <a:off x="3601414" y="613995"/>
            <a:ext cx="282082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278" name="TextBox 277"/>
          <p:cNvSpPr txBox="1"/>
          <p:nvPr/>
        </p:nvSpPr>
        <p:spPr>
          <a:xfrm>
            <a:off x="3595392" y="1232436"/>
            <a:ext cx="29412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Я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3588165" y="1541506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280" name="TextBox 279"/>
          <p:cNvSpPr txBox="1"/>
          <p:nvPr/>
        </p:nvSpPr>
        <p:spPr>
          <a:xfrm>
            <a:off x="3597199" y="1850576"/>
            <a:ext cx="290513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281" name="TextBox 280"/>
          <p:cNvSpPr txBox="1"/>
          <p:nvPr/>
        </p:nvSpPr>
        <p:spPr>
          <a:xfrm>
            <a:off x="3591177" y="2159644"/>
            <a:ext cx="30255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282" name="TextBox 281"/>
          <p:cNvSpPr txBox="1"/>
          <p:nvPr/>
        </p:nvSpPr>
        <p:spPr>
          <a:xfrm>
            <a:off x="3901397" y="1850576"/>
            <a:ext cx="32062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О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4188916" y="1850576"/>
            <a:ext cx="374825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М</a:t>
            </a:r>
          </a:p>
        </p:txBody>
      </p:sp>
      <p:sp>
        <p:nvSpPr>
          <p:cNvPr id="284" name="TextBox 283"/>
          <p:cNvSpPr txBox="1"/>
          <p:nvPr/>
        </p:nvSpPr>
        <p:spPr>
          <a:xfrm>
            <a:off x="4589123" y="1850576"/>
            <a:ext cx="28810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Б</a:t>
            </a:r>
          </a:p>
        </p:txBody>
      </p:sp>
      <p:sp>
        <p:nvSpPr>
          <p:cNvPr id="285" name="TextBox 284"/>
          <p:cNvSpPr txBox="1"/>
          <p:nvPr/>
        </p:nvSpPr>
        <p:spPr>
          <a:xfrm>
            <a:off x="4885836" y="1850576"/>
            <a:ext cx="30255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286" name="TextBox 285"/>
          <p:cNvSpPr txBox="1"/>
          <p:nvPr/>
        </p:nvSpPr>
        <p:spPr>
          <a:xfrm>
            <a:off x="5230550" y="1850576"/>
            <a:ext cx="314601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Й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5557201" y="1850576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Н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4855725" y="1541038"/>
            <a:ext cx="362779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Ж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89" name="TextBox 288"/>
          <p:cNvSpPr txBox="1"/>
          <p:nvPr/>
        </p:nvSpPr>
        <p:spPr>
          <a:xfrm>
            <a:off x="4900891" y="2159644"/>
            <a:ext cx="27244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290" name="TextBox 289"/>
          <p:cNvSpPr txBox="1"/>
          <p:nvPr/>
        </p:nvSpPr>
        <p:spPr>
          <a:xfrm>
            <a:off x="4891858" y="2464013"/>
            <a:ext cx="290513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291" name="TextBox 290"/>
          <p:cNvSpPr txBox="1"/>
          <p:nvPr/>
        </p:nvSpPr>
        <p:spPr>
          <a:xfrm>
            <a:off x="4885836" y="2773082"/>
            <a:ext cx="30255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292" name="TextBox 291"/>
          <p:cNvSpPr txBox="1"/>
          <p:nvPr/>
        </p:nvSpPr>
        <p:spPr>
          <a:xfrm>
            <a:off x="5210631" y="2464013"/>
            <a:ext cx="32062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О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5559515" y="2464013"/>
            <a:ext cx="282082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С</a:t>
            </a:r>
          </a:p>
        </p:txBody>
      </p:sp>
      <p:sp>
        <p:nvSpPr>
          <p:cNvPr id="294" name="TextBox 293"/>
          <p:cNvSpPr txBox="1"/>
          <p:nvPr/>
        </p:nvSpPr>
        <p:spPr>
          <a:xfrm>
            <a:off x="5869857" y="2464013"/>
            <a:ext cx="314601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И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295" name="TextBox 294"/>
          <p:cNvSpPr txBox="1"/>
          <p:nvPr/>
        </p:nvSpPr>
        <p:spPr>
          <a:xfrm>
            <a:off x="6212718" y="2464013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296" name="TextBox 295"/>
          <p:cNvSpPr txBox="1"/>
          <p:nvPr/>
        </p:nvSpPr>
        <p:spPr>
          <a:xfrm>
            <a:off x="6549558" y="2464013"/>
            <a:ext cx="290513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297" name="TextBox 296"/>
          <p:cNvSpPr txBox="1"/>
          <p:nvPr/>
        </p:nvSpPr>
        <p:spPr>
          <a:xfrm>
            <a:off x="6859837" y="2464013"/>
            <a:ext cx="30255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298" name="TextBox 297"/>
          <p:cNvSpPr txBox="1"/>
          <p:nvPr/>
        </p:nvSpPr>
        <p:spPr>
          <a:xfrm>
            <a:off x="6865859" y="312134"/>
            <a:ext cx="290513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299" name="TextBox 298"/>
          <p:cNvSpPr txBox="1"/>
          <p:nvPr/>
        </p:nvSpPr>
        <p:spPr>
          <a:xfrm>
            <a:off x="6850803" y="619546"/>
            <a:ext cx="32062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О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300" name="TextBox 299"/>
          <p:cNvSpPr txBox="1"/>
          <p:nvPr/>
        </p:nvSpPr>
        <p:spPr>
          <a:xfrm>
            <a:off x="6856825" y="926957"/>
            <a:ext cx="30858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301" name="TextBox 300"/>
          <p:cNvSpPr txBox="1"/>
          <p:nvPr/>
        </p:nvSpPr>
        <p:spPr>
          <a:xfrm>
            <a:off x="6850803" y="1234369"/>
            <a:ext cx="32062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О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302" name="TextBox 301"/>
          <p:cNvSpPr txBox="1"/>
          <p:nvPr/>
        </p:nvSpPr>
        <p:spPr>
          <a:xfrm>
            <a:off x="6865859" y="1541780"/>
            <a:ext cx="290513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303" name="TextBox 302"/>
          <p:cNvSpPr txBox="1"/>
          <p:nvPr/>
        </p:nvSpPr>
        <p:spPr>
          <a:xfrm>
            <a:off x="6867665" y="1849192"/>
            <a:ext cx="286900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У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304" name="TextBox 303"/>
          <p:cNvSpPr txBox="1"/>
          <p:nvPr/>
        </p:nvSpPr>
        <p:spPr>
          <a:xfrm>
            <a:off x="6820692" y="2156603"/>
            <a:ext cx="38084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Ш</a:t>
            </a:r>
          </a:p>
        </p:txBody>
      </p:sp>
      <p:sp>
        <p:nvSpPr>
          <p:cNvPr id="305" name="TextBox 304"/>
          <p:cNvSpPr txBox="1"/>
          <p:nvPr/>
        </p:nvSpPr>
        <p:spPr>
          <a:xfrm>
            <a:off x="5583699" y="926957"/>
            <a:ext cx="25558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Г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306" name="TextBox 305"/>
          <p:cNvSpPr txBox="1"/>
          <p:nvPr/>
        </p:nvSpPr>
        <p:spPr>
          <a:xfrm>
            <a:off x="5875483" y="926957"/>
            <a:ext cx="282082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Р</a:t>
            </a:r>
          </a:p>
        </p:txBody>
      </p:sp>
      <p:sp>
        <p:nvSpPr>
          <p:cNvPr id="307" name="TextBox 306"/>
          <p:cNvSpPr txBox="1"/>
          <p:nvPr/>
        </p:nvSpPr>
        <p:spPr>
          <a:xfrm>
            <a:off x="6193764" y="926957"/>
            <a:ext cx="302557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308" name="TextBox 307"/>
          <p:cNvSpPr txBox="1"/>
          <p:nvPr/>
        </p:nvSpPr>
        <p:spPr>
          <a:xfrm>
            <a:off x="6532521" y="926957"/>
            <a:ext cx="288104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>
                <a:solidFill>
                  <a:srgbClr val="002060"/>
                </a:solidFill>
              </a:rPr>
              <a:t>Б</a:t>
            </a:r>
          </a:p>
        </p:txBody>
      </p:sp>
      <p:sp>
        <p:nvSpPr>
          <p:cNvPr id="309" name="TextBox 308"/>
          <p:cNvSpPr txBox="1"/>
          <p:nvPr/>
        </p:nvSpPr>
        <p:spPr>
          <a:xfrm>
            <a:off x="7181820" y="926957"/>
            <a:ext cx="314601" cy="392415"/>
          </a:xfrm>
          <a:prstGeom prst="rect">
            <a:avLst/>
          </a:prstGeom>
          <a:noFill/>
        </p:spPr>
        <p:txBody>
          <a:bodyPr wrap="none" lIns="68653" tIns="34327" rIns="68653" bIns="34327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И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313" name="Скругленный прямоугольник 312"/>
          <p:cNvSpPr/>
          <p:nvPr/>
        </p:nvSpPr>
        <p:spPr>
          <a:xfrm>
            <a:off x="3952255" y="3166288"/>
            <a:ext cx="5160532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>
                <a:solidFill>
                  <a:srgbClr val="002060"/>
                </a:solidFill>
              </a:rPr>
              <a:t> </a:t>
            </a:r>
            <a:r>
              <a:rPr lang="ru-RU" sz="2100" b="1" dirty="0" smtClean="0">
                <a:solidFill>
                  <a:srgbClr val="002060"/>
                </a:solidFill>
              </a:rPr>
              <a:t>Машина</a:t>
            </a:r>
            <a:r>
              <a:rPr lang="ru-RU" sz="2100" b="1" dirty="0">
                <a:solidFill>
                  <a:srgbClr val="002060"/>
                </a:solidFill>
              </a:rPr>
              <a:t> для посева семян в почву</a:t>
            </a:r>
          </a:p>
        </p:txBody>
      </p:sp>
      <p:sp>
        <p:nvSpPr>
          <p:cNvPr id="314" name="Стрелка вниз 313"/>
          <p:cNvSpPr/>
          <p:nvPr/>
        </p:nvSpPr>
        <p:spPr>
          <a:xfrm rot="21600000">
            <a:off x="3602908" y="432999"/>
            <a:ext cx="237848" cy="141217"/>
          </a:xfrm>
          <a:prstGeom prst="down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15" name="Скругленный прямоугольник 314"/>
          <p:cNvSpPr/>
          <p:nvPr/>
        </p:nvSpPr>
        <p:spPr>
          <a:xfrm>
            <a:off x="3939364" y="3166288"/>
            <a:ext cx="5160532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>
                <a:solidFill>
                  <a:srgbClr val="002060"/>
                </a:solidFill>
              </a:rPr>
              <a:t> </a:t>
            </a:r>
            <a:r>
              <a:rPr lang="ru-RU" sz="2100" b="1" dirty="0" smtClean="0">
                <a:solidFill>
                  <a:srgbClr val="002060"/>
                </a:solidFill>
              </a:rPr>
              <a:t>Техника, которую используют для </a:t>
            </a:r>
            <a:r>
              <a:rPr lang="ru-RU" sz="2100" b="1" dirty="0">
                <a:solidFill>
                  <a:srgbClr val="002060"/>
                </a:solidFill>
              </a:rPr>
              <a:t>копнения и транспортировки сена к месту </a:t>
            </a:r>
            <a:r>
              <a:rPr lang="ru-RU" sz="2100" b="1" dirty="0" smtClean="0">
                <a:solidFill>
                  <a:srgbClr val="002060"/>
                </a:solidFill>
              </a:rPr>
              <a:t>стогования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316" name="Стрелка вниз 315"/>
          <p:cNvSpPr/>
          <p:nvPr/>
        </p:nvSpPr>
        <p:spPr>
          <a:xfrm rot="21600000">
            <a:off x="6918524" y="155940"/>
            <a:ext cx="237848" cy="141217"/>
          </a:xfrm>
          <a:prstGeom prst="down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17" name="Скругленный прямоугольник 316"/>
          <p:cNvSpPr/>
          <p:nvPr/>
        </p:nvSpPr>
        <p:spPr>
          <a:xfrm>
            <a:off x="3719671" y="3166288"/>
            <a:ext cx="5393117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Техника, предназначенная </a:t>
            </a:r>
            <a:r>
              <a:rPr lang="ru-RU" sz="1900" b="1" dirty="0">
                <a:solidFill>
                  <a:srgbClr val="002060"/>
                </a:solidFill>
              </a:rPr>
              <a:t>для защиты культивируемых растений от болезней и вредителей, а также для внесения минеральных </a:t>
            </a:r>
            <a:r>
              <a:rPr lang="ru-RU" sz="1900" b="1" dirty="0" smtClean="0">
                <a:solidFill>
                  <a:srgbClr val="002060"/>
                </a:solidFill>
              </a:rPr>
              <a:t>удобрений</a:t>
            </a:r>
            <a:endParaRPr lang="ru-RU" sz="1900" b="1" dirty="0">
              <a:solidFill>
                <a:srgbClr val="002060"/>
              </a:solidFill>
            </a:endParaRPr>
          </a:p>
        </p:txBody>
      </p:sp>
      <p:sp>
        <p:nvSpPr>
          <p:cNvPr id="318" name="Стрелка вправо 317"/>
          <p:cNvSpPr/>
          <p:nvPr/>
        </p:nvSpPr>
        <p:spPr>
          <a:xfrm>
            <a:off x="70737" y="995022"/>
            <a:ext cx="141474" cy="237414"/>
          </a:xfrm>
          <a:prstGeom prst="right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19" name="Скругленный прямоугольник 318"/>
          <p:cNvSpPr/>
          <p:nvPr/>
        </p:nvSpPr>
        <p:spPr>
          <a:xfrm>
            <a:off x="3947284" y="3185063"/>
            <a:ext cx="5160532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</a:rPr>
              <a:t>Техника, используемая </a:t>
            </a:r>
            <a:r>
              <a:rPr lang="ru-RU" sz="2100" b="1" dirty="0">
                <a:solidFill>
                  <a:srgbClr val="002060"/>
                </a:solidFill>
              </a:rPr>
              <a:t>для сгребания в валки и ворошения скошенных травяных культур и сена</a:t>
            </a:r>
          </a:p>
        </p:txBody>
      </p:sp>
      <p:sp>
        <p:nvSpPr>
          <p:cNvPr id="320" name="Стрелка вправо 319"/>
          <p:cNvSpPr/>
          <p:nvPr/>
        </p:nvSpPr>
        <p:spPr>
          <a:xfrm>
            <a:off x="5317982" y="1015094"/>
            <a:ext cx="141474" cy="237414"/>
          </a:xfrm>
          <a:prstGeom prst="right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21" name="Стрелка вправо 320"/>
          <p:cNvSpPr/>
          <p:nvPr/>
        </p:nvSpPr>
        <p:spPr>
          <a:xfrm>
            <a:off x="70737" y="1626806"/>
            <a:ext cx="141474" cy="237414"/>
          </a:xfrm>
          <a:prstGeom prst="right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22" name="Скругленный прямоугольник 321"/>
          <p:cNvSpPr/>
          <p:nvPr/>
        </p:nvSpPr>
        <p:spPr>
          <a:xfrm>
            <a:off x="3952256" y="3197386"/>
            <a:ext cx="5160532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</a:rPr>
              <a:t>Техника </a:t>
            </a:r>
            <a:r>
              <a:rPr lang="ru-RU" sz="2100" b="1" dirty="0">
                <a:solidFill>
                  <a:srgbClr val="002060"/>
                </a:solidFill>
              </a:rPr>
              <a:t>для измельчения верхнего слоя почвы</a:t>
            </a:r>
          </a:p>
        </p:txBody>
      </p:sp>
      <p:sp>
        <p:nvSpPr>
          <p:cNvPr id="323" name="Скругленный прямоугольник 322"/>
          <p:cNvSpPr/>
          <p:nvPr/>
        </p:nvSpPr>
        <p:spPr>
          <a:xfrm>
            <a:off x="3939363" y="3188450"/>
            <a:ext cx="5160532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</a:rPr>
              <a:t>Техника </a:t>
            </a:r>
            <a:r>
              <a:rPr lang="ru-RU" sz="2100" b="1" dirty="0">
                <a:solidFill>
                  <a:srgbClr val="002060"/>
                </a:solidFill>
              </a:rPr>
              <a:t>для вспашки плотной почвы, поднятия целины</a:t>
            </a:r>
          </a:p>
        </p:txBody>
      </p:sp>
      <p:sp>
        <p:nvSpPr>
          <p:cNvPr id="324" name="Стрелка вниз 323"/>
          <p:cNvSpPr/>
          <p:nvPr/>
        </p:nvSpPr>
        <p:spPr>
          <a:xfrm rot="21600000">
            <a:off x="659284" y="757490"/>
            <a:ext cx="237848" cy="141217"/>
          </a:xfrm>
          <a:prstGeom prst="down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25" name="Скругленный прямоугольник 324"/>
          <p:cNvSpPr/>
          <p:nvPr/>
        </p:nvSpPr>
        <p:spPr>
          <a:xfrm>
            <a:off x="3742456" y="3188450"/>
            <a:ext cx="5365360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</a:rPr>
              <a:t>Техника  </a:t>
            </a:r>
            <a:r>
              <a:rPr lang="ru-RU" sz="2100" b="1" dirty="0">
                <a:solidFill>
                  <a:srgbClr val="002060"/>
                </a:solidFill>
              </a:rPr>
              <a:t>для рыхления поверхностного слоя почвы, уничтожения сорняков и внесения в почву минеральных удобрений</a:t>
            </a:r>
          </a:p>
        </p:txBody>
      </p:sp>
      <p:sp>
        <p:nvSpPr>
          <p:cNvPr id="326" name="Стрелка вниз 325"/>
          <p:cNvSpPr/>
          <p:nvPr/>
        </p:nvSpPr>
        <p:spPr>
          <a:xfrm rot="21600000">
            <a:off x="2949393" y="1360389"/>
            <a:ext cx="237848" cy="141217"/>
          </a:xfrm>
          <a:prstGeom prst="down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27" name="Скругленный прямоугольник 326"/>
          <p:cNvSpPr/>
          <p:nvPr/>
        </p:nvSpPr>
        <p:spPr>
          <a:xfrm>
            <a:off x="3965120" y="3166288"/>
            <a:ext cx="5160532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</a:rPr>
              <a:t>Техника, которая  </a:t>
            </a:r>
            <a:r>
              <a:rPr lang="ru-RU" sz="2100" b="1" dirty="0">
                <a:solidFill>
                  <a:srgbClr val="002060"/>
                </a:solidFill>
              </a:rPr>
              <a:t>скашивает стебли растений, собирает зелёную массу</a:t>
            </a:r>
          </a:p>
        </p:txBody>
      </p:sp>
      <p:sp>
        <p:nvSpPr>
          <p:cNvPr id="328" name="Стрелка вниз 327"/>
          <p:cNvSpPr/>
          <p:nvPr/>
        </p:nvSpPr>
        <p:spPr>
          <a:xfrm rot="21600000">
            <a:off x="4952040" y="1358035"/>
            <a:ext cx="237848" cy="141217"/>
          </a:xfrm>
          <a:prstGeom prst="down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29" name="Скругленный прямоугольник 328"/>
          <p:cNvSpPr/>
          <p:nvPr/>
        </p:nvSpPr>
        <p:spPr>
          <a:xfrm>
            <a:off x="3952256" y="3197386"/>
            <a:ext cx="5160532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</a:rPr>
              <a:t>Специальная техника, </a:t>
            </a:r>
            <a:r>
              <a:rPr lang="ru-RU" sz="2100" b="1" dirty="0">
                <a:solidFill>
                  <a:srgbClr val="002060"/>
                </a:solidFill>
              </a:rPr>
              <a:t>основная задача которой заключается в уборке зерновых культур.</a:t>
            </a:r>
          </a:p>
        </p:txBody>
      </p:sp>
      <p:sp>
        <p:nvSpPr>
          <p:cNvPr id="330" name="Стрелка вправо 329"/>
          <p:cNvSpPr/>
          <p:nvPr/>
        </p:nvSpPr>
        <p:spPr>
          <a:xfrm>
            <a:off x="3360995" y="1930078"/>
            <a:ext cx="141474" cy="237414"/>
          </a:xfrm>
          <a:prstGeom prst="right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31" name="Скругленный прямоугольник 330"/>
          <p:cNvSpPr/>
          <p:nvPr/>
        </p:nvSpPr>
        <p:spPr>
          <a:xfrm>
            <a:off x="3939363" y="3166288"/>
            <a:ext cx="5160532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</a:rPr>
              <a:t>Техника, используемая </a:t>
            </a:r>
            <a:r>
              <a:rPr lang="ru-RU" sz="2100" b="1" dirty="0">
                <a:solidFill>
                  <a:srgbClr val="002060"/>
                </a:solidFill>
              </a:rPr>
              <a:t>для кошения посеянных или естественных трав</a:t>
            </a:r>
          </a:p>
        </p:txBody>
      </p:sp>
      <p:sp>
        <p:nvSpPr>
          <p:cNvPr id="332" name="Стрелка вправо 331"/>
          <p:cNvSpPr/>
          <p:nvPr/>
        </p:nvSpPr>
        <p:spPr>
          <a:xfrm>
            <a:off x="4662438" y="2541266"/>
            <a:ext cx="141474" cy="237414"/>
          </a:xfrm>
          <a:prstGeom prst="right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33" name="Скругленный прямоугольник 332"/>
          <p:cNvSpPr/>
          <p:nvPr/>
        </p:nvSpPr>
        <p:spPr>
          <a:xfrm>
            <a:off x="3933549" y="3166288"/>
            <a:ext cx="5160532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</a:rPr>
              <a:t>Техника, </a:t>
            </a:r>
            <a:r>
              <a:rPr lang="ru-RU" sz="2100" b="1" dirty="0">
                <a:solidFill>
                  <a:srgbClr val="002060"/>
                </a:solidFill>
              </a:rPr>
              <a:t>основная цель </a:t>
            </a:r>
            <a:r>
              <a:rPr lang="ru-RU" sz="2100" b="1" dirty="0" smtClean="0">
                <a:solidFill>
                  <a:srgbClr val="002060"/>
                </a:solidFill>
              </a:rPr>
              <a:t>которой </a:t>
            </a:r>
            <a:r>
              <a:rPr lang="ru-RU" sz="2100" b="1" dirty="0">
                <a:solidFill>
                  <a:srgbClr val="002060"/>
                </a:solidFill>
              </a:rPr>
              <a:t>– это уход за выращиваемыми на участке клубневыми культурами</a:t>
            </a:r>
          </a:p>
        </p:txBody>
      </p:sp>
      <p:sp>
        <p:nvSpPr>
          <p:cNvPr id="334" name="Стрелка вправо 333"/>
          <p:cNvSpPr/>
          <p:nvPr/>
        </p:nvSpPr>
        <p:spPr>
          <a:xfrm>
            <a:off x="1049131" y="3162112"/>
            <a:ext cx="141474" cy="237414"/>
          </a:xfrm>
          <a:prstGeom prst="right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35" name="Скругленный прямоугольник 334"/>
          <p:cNvSpPr/>
          <p:nvPr/>
        </p:nvSpPr>
        <p:spPr>
          <a:xfrm>
            <a:off x="3958405" y="3197386"/>
            <a:ext cx="5160532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</a:rPr>
              <a:t>Техника, </a:t>
            </a:r>
            <a:r>
              <a:rPr lang="ru-RU" sz="2100" b="1" dirty="0">
                <a:solidFill>
                  <a:srgbClr val="002060"/>
                </a:solidFill>
              </a:rPr>
              <a:t>применяющееся в земледелии с целью закрытия влаги, вычесывания сорняков и борьбы с почвенной </a:t>
            </a:r>
            <a:r>
              <a:rPr lang="ru-RU" sz="2100" b="1" dirty="0" smtClean="0">
                <a:solidFill>
                  <a:srgbClr val="002060"/>
                </a:solidFill>
              </a:rPr>
              <a:t>коркой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336" name="Стрелка вправо 335"/>
          <p:cNvSpPr/>
          <p:nvPr/>
        </p:nvSpPr>
        <p:spPr>
          <a:xfrm>
            <a:off x="1049131" y="3780517"/>
            <a:ext cx="141474" cy="237414"/>
          </a:xfrm>
          <a:prstGeom prst="right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37" name="Скругленный прямоугольник 336"/>
          <p:cNvSpPr/>
          <p:nvPr/>
        </p:nvSpPr>
        <p:spPr>
          <a:xfrm>
            <a:off x="3933549" y="3197386"/>
            <a:ext cx="5160532" cy="1102860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</a:rPr>
              <a:t>Техника </a:t>
            </a:r>
            <a:r>
              <a:rPr lang="ru-RU" sz="2100" b="1" dirty="0">
                <a:solidFill>
                  <a:srgbClr val="002060"/>
                </a:solidFill>
              </a:rPr>
              <a:t>с захватом для укладывания сена в стога и для погрузки в транспортные средства.</a:t>
            </a:r>
          </a:p>
        </p:txBody>
      </p:sp>
      <p:sp>
        <p:nvSpPr>
          <p:cNvPr id="338" name="Стрелка вправо 337"/>
          <p:cNvSpPr/>
          <p:nvPr/>
        </p:nvSpPr>
        <p:spPr>
          <a:xfrm>
            <a:off x="2057567" y="4379146"/>
            <a:ext cx="141474" cy="237414"/>
          </a:xfrm>
          <a:prstGeom prst="rightArrow">
            <a:avLst/>
          </a:prstGeom>
          <a:solidFill>
            <a:schemeClr val="bg1"/>
          </a:solidFill>
          <a:ln w="57150" cmpd="tri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53" tIns="34327" rIns="68653" bIns="34327" rtlCol="0" anchor="ctr"/>
          <a:lstStyle/>
          <a:p>
            <a:pPr algn="ctr"/>
            <a:endParaRPr lang="ru-RU"/>
          </a:p>
        </p:txBody>
      </p:sp>
      <p:sp>
        <p:nvSpPr>
          <p:cNvPr id="339" name="Умножение 338">
            <a:hlinkClick r:id="" action="ppaction://hlinkshowjump?jump=endshow" highlightClick="1"/>
          </p:cNvPr>
          <p:cNvSpPr/>
          <p:nvPr/>
        </p:nvSpPr>
        <p:spPr>
          <a:xfrm>
            <a:off x="8629847" y="0"/>
            <a:ext cx="514153" cy="519522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 w="57150" cmpd="dbl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653" tIns="34327" rIns="68653" bIns="34327" rtlCol="0" anchor="ctr"/>
          <a:lstStyle/>
          <a:p>
            <a:pPr algn="ctr"/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6113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0"/>
                            </p:stCondLst>
                            <p:childTnLst>
                              <p:par>
                                <p:cTn id="14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5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50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000"/>
                            </p:stCondLst>
                            <p:childTnLst>
                              <p:par>
                                <p:cTn id="18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500"/>
                            </p:stCondLst>
                            <p:childTnLst>
                              <p:par>
                                <p:cTn id="1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000"/>
                            </p:stCondLst>
                            <p:childTnLst>
                              <p:par>
                                <p:cTn id="195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9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1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500"/>
                            </p:stCondLst>
                            <p:childTnLst>
                              <p:par>
                                <p:cTn id="2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35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500"/>
                            </p:stCondLst>
                            <p:childTnLst>
                              <p:par>
                                <p:cTn id="248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2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4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00"/>
                            </p:stCondLst>
                            <p:childTnLst>
                              <p:par>
                                <p:cTn id="2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000"/>
                            </p:stCondLst>
                            <p:childTnLst>
                              <p:par>
                                <p:cTn id="27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000"/>
                            </p:stCondLst>
                            <p:childTnLst>
                              <p:par>
                                <p:cTn id="281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3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3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6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500"/>
                            </p:stCondLst>
                            <p:childTnLst>
                              <p:par>
                                <p:cTn id="3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1000"/>
                            </p:stCondLst>
                            <p:childTnLst>
                              <p:par>
                                <p:cTn id="3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8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500"/>
                            </p:stCondLst>
                            <p:childTnLst>
                              <p:par>
                                <p:cTn id="3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2000"/>
                            </p:stCondLst>
                            <p:childTnLst>
                              <p:par>
                                <p:cTn id="3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2500"/>
                            </p:stCondLst>
                            <p:childTnLst>
                              <p:par>
                                <p:cTn id="3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3500"/>
                            </p:stCondLst>
                            <p:childTnLst>
                              <p:par>
                                <p:cTn id="3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6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5500"/>
                            </p:stCondLst>
                            <p:childTnLst>
                              <p:par>
                                <p:cTn id="342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5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8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3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1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500"/>
                            </p:stCondLst>
                            <p:childTnLst>
                              <p:par>
                                <p:cTn id="3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5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1000"/>
                            </p:stCondLst>
                            <p:childTnLst>
                              <p:par>
                                <p:cTn id="3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9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500"/>
                            </p:stCondLst>
                            <p:childTnLst>
                              <p:par>
                                <p:cTn id="3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3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2000"/>
                            </p:stCondLst>
                            <p:childTnLst>
                              <p:par>
                                <p:cTn id="3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7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2500"/>
                            </p:stCondLst>
                            <p:childTnLst>
                              <p:par>
                                <p:cTn id="379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500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0"/>
                  </p:tgtEl>
                </p:cond>
              </p:nextCondLst>
            </p:seq>
            <p:seq concurrent="1" nextAc="seek">
              <p:cTn id="393" restart="whenNotActive" fill="hold" evtFilter="cancelBubble" nodeType="interactiveSeq">
                <p:stCondLst>
                  <p:cond evt="onClick" delay="0">
                    <p:tgtEl>
                      <p:spTgt spid="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4" fill="hold">
                      <p:stCondLst>
                        <p:cond delay="0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8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500"/>
                            </p:stCondLst>
                            <p:childTnLst>
                              <p:par>
                                <p:cTn id="4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2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000"/>
                            </p:stCondLst>
                            <p:childTnLst>
                              <p:par>
                                <p:cTn id="4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500"/>
                            </p:stCondLst>
                            <p:childTnLst>
                              <p:par>
                                <p:cTn id="4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0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2000"/>
                            </p:stCondLst>
                            <p:childTnLst>
                              <p:par>
                                <p:cTn id="41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4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2500"/>
                            </p:stCondLst>
                            <p:childTnLst>
                              <p:par>
                                <p:cTn id="4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8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3000"/>
                            </p:stCondLst>
                            <p:childTnLst>
                              <p:par>
                                <p:cTn id="4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2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3500"/>
                            </p:stCondLst>
                            <p:childTnLst>
                              <p:par>
                                <p:cTn id="424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9"/>
                  </p:tgtEl>
                </p:cond>
              </p:nextCondLst>
            </p:seq>
            <p:seq concurrent="1" nextAc="seek">
              <p:cTn id="431" restart="whenNotActive" fill="hold" evtFilter="cancelBubble" nodeType="interactiveSeq">
                <p:stCondLst>
                  <p:cond evt="onClick" delay="0">
                    <p:tgtEl>
                      <p:spTgt spid="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2" fill="hold">
                      <p:stCondLst>
                        <p:cond delay="0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6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7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2"/>
                  </p:tgtEl>
                </p:cond>
              </p:nextCondLst>
            </p:seq>
            <p:seq concurrent="1" nextAc="seek">
              <p:cTn id="438" restart="whenNotActive" fill="hold" evtFilter="cancelBubble" nodeType="interactiveSeq">
                <p:stCondLst>
                  <p:cond evt="onClick" delay="0">
                    <p:tgtEl>
                      <p:spTgt spid="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9" fill="hold">
                      <p:stCondLst>
                        <p:cond delay="0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3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500"/>
                            </p:stCondLst>
                            <p:childTnLst>
                              <p:par>
                                <p:cTn id="4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1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1500"/>
                            </p:stCondLst>
                            <p:childTnLst>
                              <p:par>
                                <p:cTn id="4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5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2000"/>
                            </p:stCondLst>
                            <p:childTnLst>
                              <p:par>
                                <p:cTn id="4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9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2500"/>
                            </p:stCondLst>
                            <p:childTnLst>
                              <p:par>
                                <p:cTn id="4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3000"/>
                            </p:stCondLst>
                            <p:childTnLst>
                              <p:par>
                                <p:cTn id="46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3500"/>
                            </p:stCondLst>
                            <p:childTnLst>
                              <p:par>
                                <p:cTn id="469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0" dur="500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1" dur="500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1"/>
                  </p:tgtEl>
                </p:cond>
              </p:nextCondLst>
            </p:seq>
            <p:seq concurrent="1" nextAc="seek">
              <p:cTn id="476" restart="whenNotActive" fill="hold" evtFilter="cancelBubble" nodeType="interactiveSeq">
                <p:stCondLst>
                  <p:cond evt="onClick" delay="0">
                    <p:tgtEl>
                      <p:spTgt spid="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7" fill="hold">
                      <p:stCondLst>
                        <p:cond delay="0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1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2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4"/>
                  </p:tgtEl>
                </p:cond>
              </p:nextCondLst>
            </p:seq>
            <p:seq concurrent="1" nextAc="seek">
              <p:cTn id="483" restart="whenNotActive" fill="hold" evtFilter="cancelBubble" nodeType="interactiveSeq">
                <p:stCondLst>
                  <p:cond evt="onClick" delay="0">
                    <p:tgtEl>
                      <p:spTgt spid="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4" fill="hold">
                      <p:stCondLst>
                        <p:cond delay="0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500"/>
                            </p:stCondLst>
                            <p:childTnLst>
                              <p:par>
                                <p:cTn id="4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2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000"/>
                            </p:stCondLst>
                            <p:childTnLst>
                              <p:par>
                                <p:cTn id="4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500"/>
                            </p:stCondLst>
                            <p:childTnLst>
                              <p:par>
                                <p:cTn id="4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0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2000"/>
                            </p:stCondLst>
                            <p:childTnLst>
                              <p:par>
                                <p:cTn id="5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4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2500"/>
                            </p:stCondLst>
                            <p:childTnLst>
                              <p:par>
                                <p:cTn id="50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3000"/>
                            </p:stCondLst>
                            <p:childTnLst>
                              <p:par>
                                <p:cTn id="5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2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3500"/>
                            </p:stCondLst>
                            <p:childTnLst>
                              <p:par>
                                <p:cTn id="514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5" dur="5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6" dur="5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3"/>
                  </p:tgtEl>
                </p:cond>
              </p:nextCondLst>
            </p:seq>
            <p:seq concurrent="1" nextAc="seek">
              <p:cTn id="521" restart="whenNotActive" fill="hold" evtFilter="cancelBubble" nodeType="interactiveSeq">
                <p:stCondLst>
                  <p:cond evt="onClick" delay="0">
                    <p:tgtEl>
                      <p:spTgt spid="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2" fill="hold">
                      <p:stCondLst>
                        <p:cond delay="0"/>
                      </p:stCondLst>
                      <p:childTnLst>
                        <p:par>
                          <p:cTn id="523" fill="hold">
                            <p:stCondLst>
                              <p:cond delay="0"/>
                            </p:stCondLst>
                            <p:childTnLst>
                              <p:par>
                                <p:cTn id="5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6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7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6"/>
                  </p:tgtEl>
                </p:cond>
              </p:nextCondLst>
            </p:seq>
            <p:seq concurrent="1" nextAc="seek">
              <p:cTn id="528" restart="whenNotActive" fill="hold" evtFilter="cancelBubble" nodeType="interactiveSeq">
                <p:stCondLst>
                  <p:cond evt="onClick" delay="0">
                    <p:tgtEl>
                      <p:spTgt spid="3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9" fill="hold">
                      <p:stCondLst>
                        <p:cond delay="0"/>
                      </p:stCondLst>
                      <p:childTnLst>
                        <p:par>
                          <p:cTn id="530" fill="hold">
                            <p:stCondLst>
                              <p:cond delay="0"/>
                            </p:stCondLst>
                            <p:childTnLst>
                              <p:par>
                                <p:cTn id="5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3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500"/>
                            </p:stCondLst>
                            <p:childTnLst>
                              <p:par>
                                <p:cTn id="5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000"/>
                            </p:stCondLst>
                            <p:childTnLst>
                              <p:par>
                                <p:cTn id="5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1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1500"/>
                            </p:stCondLst>
                            <p:childTnLst>
                              <p:par>
                                <p:cTn id="5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6" fill="hold">
                            <p:stCondLst>
                              <p:cond delay="2000"/>
                            </p:stCondLst>
                            <p:childTnLst>
                              <p:par>
                                <p:cTn id="5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9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5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5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6" dur="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7" dur="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5"/>
                  </p:tgtEl>
                </p:cond>
              </p:nextCondLst>
            </p:seq>
            <p:seq concurrent="1" nextAc="seek">
              <p:cTn id="562" restart="whenNotActive" fill="hold" evtFilter="cancelBubble" nodeType="interactiveSeq">
                <p:stCondLst>
                  <p:cond evt="onClick" delay="0">
                    <p:tgtEl>
                      <p:spTgt spid="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3" fill="hold">
                      <p:stCondLst>
                        <p:cond delay="0"/>
                      </p:stCondLst>
                      <p:childTnLst>
                        <p:par>
                          <p:cTn id="564" fill="hold">
                            <p:stCondLst>
                              <p:cond delay="0"/>
                            </p:stCondLst>
                            <p:childTnLst>
                              <p:par>
                                <p:cTn id="5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7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8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"/>
                  </p:tgtEl>
                </p:cond>
              </p:nextCondLst>
            </p:seq>
            <p:seq concurrent="1" nextAc="seek">
              <p:cTn id="569" restart="whenNotActive" fill="hold" evtFilter="cancelBubble" nodeType="interactiveSeq">
                <p:stCondLst>
                  <p:cond evt="onClick" delay="0">
                    <p:tgtEl>
                      <p:spTgt spid="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0" fill="hold">
                      <p:stCondLst>
                        <p:cond delay="0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4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адости) - Волшебный колокольчик_(Inkompmusic.ru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5" fill="hold">
                            <p:stCondLst>
                              <p:cond delay="500"/>
                            </p:stCondLst>
                            <p:childTnLst>
                              <p:par>
                                <p:cTn id="5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1000"/>
                            </p:stCondLst>
                            <p:childTnLst>
                              <p:par>
                                <p:cTn id="58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500"/>
                            </p:stCondLst>
                            <p:childTnLst>
                              <p:par>
                                <p:cTn id="5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6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0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1" fill="hold">
                            <p:stCondLst>
                              <p:cond delay="2500"/>
                            </p:stCondLst>
                            <p:childTnLst>
                              <p:par>
                                <p:cTn id="5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4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5" fill="hold">
                            <p:stCondLst>
                              <p:cond delay="3000"/>
                            </p:stCondLst>
                            <p:childTnLst>
                              <p:par>
                                <p:cTn id="5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8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2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4000"/>
                            </p:stCondLst>
                            <p:childTnLst>
                              <p:par>
                                <p:cTn id="6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6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7" fill="hold">
                            <p:stCondLst>
                              <p:cond delay="4500"/>
                            </p:stCondLst>
                            <p:childTnLst>
                              <p:par>
                                <p:cTn id="6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0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1" fill="hold">
                            <p:stCondLst>
                              <p:cond delay="5000"/>
                            </p:stCondLst>
                            <p:childTnLst>
                              <p:par>
                                <p:cTn id="6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4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5" fill="hold">
                            <p:stCondLst>
                              <p:cond delay="5500"/>
                            </p:stCondLst>
                            <p:childTnLst>
                              <p:par>
                                <p:cTn id="6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8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6000"/>
                            </p:stCondLst>
                            <p:childTnLst>
                              <p:par>
                                <p:cTn id="6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3" fill="hold">
                            <p:stCondLst>
                              <p:cond delay="6500"/>
                            </p:stCondLst>
                            <p:childTnLst>
                              <p:par>
                                <p:cTn id="624" presetID="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5" dur="5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6" dur="5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9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"/>
                  </p:tgtEl>
                </p:cond>
              </p:nextCondLst>
            </p:seq>
          </p:childTnLst>
        </p:cTn>
      </p:par>
    </p:tnLst>
    <p:bldLst>
      <p:bldP spid="219" grpId="0"/>
      <p:bldP spid="220" grpId="0"/>
      <p:bldP spid="220" grpId="1"/>
      <p:bldP spid="221" grpId="0"/>
      <p:bldP spid="222" grpId="0"/>
      <p:bldP spid="223" grpId="0"/>
      <p:bldP spid="224" grpId="0"/>
      <p:bldP spid="225" grpId="0"/>
      <p:bldP spid="226" grpId="0"/>
      <p:bldP spid="227" grpId="0"/>
      <p:bldP spid="228" grpId="0"/>
      <p:bldP spid="229" grpId="0"/>
      <p:bldP spid="229" grpId="1"/>
      <p:bldP spid="230" grpId="0"/>
      <p:bldP spid="231" grpId="0"/>
      <p:bldP spid="232" grpId="0"/>
      <p:bldP spid="233" grpId="0"/>
      <p:bldP spid="233" grpId="1"/>
      <p:bldP spid="234" grpId="0"/>
      <p:bldP spid="235" grpId="0"/>
      <p:bldP spid="236" grpId="0"/>
      <p:bldP spid="237" grpId="0"/>
      <p:bldP spid="238" grpId="0"/>
      <p:bldP spid="239" grpId="0"/>
      <p:bldP spid="240" grpId="0"/>
      <p:bldP spid="241" grpId="0"/>
      <p:bldP spid="242" grpId="0"/>
      <p:bldP spid="242" grpId="1"/>
      <p:bldP spid="243" grpId="0"/>
      <p:bldP spid="244" grpId="0"/>
      <p:bldP spid="245" grpId="0"/>
      <p:bldP spid="246" grpId="0"/>
      <p:bldP spid="247" grpId="0"/>
      <p:bldP spid="247" grpId="1"/>
      <p:bldP spid="248" grpId="0"/>
      <p:bldP spid="249" grpId="0"/>
      <p:bldP spid="249" grpId="1"/>
      <p:bldP spid="250" grpId="0"/>
      <p:bldP spid="251" grpId="0"/>
      <p:bldP spid="251" grpId="1"/>
      <p:bldP spid="252" grpId="0"/>
      <p:bldP spid="253" grpId="0"/>
      <p:bldP spid="254" grpId="0"/>
      <p:bldP spid="25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4" grpId="0"/>
      <p:bldP spid="265" grpId="0"/>
      <p:bldP spid="266" grpId="0"/>
      <p:bldP spid="267" grpId="0"/>
      <p:bldP spid="268" grpId="0"/>
      <p:bldP spid="269" grpId="0"/>
      <p:bldP spid="270" grpId="0"/>
      <p:bldP spid="271" grpId="0"/>
      <p:bldP spid="272" grpId="0"/>
      <p:bldP spid="273" grpId="0"/>
      <p:bldP spid="274" grpId="0"/>
      <p:bldP spid="275" grpId="0"/>
      <p:bldP spid="276" grpId="0"/>
      <p:bldP spid="277" grpId="0"/>
      <p:bldP spid="278" grpId="0"/>
      <p:bldP spid="279" grpId="0"/>
      <p:bldP spid="280" grpId="0"/>
      <p:bldP spid="280" grpId="1"/>
      <p:bldP spid="281" grpId="0"/>
      <p:bldP spid="282" grpId="0"/>
      <p:bldP spid="283" grpId="0"/>
      <p:bldP spid="284" grpId="0"/>
      <p:bldP spid="285" grpId="0"/>
      <p:bldP spid="285" grpId="1"/>
      <p:bldP spid="286" grpId="0"/>
      <p:bldP spid="287" grpId="0"/>
      <p:bldP spid="288" grpId="0"/>
      <p:bldP spid="289" grpId="0"/>
      <p:bldP spid="290" grpId="0"/>
      <p:bldP spid="290" grpId="1"/>
      <p:bldP spid="291" grpId="0"/>
      <p:bldP spid="292" grpId="0"/>
      <p:bldP spid="293" grpId="0"/>
      <p:bldP spid="294" grpId="0"/>
      <p:bldP spid="295" grpId="0"/>
      <p:bldP spid="296" grpId="0"/>
      <p:bldP spid="297" grpId="0"/>
      <p:bldP spid="297" grpId="1"/>
      <p:bldP spid="298" grpId="0"/>
      <p:bldP spid="299" grpId="0"/>
      <p:bldP spid="300" grpId="0"/>
      <p:bldP spid="300" grpId="1"/>
      <p:bldP spid="301" grpId="0"/>
      <p:bldP spid="302" grpId="0"/>
      <p:bldP spid="303" grpId="0"/>
      <p:bldP spid="304" grpId="0"/>
      <p:bldP spid="305" grpId="0"/>
      <p:bldP spid="306" grpId="0"/>
      <p:bldP spid="307" grpId="0"/>
      <p:bldP spid="308" grpId="0"/>
      <p:bldP spid="309" grpId="0"/>
      <p:bldP spid="313" grpId="0" animBg="1"/>
      <p:bldP spid="313" grpId="1" animBg="1"/>
      <p:bldP spid="314" grpId="0" animBg="1"/>
      <p:bldP spid="315" grpId="0" animBg="1"/>
      <p:bldP spid="315" grpId="1" animBg="1"/>
      <p:bldP spid="316" grpId="0" animBg="1"/>
      <p:bldP spid="317" grpId="0" animBg="1"/>
      <p:bldP spid="317" grpId="1" animBg="1"/>
      <p:bldP spid="318" grpId="0" animBg="1"/>
      <p:bldP spid="319" grpId="0" animBg="1"/>
      <p:bldP spid="319" grpId="1" animBg="1"/>
      <p:bldP spid="320" grpId="0" animBg="1"/>
      <p:bldP spid="321" grpId="0" animBg="1"/>
      <p:bldP spid="322" grpId="0" animBg="1"/>
      <p:bldP spid="322" grpId="1" animBg="1"/>
      <p:bldP spid="323" grpId="0" animBg="1"/>
      <p:bldP spid="323" grpId="1" animBg="1"/>
      <p:bldP spid="324" grpId="0" animBg="1"/>
      <p:bldP spid="325" grpId="0" animBg="1"/>
      <p:bldP spid="325" grpId="1" animBg="1"/>
      <p:bldP spid="326" grpId="0" animBg="1"/>
      <p:bldP spid="327" grpId="0" animBg="1"/>
      <p:bldP spid="327" grpId="1" animBg="1"/>
      <p:bldP spid="328" grpId="0" animBg="1"/>
      <p:bldP spid="329" grpId="0" animBg="1"/>
      <p:bldP spid="329" grpId="1" animBg="1"/>
      <p:bldP spid="330" grpId="0" animBg="1"/>
      <p:bldP spid="331" grpId="0" animBg="1"/>
      <p:bldP spid="331" grpId="1" animBg="1"/>
      <p:bldP spid="332" grpId="0" animBg="1"/>
      <p:bldP spid="333" grpId="0" animBg="1"/>
      <p:bldP spid="333" grpId="1" animBg="1"/>
      <p:bldP spid="334" grpId="0" animBg="1"/>
      <p:bldP spid="335" grpId="0" animBg="1"/>
      <p:bldP spid="335" grpId="1" animBg="1"/>
      <p:bldP spid="336" grpId="0" animBg="1"/>
      <p:bldP spid="337" grpId="0" animBg="1"/>
      <p:bldP spid="337" grpId="1" animBg="1"/>
      <p:bldP spid="3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4000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«МЕХАНИЗМЫ ТРАКТОРА»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Заполните таблицу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75904629"/>
              </p:ext>
            </p:extLst>
          </p:nvPr>
        </p:nvGraphicFramePr>
        <p:xfrm>
          <a:off x="179512" y="843557"/>
          <a:ext cx="8856984" cy="430480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207836"/>
                <a:gridCol w="3649148"/>
              </a:tblGrid>
              <a:tr h="422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" algn="ctr">
                        <a:spcBef>
                          <a:spcPts val="365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065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Какой механизм служит для преобразования химической энергии топлива сначала в тепловую, а затем в механическую работу?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419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Какой механизм служит для передачи крутящего момента от двигателя к ведущим колесам?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370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Какой механизм служит для преобразования вращательного движения ведущих колес в поступательное движение трактора?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4195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называется рама трактора или выполняющие ее функции корпуса различных агрегатов?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2083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иначе называется колесо или гусеница в сборе?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3997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называются  упругие элементы, детали направляющего устройства и амортизаторы?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4973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называются механизмы, которые воздействуют на ходовую часть и изменяют или поддерживают заданное направление движения?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8288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Какое оборудование обеспечивает выполнение трактором работ с использованием силы тяги на крюке, для обеспечения высокопроизводительной работы с различными сельскохозяйственными машинами и орудиями?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823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90301875"/>
              </p:ext>
            </p:extLst>
          </p:nvPr>
        </p:nvGraphicFramePr>
        <p:xfrm>
          <a:off x="179512" y="843558"/>
          <a:ext cx="8784976" cy="421022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165497"/>
                <a:gridCol w="3619479"/>
              </a:tblGrid>
              <a:tr h="423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" algn="ctr">
                        <a:spcBef>
                          <a:spcPts val="365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072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Какой механизм служит для преобразования химической энергии топлива сначала в тепловую, а затем в механическую работу?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ДВИГАТЕЛЬ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196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Какой механизм служит для передачи крутящего момента от двигателя к ведущим колесам?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СИЛОВАЯ ПЕРЕДАЧА (ТРАНСМИССИЯ)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377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Какой механизм служит для преобразования вращательного движения ведущих колес в поступательное движение трактора?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ХОДОВАЯ ЧАСТЬ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201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называется рама трактора или выполняющие ее функции корпуса различных агрегатов?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2086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иначе называется колесо или гусеница в сборе?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ДВИЖИТЕЛЬ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3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называются  упругие элементы, детали направляющего устройства и амортизаторы?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ПОДВЕСКА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979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называются механизмы, которые воздействуют на ходовую часть и изменяют или поддерживают заданное направление движения?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МЕХАНИЗМЫ УПРАВЛЕНИЯ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8299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Какое оборудование обеспечивает выполнение трактором работ с использованием силы тяги на крюке, для обеспечения высокопроизводительной работы с различными сельскохозяйственными машинами и орудиями?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РАБОЧЕЕ И ВСПОМОГАТЕЛЬНОЕ ОБОРУДОВАНИЕ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</a:t>
            </a:r>
            <a:b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«КОНКУРС КАПИТАНОВ»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Информатика\Desktop\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42"/>
          <a:stretch/>
        </p:blipFill>
        <p:spPr bwMode="auto">
          <a:xfrm>
            <a:off x="2267744" y="2211710"/>
            <a:ext cx="5328592" cy="276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«БЛИЦ-ТУРНИР»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07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48555"/>
            <a:ext cx="83866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  </a:t>
            </a:r>
            <a:r>
              <a:rPr lang="ru-RU" sz="32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Как называется пространство между головкой цилиндра и поршнем, расположенном в ВМТ: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995686"/>
            <a:ext cx="53577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- камера сгорания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427734"/>
            <a:ext cx="42862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- ход поршня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285978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- рабочий объём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9183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- полный объём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305803"/>
            <a:ext cx="83866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Правильный ответ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995686"/>
            <a:ext cx="53577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 камера сгорания</a:t>
            </a:r>
          </a:p>
        </p:txBody>
      </p:sp>
    </p:spTree>
    <p:extLst>
      <p:ext uri="{BB962C8B-B14F-4D97-AF65-F5344CB8AC3E}">
        <p14:creationId xmlns:p14="http://schemas.microsoft.com/office/powerpoint/2010/main" val="287246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71550"/>
            <a:ext cx="8229600" cy="4241019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Из чего выполнен выпускной клапан?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хромистая сталь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жаростойкая сталь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высокопрочная сталь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инструментальная сталь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71550"/>
            <a:ext cx="8229600" cy="4241019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жаростойкая сталь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686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4000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</a:t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«ИСТОРИЯ   ТРАКТОРОВЕДЕНИЯ»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03598"/>
            <a:ext cx="8229600" cy="3812391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Какой клапан больше?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-впускной</a:t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выпускной</a:t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одинаковые</a:t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03598"/>
            <a:ext cx="8229600" cy="3812391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-впускной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056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75606"/>
            <a:ext cx="8229600" cy="3544499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Во сколько раз количество зубьев шестерни коленчатого вала меньше шестерни распределительного вала?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1,5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2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3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75606"/>
            <a:ext cx="8229600" cy="3544499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в 2 раза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1380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31590"/>
            <a:ext cx="8229600" cy="3812391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Чему равен зазор между клапаном и коромыслом у трактора МТЗ-80?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- 0,3 мм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- 0,2 мм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- 0,4 мм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- 0,5 мм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31590"/>
            <a:ext cx="8229600" cy="3812391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- 0,2 мм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36115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7614"/>
            <a:ext cx="8229600" cy="365165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Какая марка двигателя у трактора МТЗ-80?</a:t>
            </a:r>
            <a:b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Д-21А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Д-144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А-41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Д- 240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7614"/>
            <a:ext cx="8229600" cy="365165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b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Д- 240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18077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52580"/>
            <a:ext cx="8229600" cy="349092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Какой тяговый класс у трактора МТЗ-80?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- 0,6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- 0,9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- 1,4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- 3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 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52580"/>
            <a:ext cx="8229600" cy="349092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- 1,4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 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93404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9"/>
          <p:cNvSpPr txBox="1">
            <a:spLocks noGrp="1"/>
          </p:cNvSpPr>
          <p:nvPr>
            <p:ph type="title" idx="4294967295"/>
          </p:nvPr>
        </p:nvSpPr>
        <p:spPr>
          <a:xfrm>
            <a:off x="2843808" y="987574"/>
            <a:ext cx="5975350" cy="19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A00"/>
              </a:buClr>
              <a:buSzPts val="4400"/>
              <a:buFont typeface="Tahoma"/>
              <a:buNone/>
            </a:pP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В 1791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году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русский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механик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изобретатель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построил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трёхколёсную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коляску-самокатку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механизмами</a:t>
            </a:r>
            <a:endParaRPr sz="3600" dirty="0"/>
          </a:p>
        </p:txBody>
      </p:sp>
      <p:sp>
        <p:nvSpPr>
          <p:cNvPr id="196" name="Google Shape;196;p19"/>
          <p:cNvSpPr txBox="1"/>
          <p:nvPr/>
        </p:nvSpPr>
        <p:spPr>
          <a:xfrm>
            <a:off x="2643187" y="1653778"/>
            <a:ext cx="6500812" cy="103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 b="0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97" name="Google Shape;197;p19"/>
          <p:cNvSpPr txBox="1"/>
          <p:nvPr/>
        </p:nvSpPr>
        <p:spPr>
          <a:xfrm>
            <a:off x="684212" y="3813571"/>
            <a:ext cx="7524750" cy="62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800"/>
              <a:buFont typeface="Tahoma"/>
              <a:buNone/>
            </a:pPr>
            <a:r>
              <a:rPr lang="en-US" sz="4800" b="1" i="0" u="none">
                <a:solidFill>
                  <a:srgbClr val="0000FF"/>
                </a:solidFill>
                <a:latin typeface="Tahoma"/>
                <a:ea typeface="Tahoma"/>
                <a:cs typeface="Tahoma"/>
                <a:sym typeface="Tahoma"/>
              </a:rPr>
              <a:t>Иван Кулибин</a:t>
            </a:r>
            <a:endParaRPr/>
          </a:p>
        </p:txBody>
      </p:sp>
      <p:sp>
        <p:nvSpPr>
          <p:cNvPr id="198" name="Google Shape;198;p19"/>
          <p:cNvSpPr/>
          <p:nvPr/>
        </p:nvSpPr>
        <p:spPr>
          <a:xfrm>
            <a:off x="7812088" y="4300538"/>
            <a:ext cx="935037" cy="62626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darken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 b="0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00" name="Google Shape;200;p19" descr="C:\Users\User\Desktop\кул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" y="627460"/>
            <a:ext cx="2700337" cy="2915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66894"/>
            <a:ext cx="8229600" cy="327660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Сколько систем и механизмов в двигателе?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- 4;2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- 3;4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- 2;4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- 4;3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/>
              <a:t> 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66894"/>
            <a:ext cx="8229600" cy="327660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- 4;2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/>
              <a:t> 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42789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63638"/>
            <a:ext cx="8229600" cy="333018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Кто первый в мире создал гусеничный трактор?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Мамин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Блинов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Шамшуренков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Кулибин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63638"/>
            <a:ext cx="8229600" cy="333018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Блинов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78694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35646"/>
            <a:ext cx="8229600" cy="3705234"/>
          </a:xfrm>
        </p:spPr>
        <p:txBody>
          <a:bodyPr>
            <a:noAutofit/>
          </a:bodyPr>
          <a:lstStyle/>
          <a:p>
            <a:pPr lvl="0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Что понимают под почвой?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рыхлый поверхностный  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горизонт суши земного шара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плодородный слой земли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рухляк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 </a:t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35646"/>
            <a:ext cx="8229600" cy="3705234"/>
          </a:xfrm>
        </p:spPr>
        <p:txBody>
          <a:bodyPr>
            <a:noAutofit/>
          </a:bodyPr>
          <a:lstStyle/>
          <a:p>
            <a:pPr lvl="0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плодородный слой земли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 </a:t>
            </a:r>
            <a:br>
              <a:rPr lang="ru-RU" sz="4400" dirty="0" smtClean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178757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635646"/>
            <a:ext cx="8229600" cy="290155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11)  Можно ли культиватор КПС-4 применить для обработки пропашных культур?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да  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нет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635646"/>
            <a:ext cx="8229600" cy="290155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– нет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58255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03598"/>
            <a:ext cx="8229600" cy="3651656"/>
          </a:xfrm>
        </p:spPr>
        <p:txBody>
          <a:bodyPr>
            <a:noAutofit/>
          </a:bodyPr>
          <a:lstStyle/>
          <a:p>
            <a:r>
              <a:rPr lang="ru-RU" sz="4000" dirty="0" smtClean="0"/>
              <a:t> </a:t>
            </a:r>
            <a:br>
              <a:rPr lang="ru-RU" sz="4000" dirty="0" smtClean="0"/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12)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какому способу пахоты относится работа агрегата от центра поля к периферии с правым поворотом?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всвал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вразвал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03598"/>
            <a:ext cx="8229600" cy="365165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b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всвал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0106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0"/>
          <p:cNvSpPr txBox="1"/>
          <p:nvPr/>
        </p:nvSpPr>
        <p:spPr>
          <a:xfrm>
            <a:off x="3203575" y="1995686"/>
            <a:ext cx="4968825" cy="642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A00"/>
              </a:buClr>
              <a:buSzPts val="4800"/>
              <a:buFont typeface="Tahoma"/>
              <a:buNone/>
            </a:pP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В 1898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году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этот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механик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построил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первый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мире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гусеничный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трактор</a:t>
            </a:r>
            <a:endParaRPr sz="1400" dirty="0"/>
          </a:p>
        </p:txBody>
      </p:sp>
      <p:sp>
        <p:nvSpPr>
          <p:cNvPr id="207" name="Google Shape;207;p20"/>
          <p:cNvSpPr txBox="1"/>
          <p:nvPr/>
        </p:nvSpPr>
        <p:spPr>
          <a:xfrm>
            <a:off x="755576" y="4083918"/>
            <a:ext cx="7524750" cy="62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800"/>
              <a:buFont typeface="Tahoma"/>
              <a:buNone/>
            </a:pPr>
            <a:r>
              <a:rPr lang="en-US" sz="4800" b="1" i="0" u="none" dirty="0" err="1">
                <a:solidFill>
                  <a:srgbClr val="0000FF"/>
                </a:solidFill>
                <a:latin typeface="Tahoma"/>
                <a:ea typeface="Tahoma"/>
                <a:cs typeface="Tahoma"/>
                <a:sym typeface="Tahoma"/>
              </a:rPr>
              <a:t>Фёдор</a:t>
            </a:r>
            <a:r>
              <a:rPr lang="en-US" sz="4800" b="1" i="0" u="none" dirty="0">
                <a:solidFill>
                  <a:srgbClr val="0000FF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800" b="1" i="0" u="none" dirty="0" err="1">
                <a:solidFill>
                  <a:srgbClr val="0000FF"/>
                </a:solidFill>
                <a:latin typeface="Tahoma"/>
                <a:ea typeface="Tahoma"/>
                <a:cs typeface="Tahoma"/>
                <a:sym typeface="Tahoma"/>
              </a:rPr>
              <a:t>Блинов</a:t>
            </a:r>
            <a:endParaRPr dirty="0"/>
          </a:p>
        </p:txBody>
      </p:sp>
      <p:sp>
        <p:nvSpPr>
          <p:cNvPr id="208" name="Google Shape;208;p20"/>
          <p:cNvSpPr/>
          <p:nvPr/>
        </p:nvSpPr>
        <p:spPr>
          <a:xfrm>
            <a:off x="7812088" y="4300538"/>
            <a:ext cx="935037" cy="62626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darken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 b="0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09" name="Google Shape;209;p20" descr="C:\Users\User\Desktop\б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07504" y="483518"/>
            <a:ext cx="2916237" cy="23562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75606"/>
            <a:ext cx="8229600" cy="3383763"/>
          </a:xfrm>
        </p:spPr>
        <p:txBody>
          <a:bodyPr>
            <a:noAutofit/>
          </a:bodyPr>
          <a:lstStyle/>
          <a:p>
            <a:pPr lvl="0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13. Что понимают под кинематикой?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повороты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рабочий ход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холостой ход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движение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все перечисленные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75606"/>
            <a:ext cx="8229600" cy="3383763"/>
          </a:xfrm>
        </p:spPr>
        <p:txBody>
          <a:bodyPr>
            <a:noAutofit/>
          </a:bodyPr>
          <a:lstStyle/>
          <a:p>
            <a:pPr lvl="0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движение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753587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63638"/>
            <a:ext cx="8229600" cy="3383763"/>
          </a:xfrm>
        </p:spPr>
        <p:txBody>
          <a:bodyPr>
            <a:noAutofit/>
          </a:bodyPr>
          <a:lstStyle/>
          <a:p>
            <a:pPr lvl="0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14. Чем отличается универсальная сцепка от специальной?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наличием ходовых колёс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наличием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следоуказателей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наличием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фронтального тягового бруса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/>
              <a:t> 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63638"/>
            <a:ext cx="8229600" cy="3383763"/>
          </a:xfrm>
        </p:spPr>
        <p:txBody>
          <a:bodyPr>
            <a:noAutofit/>
          </a:bodyPr>
          <a:lstStyle/>
          <a:p>
            <a:pPr lvl="0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наличием фронтального тягового бруса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 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004044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нформатика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71500"/>
            <a:ext cx="4288532" cy="214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76056" y="1200150"/>
            <a:ext cx="3915544" cy="24517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«ЧЁРНЫЙ ЯЩИК»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00062e7adb2c4066ca0183c01d23804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4290" y="-236562"/>
            <a:ext cx="5580112" cy="563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179512" y="2057400"/>
            <a:ext cx="8856983" cy="125491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Условие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команды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должны будут выкупить вопрос, предлагая максимально возможное количество имеющихся жетонов, которые каждая команда  собрала в процессе игры. Первоначальная стоимость вопроса 10 жетонов.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больше???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03648" y="411510"/>
            <a:ext cx="7620000" cy="7429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«ВОПРОС-АУКЦИОН»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76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lvl="0" algn="ctr"/>
            <a:r>
              <a:rPr lang="ru-RU" sz="3600" b="1" dirty="0" smtClean="0">
                <a:solidFill>
                  <a:srgbClr val="005A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Как называется механизм</a:t>
            </a:r>
            <a:r>
              <a:rPr lang="ru-RU" sz="3600" b="1" dirty="0">
                <a:solidFill>
                  <a:srgbClr val="005A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, который служит для изменения силы тяги и скорости движения трактора в зависимости от условий </a:t>
            </a:r>
            <a:r>
              <a:rPr lang="ru-RU" sz="3600" b="1" dirty="0" smtClean="0">
                <a:solidFill>
                  <a:srgbClr val="005A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работы?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РАУНД «ВОПРОС-АУКЦИОН»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78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Коробка передач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46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1"/>
          <p:cNvSpPr txBox="1"/>
          <p:nvPr/>
        </p:nvSpPr>
        <p:spPr>
          <a:xfrm>
            <a:off x="3419872" y="411510"/>
            <a:ext cx="5348287" cy="3294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A00"/>
              </a:buClr>
              <a:buSzPts val="3200"/>
              <a:buFont typeface="Tahoma"/>
              <a:buNone/>
            </a:pP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В 1897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году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немецкий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учёный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создал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экономичный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двигатель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внутреннего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сгорания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который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позднее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стал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называться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по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фамилии</a:t>
            </a:r>
            <a:r>
              <a:rPr lang="en-US" sz="32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изобретателя</a:t>
            </a:r>
            <a:endParaRPr dirty="0"/>
          </a:p>
        </p:txBody>
      </p:sp>
      <p:sp>
        <p:nvSpPr>
          <p:cNvPr id="216" name="Google Shape;216;p21"/>
          <p:cNvSpPr txBox="1"/>
          <p:nvPr/>
        </p:nvSpPr>
        <p:spPr>
          <a:xfrm>
            <a:off x="755650" y="3813571"/>
            <a:ext cx="7524750" cy="62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800"/>
              <a:buFont typeface="Tahoma"/>
              <a:buNone/>
            </a:pPr>
            <a:r>
              <a:rPr lang="en-US" sz="4800" b="1" i="0" u="none">
                <a:solidFill>
                  <a:srgbClr val="0000FF"/>
                </a:solidFill>
                <a:latin typeface="Tahoma"/>
                <a:ea typeface="Tahoma"/>
                <a:cs typeface="Tahoma"/>
                <a:sym typeface="Tahoma"/>
              </a:rPr>
              <a:t>Рудольф Дизель</a:t>
            </a:r>
            <a:endParaRPr/>
          </a:p>
        </p:txBody>
      </p:sp>
      <p:sp>
        <p:nvSpPr>
          <p:cNvPr id="217" name="Google Shape;217;p21"/>
          <p:cNvSpPr/>
          <p:nvPr/>
        </p:nvSpPr>
        <p:spPr>
          <a:xfrm>
            <a:off x="7812088" y="4300538"/>
            <a:ext cx="935037" cy="62626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darken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 b="0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18" name="Google Shape;218;p21" descr="C:\Users\User\Downloads\дизель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" y="465534"/>
            <a:ext cx="3203575" cy="2376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2"/>
          <p:cNvSpPr txBox="1">
            <a:spLocks noGrp="1"/>
          </p:cNvSpPr>
          <p:nvPr>
            <p:ph type="title" idx="4294967295"/>
          </p:nvPr>
        </p:nvSpPr>
        <p:spPr>
          <a:xfrm>
            <a:off x="3275856" y="771550"/>
            <a:ext cx="5565775" cy="28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A00"/>
              </a:buClr>
              <a:buSzPts val="3600"/>
              <a:buFont typeface="Tahoma"/>
              <a:buNone/>
            </a:pP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В 1910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году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ученик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Ф.Блинова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создал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первый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мире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отечественный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колёсный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трактор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дизелем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. О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ком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идёт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речь</a:t>
            </a:r>
            <a:r>
              <a:rPr lang="en-US" sz="36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?</a:t>
            </a:r>
            <a:endParaRPr dirty="0"/>
          </a:p>
        </p:txBody>
      </p:sp>
      <p:sp>
        <p:nvSpPr>
          <p:cNvPr id="224" name="Google Shape;224;p22"/>
          <p:cNvSpPr/>
          <p:nvPr/>
        </p:nvSpPr>
        <p:spPr>
          <a:xfrm>
            <a:off x="7812088" y="4300538"/>
            <a:ext cx="935037" cy="62626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darken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 b="0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25" name="Google Shape;225;p22"/>
          <p:cNvSpPr txBox="1"/>
          <p:nvPr/>
        </p:nvSpPr>
        <p:spPr>
          <a:xfrm>
            <a:off x="684212" y="3813571"/>
            <a:ext cx="7524750" cy="62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800"/>
              <a:buFont typeface="Tahoma"/>
              <a:buNone/>
            </a:pPr>
            <a:r>
              <a:rPr lang="en-US" sz="4800" b="1" i="0" u="none">
                <a:solidFill>
                  <a:srgbClr val="0000FF"/>
                </a:solidFill>
                <a:latin typeface="Tahoma"/>
                <a:ea typeface="Tahoma"/>
                <a:cs typeface="Tahoma"/>
                <a:sym typeface="Tahoma"/>
              </a:rPr>
              <a:t>Яков Мамин</a:t>
            </a:r>
            <a:endParaRPr/>
          </a:p>
        </p:txBody>
      </p:sp>
      <p:pic>
        <p:nvPicPr>
          <p:cNvPr id="226" name="Google Shape;226;p22" descr="C:\Users\User\Downloads\мамин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0" y="0"/>
            <a:ext cx="3276600" cy="28420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3"/>
          <p:cNvSpPr txBox="1"/>
          <p:nvPr/>
        </p:nvSpPr>
        <p:spPr>
          <a:xfrm>
            <a:off x="539552" y="1707654"/>
            <a:ext cx="7921129" cy="642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A00"/>
              </a:buClr>
              <a:buSzPts val="4400"/>
              <a:buFont typeface="Tahoma"/>
              <a:buNone/>
            </a:pP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С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начала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каких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годов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вступили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строй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Сталинградский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Харьковский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Челябинский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тракторные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заводы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?</a:t>
            </a:r>
            <a:endParaRPr sz="1600" dirty="0"/>
          </a:p>
        </p:txBody>
      </p:sp>
      <p:sp>
        <p:nvSpPr>
          <p:cNvPr id="233" name="Google Shape;233;p23"/>
          <p:cNvSpPr txBox="1"/>
          <p:nvPr/>
        </p:nvSpPr>
        <p:spPr>
          <a:xfrm>
            <a:off x="684212" y="3813571"/>
            <a:ext cx="7524750" cy="62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800"/>
              <a:buFont typeface="Tahoma"/>
              <a:buNone/>
            </a:pPr>
            <a:r>
              <a:rPr lang="en-US" sz="4800" b="1" i="0" u="none">
                <a:solidFill>
                  <a:srgbClr val="0000FF"/>
                </a:solidFill>
                <a:latin typeface="Tahoma"/>
                <a:ea typeface="Tahoma"/>
                <a:cs typeface="Tahoma"/>
                <a:sym typeface="Tahoma"/>
              </a:rPr>
              <a:t>С начала 1930-х г.г.</a:t>
            </a:r>
            <a:endParaRPr/>
          </a:p>
        </p:txBody>
      </p:sp>
      <p:sp>
        <p:nvSpPr>
          <p:cNvPr id="234" name="Google Shape;234;p23"/>
          <p:cNvSpPr/>
          <p:nvPr/>
        </p:nvSpPr>
        <p:spPr>
          <a:xfrm>
            <a:off x="7812088" y="4300538"/>
            <a:ext cx="935037" cy="62626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darken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 b="0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4"/>
          <p:cNvSpPr txBox="1"/>
          <p:nvPr/>
        </p:nvSpPr>
        <p:spPr>
          <a:xfrm>
            <a:off x="4211960" y="1491630"/>
            <a:ext cx="4557712" cy="103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A00"/>
              </a:buClr>
              <a:buSzPts val="4400"/>
              <a:buFont typeface="Tahoma"/>
              <a:buNone/>
            </a:pP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Что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показывают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буквы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обозначении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марки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err="1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трактора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 smtClean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МТЗ-8</a:t>
            </a:r>
            <a:r>
              <a:rPr lang="ru-RU" sz="4000" b="1" i="0" u="none" dirty="0" smtClean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0</a:t>
            </a:r>
            <a:r>
              <a:rPr lang="en-US" sz="4000" b="1" i="0" u="none" dirty="0" smtClean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1" i="0" u="none" dirty="0">
                <a:solidFill>
                  <a:srgbClr val="005A00"/>
                </a:solidFill>
                <a:latin typeface="Tahoma"/>
                <a:ea typeface="Tahoma"/>
                <a:cs typeface="Tahoma"/>
                <a:sym typeface="Tahoma"/>
              </a:rPr>
              <a:t>?</a:t>
            </a:r>
            <a:endParaRPr sz="1600" dirty="0"/>
          </a:p>
        </p:txBody>
      </p:sp>
      <p:sp>
        <p:nvSpPr>
          <p:cNvPr id="241" name="Google Shape;241;p24"/>
          <p:cNvSpPr txBox="1"/>
          <p:nvPr/>
        </p:nvSpPr>
        <p:spPr>
          <a:xfrm>
            <a:off x="684212" y="3813572"/>
            <a:ext cx="7524750" cy="992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000"/>
              <a:buFont typeface="Tahoma"/>
              <a:buNone/>
            </a:pPr>
            <a:r>
              <a:rPr lang="en-US" sz="4000" b="1" i="0" u="none">
                <a:solidFill>
                  <a:srgbClr val="0000FF"/>
                </a:solidFill>
                <a:latin typeface="Tahoma"/>
                <a:ea typeface="Tahoma"/>
                <a:cs typeface="Tahoma"/>
                <a:sym typeface="Tahoma"/>
              </a:rPr>
              <a:t>Сокращённое название завода-изготовителя</a:t>
            </a:r>
            <a:endParaRPr/>
          </a:p>
        </p:txBody>
      </p:sp>
      <p:sp>
        <p:nvSpPr>
          <p:cNvPr id="242" name="Google Shape;242;p24"/>
          <p:cNvSpPr/>
          <p:nvPr/>
        </p:nvSpPr>
        <p:spPr>
          <a:xfrm>
            <a:off x="7812088" y="4300538"/>
            <a:ext cx="935037" cy="62626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darken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19813" y="60000"/>
                </a:moveTo>
                <a:lnTo>
                  <a:pt x="100187" y="15000"/>
                </a:lnTo>
                <a:lnTo>
                  <a:pt x="100187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 b="0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43" name="Google Shape;243;p24" descr="C:\Users\User\Desktop\и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0" y="0"/>
            <a:ext cx="4140200" cy="305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РАУНД «ЗНАТОКИ СЕЛЬСКОХОЗЯЙСТВЕННОЙ ТЕХНИКИ»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417</TotalTime>
  <Words>865</Words>
  <Application>Microsoft Office PowerPoint</Application>
  <PresentationFormat>Экран (16:9)</PresentationFormat>
  <Paragraphs>191</Paragraphs>
  <Slides>47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Обычная</vt:lpstr>
      <vt:lpstr>Трактор и сельскохозяйственные машины</vt:lpstr>
      <vt:lpstr>РАУНД  «ИСТОРИЯ   ТРАКТОРОВЕДЕНИЯ»</vt:lpstr>
      <vt:lpstr>В 1791 году русский механик и изобретатель построил трёхколёсную коляску-самокатку с механизмами</vt:lpstr>
      <vt:lpstr>Презентация PowerPoint</vt:lpstr>
      <vt:lpstr>Презентация PowerPoint</vt:lpstr>
      <vt:lpstr>В 1910 году ученик Ф.Блинова создал первый в мире отечественный колёсный трактор с дизелем. О ком идёт речь?</vt:lpstr>
      <vt:lpstr>Презентация PowerPoint</vt:lpstr>
      <vt:lpstr>Презентация PowerPoint</vt:lpstr>
      <vt:lpstr>РАУНД «ЗНАТОКИ СЕЛЬСКОХОЗЯЙСТВЕННОЙ ТЕХНИКИ»</vt:lpstr>
      <vt:lpstr>Презентация PowerPoint</vt:lpstr>
      <vt:lpstr>РАУНД «МЕХАНИЗМЫ ТРАКТОРА»</vt:lpstr>
      <vt:lpstr>Заполните таблицу</vt:lpstr>
      <vt:lpstr>ПРОВЕРКА</vt:lpstr>
      <vt:lpstr>РАУНД  «КОНКУРС КАПИТАНОВ»</vt:lpstr>
      <vt:lpstr>РАУНД «БЛИЦ-ТУРНИР»</vt:lpstr>
      <vt:lpstr>Презентация PowerPoint</vt:lpstr>
      <vt:lpstr>Презентация PowerPoint</vt:lpstr>
      <vt:lpstr>2) Из чего выполнен выпускной клапан? - хромистая сталь - жаростойкая сталь - высокопрочная сталь - инструментальная сталь </vt:lpstr>
      <vt:lpstr>Правильный ответ  - жаростойкая сталь   </vt:lpstr>
      <vt:lpstr>3) Какой клапан больше? -впускной - выпускной - одинаковые </vt:lpstr>
      <vt:lpstr>Правильный ответ -впускной   </vt:lpstr>
      <vt:lpstr>4) Во сколько раз количество зубьев шестерни коленчатого вала меньше шестерни распределительного вала? - в 1,5 - в 2 - в 3 </vt:lpstr>
      <vt:lpstr>Правильный ответ  - в 2 раза  </vt:lpstr>
      <vt:lpstr>5) Чему равен зазор между клапаном и коромыслом у трактора МТЗ-80? - 0,3 мм - 0,2 мм - 0,4 мм - 0,5 мм </vt:lpstr>
      <vt:lpstr>Правильный ответ  - 0,2 мм   </vt:lpstr>
      <vt:lpstr>6) Какая марка двигателя у трактора МТЗ-80? - Д-21А - Д-144 - А-41 - Д- 240 </vt:lpstr>
      <vt:lpstr>Правильный ответ  - Д- 240 </vt:lpstr>
      <vt:lpstr>7) Какой тяговый класс у трактора МТЗ-80? - 0,6 - 0,9 - 1,4 - 3   </vt:lpstr>
      <vt:lpstr>Правильный ответ  - 1,4    </vt:lpstr>
      <vt:lpstr>8) Сколько систем и механизмов в двигателе? - 4;2 - 3;4 - 2;4 - 4;3   </vt:lpstr>
      <vt:lpstr>Правильный ответ - 4;2    </vt:lpstr>
      <vt:lpstr>9) Кто первый в мире создал гусеничный трактор? - Мамин - Блинов - Шамшуренков - Кулибин </vt:lpstr>
      <vt:lpstr>Правильный ответ  - Блинов  </vt:lpstr>
      <vt:lpstr>10) Что понимают под почвой? - рыхлый поверхностный   - горизонт суши земного шара - плодородный слой земли - рухляк   </vt:lpstr>
      <vt:lpstr>Правильный ответ  - плодородный слой земли    </vt:lpstr>
      <vt:lpstr>11)  Можно ли культиватор КПС-4 применить для обработки пропашных культур?  – да    – нет </vt:lpstr>
      <vt:lpstr>Правильный ответ – нет </vt:lpstr>
      <vt:lpstr>  12) К какому способу пахоты относится работа агрегата от центра поля к периферии с правым поворотом? - всвал - вразвал </vt:lpstr>
      <vt:lpstr>Правильный ответ  - всвал  </vt:lpstr>
      <vt:lpstr>13. Что понимают под кинематикой? - повороты - рабочий ход - холостой ход - движение - все перечисленные </vt:lpstr>
      <vt:lpstr>Правильный ответ  - движение  </vt:lpstr>
      <vt:lpstr>14. Чем отличается универсальная сцепка от специальной? - наличием ходовых колёс - наличием следоуказателей - наличием фронтального тягового бруса   </vt:lpstr>
      <vt:lpstr>Правильный ответ  - наличием фронтального тягового бруса   </vt:lpstr>
      <vt:lpstr>РАУНД «ЧЁРНЫЙ ЯЩИК»</vt:lpstr>
      <vt:lpstr>РАУНД «ВОПРОС-АУКЦИОН»</vt:lpstr>
      <vt:lpstr>РАУНД «ВОПРОС-АУКЦИОН»</vt:lpstr>
      <vt:lpstr>ОТВЕТ: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Домашний</dc:creator>
  <cp:lastModifiedBy>Информатика</cp:lastModifiedBy>
  <cp:revision>36</cp:revision>
  <dcterms:created xsi:type="dcterms:W3CDTF">2024-11-09T15:06:01Z</dcterms:created>
  <dcterms:modified xsi:type="dcterms:W3CDTF">2024-11-13T10:31:00Z</dcterms:modified>
</cp:coreProperties>
</file>