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59" r:id="rId5"/>
    <p:sldId id="270" r:id="rId6"/>
    <p:sldId id="269" r:id="rId7"/>
    <p:sldId id="261" r:id="rId8"/>
    <p:sldId id="262" r:id="rId9"/>
    <p:sldId id="263" r:id="rId10"/>
    <p:sldId id="265" r:id="rId11"/>
    <p:sldId id="264" r:id="rId12"/>
    <p:sldId id="266" r:id="rId13"/>
    <p:sldId id="272" r:id="rId14"/>
    <p:sldId id="267" r:id="rId15"/>
    <p:sldId id="268" r:id="rId16"/>
    <p:sldId id="273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4/29/2021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detskiy-sad/raznoe/2017/10/20/sovremennaya-tehnologiya-kollektsionirovanie-v-obrazovatelnom" TargetMode="External"/><Relationship Id="rId2" Type="http://schemas.openxmlformats.org/officeDocument/2006/relationships/hyperlink" Target="https://www.maam.ru/detskijsad/konsultacija-dlja-pedagogov-kolekcionirovanie-v-dou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urok.ru/iz-opyta-raboty-kollekcionirovanie-4047241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2533651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Детские коллекции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038600"/>
            <a:ext cx="7010400" cy="20574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Автор проекта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Макаренкова Елена Борисовна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учитель-логопед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«МБДОУ №7»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пгт Никель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 г.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2954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Игры с коллекцией «</a:t>
            </a:r>
            <a:r>
              <a:rPr lang="ru-RU" sz="4000" i="1" dirty="0" smtClean="0"/>
              <a:t>Треснутые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pic>
        <p:nvPicPr>
          <p:cNvPr id="5" name="Содержимое 4" descr="mdV4xs203WQ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781050" y="1600994"/>
            <a:ext cx="3390900" cy="452437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10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«Найди такое же»</a:t>
            </a:r>
          </a:p>
          <a:p>
            <a:r>
              <a:rPr lang="ru-RU" dirty="0" smtClean="0"/>
              <a:t>«Собери ряд»</a:t>
            </a:r>
          </a:p>
          <a:p>
            <a:r>
              <a:rPr lang="ru-RU" dirty="0" smtClean="0"/>
              <a:t>«Покажи эмоцию»</a:t>
            </a:r>
          </a:p>
          <a:p>
            <a:r>
              <a:rPr lang="ru-RU" dirty="0" smtClean="0"/>
              <a:t>«Что с ним случилось?»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r>
              <a:rPr lang="ru-RU" dirty="0" smtClean="0"/>
              <a:t>Игры с коллекцией «</a:t>
            </a:r>
            <a:r>
              <a:rPr lang="ru-RU" i="1" dirty="0" smtClean="0"/>
              <a:t>Тролли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Содержимое 4" descr="FmzPvVPnxIY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2096294"/>
            <a:ext cx="4038600" cy="35337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/>
              <a:t>«Меморина» 2 набора одинаковых карточек</a:t>
            </a:r>
          </a:p>
          <a:p>
            <a:pPr lvl="0"/>
            <a:r>
              <a:rPr lang="ru-RU" sz="2400" dirty="0" smtClean="0"/>
              <a:t>Игра «Найди отличия» или «Волшебное фото»</a:t>
            </a:r>
          </a:p>
          <a:p>
            <a:pPr lvl="0"/>
            <a:r>
              <a:rPr lang="ru-RU" sz="2400" dirty="0" smtClean="0"/>
              <a:t>Автоматизация звука «Р» и отработка падежей</a:t>
            </a:r>
          </a:p>
          <a:p>
            <a:pPr>
              <a:buNone/>
            </a:pPr>
            <a:r>
              <a:rPr lang="ru-RU" sz="2400" dirty="0" smtClean="0"/>
              <a:t>Розочка рада кому? </a:t>
            </a:r>
          </a:p>
          <a:p>
            <a:pPr>
              <a:buNone/>
            </a:pPr>
            <a:r>
              <a:rPr lang="ru-RU" sz="2400" dirty="0" smtClean="0"/>
              <a:t>Розочка фотографирует кого? </a:t>
            </a:r>
          </a:p>
          <a:p>
            <a:pPr>
              <a:buNone/>
            </a:pPr>
            <a:r>
              <a:rPr lang="ru-RU" sz="2400" dirty="0" smtClean="0"/>
              <a:t>Розочка дружит  с кем? </a:t>
            </a:r>
          </a:p>
          <a:p>
            <a:pPr>
              <a:buNone/>
            </a:pPr>
            <a:r>
              <a:rPr lang="ru-RU" sz="2400" dirty="0" smtClean="0"/>
              <a:t>Розочка грустит  о ком?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Игры с коллекцией «</a:t>
            </a:r>
            <a:r>
              <a:rPr lang="ru-RU" i="1" dirty="0" smtClean="0"/>
              <a:t>Футбол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Содержимое 4" descr="EqPJlvrLmrI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609600" y="1676400"/>
            <a:ext cx="3394472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24000"/>
            <a:ext cx="4419600" cy="4800600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Развитие направленной воздушной струи </a:t>
            </a:r>
            <a:endParaRPr lang="en-US" b="1" dirty="0" smtClean="0"/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«Задуй мяч в ворота»</a:t>
            </a: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«Лабиринт» </a:t>
            </a: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«Кто дальше дунет»</a:t>
            </a:r>
          </a:p>
          <a:p>
            <a:r>
              <a:rPr lang="ru-RU" b="1" dirty="0" smtClean="0"/>
              <a:t>Деление на слоги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«Футболисты»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«Сколько мячей в слове»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/>
              <a:t>«Сравни слова»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 рассказа о коллекции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7696200" cy="4800600"/>
          </a:xfrm>
        </p:spPr>
        <p:txBody>
          <a:bodyPr>
            <a:normAutofit/>
          </a:bodyPr>
          <a:lstStyle/>
          <a:p>
            <a:r>
              <a:rPr lang="ru-RU" dirty="0" smtClean="0"/>
              <a:t>Название  коллекции?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Как я её собирал? (где брал экспонаты, кто мне помогал собирать)</a:t>
            </a:r>
          </a:p>
          <a:p>
            <a:r>
              <a:rPr lang="ru-RU" dirty="0" smtClean="0"/>
              <a:t>Сколько </a:t>
            </a:r>
            <a:r>
              <a:rPr lang="ru-RU" dirty="0" smtClean="0"/>
              <a:t>у меня предметов в коллекции?</a:t>
            </a:r>
          </a:p>
          <a:p>
            <a:r>
              <a:rPr lang="ru-RU" dirty="0" smtClean="0"/>
              <a:t>Из </a:t>
            </a:r>
            <a:r>
              <a:rPr lang="ru-RU" dirty="0" smtClean="0"/>
              <a:t>какого материала коллекция?</a:t>
            </a:r>
          </a:p>
          <a:p>
            <a:r>
              <a:rPr lang="ru-RU" dirty="0" smtClean="0"/>
              <a:t>Какой </a:t>
            </a:r>
            <a:r>
              <a:rPr lang="ru-RU" dirty="0" smtClean="0"/>
              <a:t>экспонат любимый и почему?</a:t>
            </a:r>
          </a:p>
          <a:p>
            <a:r>
              <a:rPr lang="ru-RU" dirty="0" smtClean="0"/>
              <a:t> </a:t>
            </a:r>
            <a:r>
              <a:rPr lang="ru-RU" dirty="0" smtClean="0"/>
              <a:t>Как я играю со своей коллекцией?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Выставка-презентация коллекций</a:t>
            </a:r>
            <a:endParaRPr lang="ru-RU" dirty="0"/>
          </a:p>
        </p:txBody>
      </p:sp>
      <p:pic>
        <p:nvPicPr>
          <p:cNvPr id="4" name="Содержимое 3" descr="sa1E6LOKHhw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 l="2941" b="6977"/>
          <a:stretch>
            <a:fillRect/>
          </a:stretch>
        </p:blipFill>
        <p:spPr>
          <a:xfrm>
            <a:off x="304800" y="1219200"/>
            <a:ext cx="2209800" cy="2590800"/>
          </a:xfrm>
        </p:spPr>
      </p:pic>
      <p:pic>
        <p:nvPicPr>
          <p:cNvPr id="5" name="Рисунок 4" descr="d6aUrUhHGSk.jpg"/>
          <p:cNvPicPr>
            <a:picLocks noChangeAspect="1"/>
          </p:cNvPicPr>
          <p:nvPr/>
        </p:nvPicPr>
        <p:blipFill>
          <a:blip r:embed="rId3" cstate="email"/>
          <a:srcRect t="-2326" b="9302"/>
          <a:stretch>
            <a:fillRect/>
          </a:stretch>
        </p:blipFill>
        <p:spPr>
          <a:xfrm>
            <a:off x="6553200" y="1219200"/>
            <a:ext cx="2209800" cy="2599765"/>
          </a:xfrm>
          <a:prstGeom prst="rect">
            <a:avLst/>
          </a:prstGeom>
        </p:spPr>
      </p:pic>
      <p:pic>
        <p:nvPicPr>
          <p:cNvPr id="7" name="Рисунок 6" descr="P7hxBpaxBlA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24200" y="1447800"/>
            <a:ext cx="2844800" cy="2133600"/>
          </a:xfrm>
          <a:prstGeom prst="rect">
            <a:avLst/>
          </a:prstGeom>
        </p:spPr>
      </p:pic>
      <p:pic>
        <p:nvPicPr>
          <p:cNvPr id="10" name="Рисунок 9" descr="3e9Tu-R4Pto.jpg"/>
          <p:cNvPicPr>
            <a:picLocks noChangeAspect="1"/>
          </p:cNvPicPr>
          <p:nvPr/>
        </p:nvPicPr>
        <p:blipFill>
          <a:blip r:embed="rId5" cstate="email"/>
          <a:srcRect r="5263" b="7895"/>
          <a:stretch>
            <a:fillRect/>
          </a:stretch>
        </p:blipFill>
        <p:spPr>
          <a:xfrm>
            <a:off x="6400800" y="4114800"/>
            <a:ext cx="1905000" cy="2469444"/>
          </a:xfrm>
          <a:prstGeom prst="rect">
            <a:avLst/>
          </a:prstGeom>
        </p:spPr>
      </p:pic>
      <p:pic>
        <p:nvPicPr>
          <p:cNvPr id="11" name="Рисунок 10" descr="i-Un_xrhNJ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62000" y="4191000"/>
            <a:ext cx="1962150" cy="2387600"/>
          </a:xfrm>
          <a:prstGeom prst="rect">
            <a:avLst/>
          </a:prstGeom>
        </p:spPr>
      </p:pic>
      <p:pic>
        <p:nvPicPr>
          <p:cNvPr id="12" name="Рисунок 11" descr="_tMnmZuo1NA.jpg"/>
          <p:cNvPicPr>
            <a:picLocks noChangeAspect="1"/>
          </p:cNvPicPr>
          <p:nvPr/>
        </p:nvPicPr>
        <p:blipFill>
          <a:blip r:embed="rId7" cstate="email"/>
          <a:srcRect l="8791" b="7692"/>
          <a:stretch>
            <a:fillRect/>
          </a:stretch>
        </p:blipFill>
        <p:spPr>
          <a:xfrm>
            <a:off x="3581400" y="4114800"/>
            <a:ext cx="18288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95400"/>
          </a:xfrm>
        </p:spPr>
        <p:txBody>
          <a:bodyPr/>
          <a:lstStyle/>
          <a:p>
            <a:r>
              <a:rPr lang="ru-RU" dirty="0" smtClean="0"/>
              <a:t>Результаты проекта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Предметно-пространственная среда групп обогатилась новыми коллекциями</a:t>
            </a:r>
          </a:p>
          <a:p>
            <a:r>
              <a:rPr lang="ru-RU" sz="2600" dirty="0" smtClean="0"/>
              <a:t>Использование игр с коллекциями на занятиях мотивирует и поддерживает интерес у детей </a:t>
            </a:r>
          </a:p>
          <a:p>
            <a:r>
              <a:rPr lang="ru-RU" sz="2600" dirty="0" smtClean="0"/>
              <a:t>Работа с детскими коллекциями добавляет новые краски в творческую палитру педагогов группы</a:t>
            </a:r>
          </a:p>
          <a:p>
            <a:r>
              <a:rPr lang="ru-RU" sz="2600" dirty="0" smtClean="0"/>
              <a:t>Родители, дети и педагоги увидели в коллекциях повод для взаимодействия и источник познавательных и коррекционных игр</a:t>
            </a:r>
          </a:p>
          <a:p>
            <a:endParaRPr lang="ru-RU" sz="2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работы </a:t>
            </a:r>
            <a:r>
              <a:rPr lang="ru-RU" dirty="0" smtClean="0"/>
              <a:t>представлен: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35814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На </a:t>
            </a:r>
            <a:r>
              <a:rPr lang="ru-RU" dirty="0" smtClean="0"/>
              <a:t>областном педагогическом марафоне в ГОБУК МОДЮБ «Интеграция в образовательной деятельности с детьми» г. </a:t>
            </a:r>
            <a:r>
              <a:rPr lang="ru-RU" dirty="0" smtClean="0"/>
              <a:t>Мурманск.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На ММО </a:t>
            </a:r>
            <a:r>
              <a:rPr lang="ru-RU" dirty="0" smtClean="0"/>
              <a:t>учителей-логопедов </a:t>
            </a:r>
            <a:r>
              <a:rPr lang="ru-RU" dirty="0" smtClean="0"/>
              <a:t>проект </a:t>
            </a:r>
            <a:r>
              <a:rPr lang="ru-RU" dirty="0" smtClean="0"/>
              <a:t>стал </a:t>
            </a:r>
            <a:r>
              <a:rPr lang="ru-RU" dirty="0" smtClean="0"/>
              <a:t>победителем в номинации «Информация к </a:t>
            </a:r>
            <a:r>
              <a:rPr lang="ru-RU" dirty="0" smtClean="0"/>
              <a:t>размышлению»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В ДОУ на аукционе методических находок игры,  сделанные в рамках проекта </a:t>
            </a:r>
            <a:r>
              <a:rPr lang="ru-RU" dirty="0" smtClean="0"/>
              <a:t>заняли призовые мест: </a:t>
            </a:r>
            <a:r>
              <a:rPr lang="ru-RU" dirty="0" smtClean="0"/>
              <a:t>1 место – «Треснутые» и 2 место – «</a:t>
            </a:r>
            <a:r>
              <a:rPr lang="ru-RU" dirty="0" err="1" smtClean="0"/>
              <a:t>Скрепыши</a:t>
            </a:r>
            <a:r>
              <a:rPr lang="ru-RU" dirty="0" smtClean="0"/>
              <a:t> – затейники»  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 l="33900" t="10102" r="33901" b="7401"/>
          <a:stretch>
            <a:fillRect/>
          </a:stretch>
        </p:blipFill>
        <p:spPr bwMode="auto">
          <a:xfrm>
            <a:off x="685800" y="4495800"/>
            <a:ext cx="1600200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Documents and Settings\polina\Рабочий стол\img6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419601"/>
            <a:ext cx="1694939" cy="2170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polina\Рабочий стол\img6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267200"/>
            <a:ext cx="171231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n-CL" dirty="0" smtClean="0">
                <a:hlinkClick r:id="rId2"/>
              </a:rPr>
              <a:t>https://www.maam.ru/detskijsad/konsultacija-dlja-pedagogov-kolekcionirovanie-v-dou.html</a:t>
            </a:r>
            <a:endParaRPr lang="ru-RU" dirty="0" smtClean="0"/>
          </a:p>
          <a:p>
            <a:r>
              <a:rPr lang="arn-CL" dirty="0" smtClean="0">
                <a:hlinkClick r:id="rId3"/>
              </a:rPr>
              <a:t>https://nsportal.ru/detskiy-sad/raznoe/2017/10/20/sovremennaya-tehnologiya-kollektsionirovanie-v-obrazovatelnom</a:t>
            </a:r>
            <a:endParaRPr lang="ru-RU" dirty="0" smtClean="0"/>
          </a:p>
          <a:p>
            <a:r>
              <a:rPr lang="arn-CL" dirty="0" smtClean="0">
                <a:hlinkClick r:id="rId4"/>
              </a:rPr>
              <a:t>https://infourok.ru/iz-opyta-raboty-kollekcionirovanie-4047241.html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51054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/>
              <a:t>     Многие проблемы в установлении контакта и в обучении детей  можно преодолеть, если найти общее дело, позволяющее совместить интересы ребенка и взрослого.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   Особенно это актуально в группе для детей с ТНР, где есть дети с неровным поведением, двигательно-активные, тревожные, малообщительные и застенчивые. 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   Таким поводом к общению может стать использование в работе детских коллекций.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     Детское коллекционирование развивает коммуникативные навыки, стимулирует познавательный интерес, речевое развитие. Взаимодействие с мелкими предметами обогащает чувственный опыт ребёнка,  развивает перцепцию, мелкую  моторику, а значит,  способствует физическому развитию.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305800" cy="16764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Цель</a:t>
            </a:r>
            <a:r>
              <a:rPr lang="ru-RU" sz="3600" dirty="0" smtClean="0"/>
              <a:t>:  создание коммуникативного повода для совместной деятельности с ребёнком через детские коллекции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38400"/>
            <a:ext cx="8382000" cy="40386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b="1" dirty="0" smtClean="0"/>
              <a:t>Задачи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Увлечь детей и родителей коллекционированием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Собрать групповые коллекции и использовать их на  занятиях и в свободной деятельности с детьми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Придумать и систематизировать  игры с коллекциями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Обучить всех участников проекта этим играм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54162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Проект информационный, краткосрочный. Участники: дети, родители и педагоги группы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905000"/>
            <a:ext cx="8763000" cy="4648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Этапы проекта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Сбор информации по теме (виды коллекций, использование их в различных видах детской деятельности, отношение родителей к коллекциям, опрос родителей и детей)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Ознакомление участников проекта с информацией (собираем коллекции с педагогами, учим играть родителей и детей)</a:t>
            </a:r>
          </a:p>
          <a:p>
            <a:pPr marL="514350" indent="-514350">
              <a:buNone/>
            </a:pPr>
            <a:r>
              <a:rPr lang="ru-RU" sz="2800" dirty="0" smtClean="0"/>
              <a:t>3.    Анализ и обобщение информации (итоговое мероприятие «Выставка коллекций», представление опыта)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4478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Коллекции используются в различных видах детской деятельности </a:t>
            </a:r>
            <a:endParaRPr lang="ru-RU" sz="3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4800" y="2743200"/>
            <a:ext cx="1981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Познавательная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29000" y="1600200"/>
            <a:ext cx="21336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Коммуникативная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1000" y="5410200"/>
            <a:ext cx="19812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Игровая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81800" y="2743200"/>
            <a:ext cx="19812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Продуктивная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29400" y="5410200"/>
            <a:ext cx="19812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Трудовая</a:t>
            </a:r>
            <a:endParaRPr lang="ru-RU" dirty="0"/>
          </a:p>
        </p:txBody>
      </p:sp>
      <p:pic>
        <p:nvPicPr>
          <p:cNvPr id="11" name="Рисунок 10" descr="dckACuOIuXo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86000" y="2819400"/>
            <a:ext cx="4343400" cy="32004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Игры с коллекциями условно делятся на 2 группы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r>
              <a:rPr lang="ru-RU" dirty="0" smtClean="0"/>
              <a:t>Универсальные</a:t>
            </a:r>
          </a:p>
          <a:p>
            <a:pPr>
              <a:buFont typeface="Courier New" pitchFamily="49" charset="0"/>
              <a:buChar char="o"/>
            </a:pPr>
            <a:r>
              <a:rPr lang="ru-RU" sz="2400" dirty="0" smtClean="0"/>
              <a:t>«Запомни, повтори»</a:t>
            </a:r>
          </a:p>
          <a:p>
            <a:pPr>
              <a:buFont typeface="Courier New" pitchFamily="49" charset="0"/>
              <a:buChar char="o"/>
            </a:pPr>
            <a:r>
              <a:rPr lang="ru-RU" sz="2400" dirty="0" smtClean="0"/>
              <a:t>«Отгадай-ка»                          </a:t>
            </a:r>
          </a:p>
          <a:p>
            <a:pPr>
              <a:buFont typeface="Courier New" pitchFamily="49" charset="0"/>
              <a:buChar char="o"/>
            </a:pPr>
            <a:r>
              <a:rPr lang="ru-RU" sz="2400" dirty="0" smtClean="0"/>
              <a:t>«Найди предмет на заданный звук»</a:t>
            </a:r>
          </a:p>
          <a:p>
            <a:pPr>
              <a:buFont typeface="Courier New" pitchFamily="49" charset="0"/>
              <a:buChar char="o"/>
            </a:pPr>
            <a:r>
              <a:rPr lang="ru-RU" sz="2400" dirty="0" smtClean="0"/>
              <a:t>«Что изменилось</a:t>
            </a:r>
            <a:r>
              <a:rPr lang="en-US" sz="2400" dirty="0" smtClean="0"/>
              <a:t>?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800600"/>
          </a:xfrm>
        </p:spPr>
        <p:txBody>
          <a:bodyPr/>
          <a:lstStyle/>
          <a:p>
            <a:r>
              <a:rPr lang="ru-RU" dirty="0" smtClean="0"/>
              <a:t>Использующие особые свойства экспонатов коллекции</a:t>
            </a:r>
            <a:endParaRPr lang="ru-RU" dirty="0"/>
          </a:p>
        </p:txBody>
      </p:sp>
      <p:pic>
        <p:nvPicPr>
          <p:cNvPr id="5" name="Рисунок 4" descr="_YHOHWOZ2b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14400" y="4419600"/>
            <a:ext cx="2362200" cy="2151929"/>
          </a:xfrm>
          <a:prstGeom prst="rect">
            <a:avLst/>
          </a:prstGeom>
        </p:spPr>
      </p:pic>
      <p:pic>
        <p:nvPicPr>
          <p:cNvPr id="6" name="Рисунок 5" descr="EqPJlvrLmrI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86600" y="3124200"/>
            <a:ext cx="1600200" cy="152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mzPvVPnxIY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81600" y="3124200"/>
            <a:ext cx="1752600" cy="152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zZ6xByBbRW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V="1">
            <a:off x="5181600" y="4800600"/>
            <a:ext cx="1676400" cy="1657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nec4ywyi5Y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162800" y="4800600"/>
            <a:ext cx="1600200" cy="16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Игры с коллекцией «</a:t>
            </a:r>
            <a:r>
              <a:rPr lang="ru-RU" i="1" dirty="0" err="1" smtClean="0"/>
              <a:t>Скрепыши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Содержимое 7" descr="lp1YDsufoXg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2133600"/>
            <a:ext cx="4038600" cy="302895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343400" cy="510540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1.Мелкая моторика</a:t>
            </a:r>
            <a:r>
              <a:rPr lang="ru-RU" sz="2000" dirty="0" smtClean="0"/>
              <a:t>: «Цепочка»</a:t>
            </a:r>
          </a:p>
          <a:p>
            <a:r>
              <a:rPr lang="ru-RU" sz="2000" dirty="0" smtClean="0"/>
              <a:t> 2.</a:t>
            </a:r>
            <a:r>
              <a:rPr lang="ru-RU" sz="2000" b="1" dirty="0" smtClean="0"/>
              <a:t>Развитие ВПФ</a:t>
            </a:r>
            <a:r>
              <a:rPr lang="ru-RU" sz="2000" dirty="0" smtClean="0"/>
              <a:t>: «Найди и скрепи парочки», «Продолжи ряд», «Сложное задание»</a:t>
            </a:r>
          </a:p>
          <a:p>
            <a:r>
              <a:rPr lang="ru-RU" sz="2000" b="1" dirty="0" smtClean="0"/>
              <a:t>3.Межполушарное взаимодействие:</a:t>
            </a:r>
            <a:r>
              <a:rPr lang="ru-RU" sz="2000" dirty="0" smtClean="0"/>
              <a:t> перебираем четки 2 руками «Вперёд-назад»</a:t>
            </a:r>
          </a:p>
          <a:p>
            <a:r>
              <a:rPr lang="ru-RU" sz="2000" b="1" dirty="0" smtClean="0"/>
              <a:t>4. Моторная цепочка</a:t>
            </a:r>
            <a:r>
              <a:rPr lang="ru-RU" sz="2000" dirty="0" smtClean="0"/>
              <a:t>: «Повтори за </a:t>
            </a:r>
            <a:r>
              <a:rPr lang="ru-RU" sz="2000" dirty="0" err="1" smtClean="0"/>
              <a:t>скрепышами</a:t>
            </a:r>
            <a:r>
              <a:rPr lang="ru-RU" sz="2000" dirty="0" smtClean="0"/>
              <a:t>»</a:t>
            </a:r>
          </a:p>
          <a:p>
            <a:r>
              <a:rPr lang="ru-RU" sz="2000" b="1" dirty="0" smtClean="0"/>
              <a:t>5.Просодика</a:t>
            </a:r>
            <a:r>
              <a:rPr lang="ru-RU" sz="2000" dirty="0" smtClean="0"/>
              <a:t>: повторение речевого материала голосом персонажа, выпавшего при перебирании чёток «Скажи чужим голоском»</a:t>
            </a:r>
          </a:p>
          <a:p>
            <a:r>
              <a:rPr lang="ru-RU" sz="2000" b="1" dirty="0" smtClean="0"/>
              <a:t>6. Лексика</a:t>
            </a:r>
            <a:r>
              <a:rPr lang="ru-RU" sz="2000" dirty="0" smtClean="0"/>
              <a:t>: «Я знаю 5 названий…»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Игры с коллекцией «</a:t>
            </a:r>
            <a:r>
              <a:rPr lang="ru-RU" i="1" dirty="0" smtClean="0"/>
              <a:t>Прилипалы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9" name="Содержимое 8" descr="Inec4ywyi5Y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1828800"/>
            <a:ext cx="4267200" cy="365760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953000" y="1600200"/>
            <a:ext cx="3886200" cy="4525963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Развитие мышления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«Сад-огород»,</a:t>
            </a:r>
          </a:p>
          <a:p>
            <a:pPr>
              <a:buNone/>
            </a:pPr>
            <a:r>
              <a:rPr lang="ru-RU" dirty="0" smtClean="0"/>
              <a:t>    «Фрукты-ягоды»,</a:t>
            </a:r>
          </a:p>
          <a:p>
            <a:pPr>
              <a:buNone/>
            </a:pPr>
            <a:r>
              <a:rPr lang="ru-RU" dirty="0" smtClean="0"/>
              <a:t>    «Четвёртый лишний»</a:t>
            </a:r>
          </a:p>
          <a:p>
            <a:r>
              <a:rPr lang="ru-RU" b="1" dirty="0" smtClean="0"/>
              <a:t>Речь. Деление слов на слоги </a:t>
            </a:r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ru-RU" dirty="0" smtClean="0"/>
              <a:t>«Сколько хлюпов в слове</a:t>
            </a:r>
            <a:r>
              <a:rPr lang="en-US" dirty="0" smtClean="0"/>
              <a:t>?</a:t>
            </a:r>
            <a:r>
              <a:rPr lang="ru-RU" dirty="0" smtClean="0"/>
              <a:t>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Игры с коллекцией «</a:t>
            </a:r>
            <a:r>
              <a:rPr lang="ru-RU" i="1" dirty="0" smtClean="0"/>
              <a:t>Киндеры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Содержимое 7" descr="R-RQbm7-rh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«Назови профессию»</a:t>
            </a:r>
          </a:p>
          <a:p>
            <a:r>
              <a:rPr lang="ru-RU" dirty="0" smtClean="0"/>
              <a:t>«Кому что нужно?»</a:t>
            </a:r>
          </a:p>
          <a:p>
            <a:r>
              <a:rPr lang="ru-RU" dirty="0" smtClean="0"/>
              <a:t>«Найди профессию на заданный звук»</a:t>
            </a:r>
          </a:p>
          <a:p>
            <a:r>
              <a:rPr lang="ru-RU" dirty="0" smtClean="0"/>
              <a:t>«Покажи профессию»</a:t>
            </a:r>
          </a:p>
          <a:p>
            <a:r>
              <a:rPr lang="ru-RU" dirty="0" smtClean="0"/>
              <a:t>«Назови 3 действия»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594</TotalTime>
  <Words>685</Words>
  <PresentationFormat>Экран (4:3)</PresentationFormat>
  <Paragraphs>107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Детские коллекции</vt:lpstr>
      <vt:lpstr>Актуальность</vt:lpstr>
      <vt:lpstr>Цель:  создание коммуникативного повода для совместной деятельности с ребёнком через детские коллекции </vt:lpstr>
      <vt:lpstr>Проект информационный, краткосрочный. Участники: дети, родители и педагоги группы</vt:lpstr>
      <vt:lpstr>Коллекции используются в различных видах детской деятельности </vt:lpstr>
      <vt:lpstr>Игры с коллекциями условно делятся на 2 группы</vt:lpstr>
      <vt:lpstr>Игры с коллекцией «Скрепыши»</vt:lpstr>
      <vt:lpstr>Игры с коллекцией «Прилипалы»</vt:lpstr>
      <vt:lpstr>Игры с коллекцией «Киндеры»</vt:lpstr>
      <vt:lpstr>Игры с коллекцией «Треснутые»</vt:lpstr>
      <vt:lpstr>Игры с коллекцией «Тролли»</vt:lpstr>
      <vt:lpstr>Игры с коллекцией «Футбол»</vt:lpstr>
      <vt:lpstr>План рассказа о коллекции </vt:lpstr>
      <vt:lpstr>Выставка-презентация коллекций</vt:lpstr>
      <vt:lpstr>Результаты проекта</vt:lpstr>
      <vt:lpstr>Опыт работы представлен: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Детские коллекции</dc:title>
  <cp:lastModifiedBy>makar</cp:lastModifiedBy>
  <cp:revision>56</cp:revision>
  <dcterms:modified xsi:type="dcterms:W3CDTF">2021-04-28T21:53:27Z</dcterms:modified>
</cp:coreProperties>
</file>