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1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288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F49"/>
    <a:srgbClr val="4F7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6743/194162595.3/0_1120c6_bd708f77_orig.png" TargetMode="External"/><Relationship Id="rId2" Type="http://schemas.openxmlformats.org/officeDocument/2006/relationships/hyperlink" Target="http://www.alto-lab.ru/wp-content/uploads/2017/09/mendeleev_di2.jpg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95536" y="620688"/>
            <a:ext cx="4896544" cy="3960440"/>
          </a:xfrm>
        </p:spPr>
        <p:txBody>
          <a:bodyPr/>
          <a:lstStyle>
            <a:lvl1pPr>
              <a:defRPr b="1" i="0" baseline="0">
                <a:latin typeface="Constantia" pitchFamily="18" charset="0"/>
              </a:defRPr>
            </a:lvl1pPr>
          </a:lstStyle>
          <a:p>
            <a:r>
              <a:rPr lang="ru-RU" dirty="0" smtClean="0"/>
              <a:t>Менделеев</a:t>
            </a:r>
            <a:br>
              <a:rPr lang="ru-RU" dirty="0" smtClean="0"/>
            </a:br>
            <a:r>
              <a:rPr lang="ru-RU" dirty="0" smtClean="0"/>
              <a:t> Дмитрий</a:t>
            </a:r>
            <a:br>
              <a:rPr lang="ru-RU" dirty="0" smtClean="0"/>
            </a:br>
            <a:r>
              <a:rPr lang="ru-RU" dirty="0" smtClean="0"/>
              <a:t>Иванович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915816" y="5589240"/>
            <a:ext cx="5256584" cy="744488"/>
          </a:xfrm>
        </p:spPr>
        <p:txBody>
          <a:bodyPr/>
          <a:lstStyle>
            <a:lvl1pPr marL="0" indent="0" algn="l">
              <a:buNone/>
              <a:defRPr>
                <a:solidFill>
                  <a:srgbClr val="374F4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Автор: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5580112" y="836712"/>
            <a:ext cx="2808312" cy="4752528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scene3d>
            <a:camera prst="orthographicFront">
              <a:rot lat="0" lon="0" rev="3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ольцо 7"/>
          <p:cNvSpPr/>
          <p:nvPr userDrawn="1"/>
        </p:nvSpPr>
        <p:spPr>
          <a:xfrm>
            <a:off x="5220072" y="548680"/>
            <a:ext cx="3456384" cy="5040560"/>
          </a:xfrm>
          <a:prstGeom prst="donut">
            <a:avLst>
              <a:gd name="adj" fmla="val 12980"/>
            </a:avLst>
          </a:prstGeom>
          <a:blipFill>
            <a:blip r:embed="rId3" cstate="print"/>
            <a:stretch>
              <a:fillRect/>
            </a:stretch>
          </a:blipFill>
          <a:ln>
            <a:solidFill>
              <a:srgbClr val="4F736A"/>
            </a:solidFill>
          </a:ln>
          <a:scene3d>
            <a:camera prst="orthographicFront"/>
            <a:lightRig rig="threePt" dir="t"/>
          </a:scene3d>
          <a:sp3d>
            <a:bevelT w="24130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 descr="mendeleev_di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332656"/>
            <a:ext cx="8175028" cy="54463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 userDrawn="1"/>
        </p:nvSpPr>
        <p:spPr bwMode="auto">
          <a:xfrm>
            <a:off x="467544" y="100605"/>
            <a:ext cx="8208912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 Light" pitchFamily="34" charset="0"/>
                <a:ea typeface="Calibri" pitchFamily="34" charset="0"/>
                <a:cs typeface="Calibri Light" pitchFamily="34" charset="0"/>
              </a:rPr>
              <a:t>Источники: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 Light" pitchFamily="34" charset="0"/>
              <a:cs typeface="Calibri Light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Н. А. Ярошенко. Д. И. Менделеев. 1886. Масло.</a:t>
            </a: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2"/>
              </a:rPr>
              <a:t>http://www.alto-lab.ru/wp-content/uploads/2017/09/mendeleev_di2.jpg</a:t>
            </a:r>
            <a:endParaRPr kumimoji="0" lang="ru-RU" sz="1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Илья Репин. Портрет Д. И. Менделеева в мантии доктора права </a:t>
            </a:r>
            <a:r>
              <a:rPr kumimoji="0" lang="ru-RU" sz="1900" b="0" i="1" u="none" strike="noStrike" cap="none" normalizeH="0" baseline="0" dirty="0" err="1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Эдинбургского</a:t>
            </a: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университета. 1885; </a:t>
            </a:r>
            <a:r>
              <a:rPr kumimoji="0" lang="ru-RU" sz="1900" b="0" i="1" u="none" strike="noStrike" cap="none" normalizeH="0" baseline="0" dirty="0" err="1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акварельhttp</a:t>
            </a: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://</a:t>
            </a:r>
            <a:r>
              <a:rPr kumimoji="0" lang="ru-RU" sz="1900" b="0" i="1" u="none" strike="noStrike" cap="none" normalizeH="0" baseline="0" dirty="0" err="1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www.alto-lab.ru</a:t>
            </a: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</a:t>
            </a:r>
            <a:r>
              <a:rPr kumimoji="0" lang="ru-RU" sz="1900" b="0" i="1" u="none" strike="noStrike" cap="none" normalizeH="0" baseline="0" dirty="0" err="1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wp-content</a:t>
            </a: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</a:t>
            </a:r>
            <a:r>
              <a:rPr kumimoji="0" lang="ru-RU" sz="1900" b="0" i="1" u="none" strike="noStrike" cap="none" normalizeH="0" baseline="0" dirty="0" err="1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uploads</a:t>
            </a: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/2017/09/mendeleev_di3.jpg1http://www.alto-lab.ru/wp-content/uploads/2015/11/table2-740x583.jpg</a:t>
            </a:r>
            <a:endParaRPr kumimoji="0" lang="ru-RU" sz="1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rgbClr val="454948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Портрет Д.И.Менделеева:</a:t>
            </a: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3"/>
              </a:rPr>
              <a:t>http://img-fotki.yandex.ru/get/6743/194162595.3/0_1120c6_bd708f77_orig.png</a:t>
            </a:r>
            <a:endParaRPr kumimoji="0" lang="ru-RU" sz="1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Таблица Менделеева Д.И.: http://pimonova.26206s014.edusite.ru/images/p19_periodicheskaya-sistema-himicheskih-elementov-d-i-mendeleeva-11221-large.jpg</a:t>
            </a:r>
            <a:endParaRPr kumimoji="0" lang="ru-RU" sz="1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Атом: http://agarioskins.com/submitted/useruploads/Atom.png</a:t>
            </a:r>
            <a:endParaRPr kumimoji="0" lang="ru-RU" sz="1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Фон: https://d2v9y0dukr6mq2.cloudfront.net/video/thumbnail/NGTYhyRhgilq4uu1a/animation-of-chemistry-element-in-the-periodic-table-theory-formula-bond-and-tool-icon-moving-in-doodle-handwriting-in-blackboard-background-used-for-education-introduction-in-1920x1080-hd-quality_n6tts79ce__F0006.png</a:t>
            </a:r>
            <a:endParaRPr kumimoji="0" lang="ru-RU" sz="1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4699"/>
            </a:avLst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 descr="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5536" y="138623"/>
            <a:ext cx="8136904" cy="6410561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853136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8E58B-8F93-44B6-BA45-6F1D5D7FC5C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F5BB7-3EE1-4CDB-BED3-DC227E7B2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  <p:sldLayoutId id="2147483665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64" r:id="rId12"/>
    <p:sldLayoutId id="2147483656" r:id="rId13"/>
    <p:sldLayoutId id="2147483657" r:id="rId14"/>
    <p:sldLayoutId id="2147483658" r:id="rId15"/>
    <p:sldLayoutId id="2147483659" r:id="rId16"/>
    <p:sldLayoutId id="2147483660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4896544" cy="302433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Два имени – две судьбы: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Д.И. Менделеев и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А.А. Блок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для сайта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3501008"/>
            <a:ext cx="4608512" cy="3132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3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defRPr/>
            </a:pPr>
            <a:endParaRPr lang="ru-RU" sz="3130" i="1" kern="0" dirty="0" smtClean="0">
              <a:solidFill>
                <a:srgbClr val="000000"/>
              </a:solidFill>
              <a:latin typeface="Arial"/>
            </a:endParaRPr>
          </a:p>
          <a:p>
            <a:pPr lvl="0" fontAlgn="base"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defRPr/>
            </a:pPr>
            <a:endParaRPr lang="ru-RU" sz="3130" i="1" kern="0" dirty="0">
              <a:solidFill>
                <a:srgbClr val="000000"/>
              </a:solidFill>
              <a:latin typeface="Arial"/>
            </a:endParaRPr>
          </a:p>
          <a:p>
            <a:pPr lvl="0" algn="ctr" fontAlgn="base"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defRPr/>
            </a:pPr>
            <a:r>
              <a:rPr lang="ru-RU" sz="3130" b="1" i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313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какого металла нужно отрезать одну треть, чтобы получить известную кость скелета </a:t>
            </a:r>
            <a:r>
              <a:rPr lang="ru-RU" sz="3130" b="1" i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человека </a:t>
            </a:r>
            <a:r>
              <a:rPr lang="ru-RU" sz="313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87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3400" i="1" kern="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Серебро</a:t>
            </a:r>
            <a:r>
              <a:rPr lang="ru-RU" altLang="ru-RU" sz="3400" i="1" kern="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ru-RU" sz="3400" i="1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400" i="1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endParaRPr lang="ru-RU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Ag  </a:t>
            </a: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47</a:t>
            </a:r>
          </a:p>
          <a:p>
            <a:pPr marL="0" indent="0">
              <a:buNone/>
            </a:pP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серебро</a:t>
            </a:r>
            <a:endParaRPr lang="ru-RU" alt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images (1)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34398"/>
            <a:ext cx="315221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307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4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altLang="ru-RU" sz="2800" i="1" kern="0" dirty="0" smtClean="0">
              <a:solidFill>
                <a:srgbClr val="000000"/>
              </a:solidFill>
              <a:latin typeface="Arial"/>
            </a:endParaRPr>
          </a:p>
          <a:p>
            <a:pPr algn="ctr"/>
            <a:endParaRPr lang="ru-RU" altLang="ru-RU" sz="2800" i="1" kern="0" dirty="0">
              <a:solidFill>
                <a:srgbClr val="000000"/>
              </a:solidFill>
              <a:latin typeface="Arial"/>
            </a:endParaRPr>
          </a:p>
          <a:p>
            <a:pPr marL="0" indent="0" algn="ctr">
              <a:buNone/>
            </a:pPr>
            <a:r>
              <a:rPr lang="ru-RU" altLang="ru-RU" sz="2800" b="1" i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Металл </a:t>
            </a: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солях – опора многих,</a:t>
            </a:r>
            <a:b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нас без него не носили бы ноги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241537322LP05XF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73016"/>
            <a:ext cx="2652961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13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кальций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  </a:t>
            </a:r>
            <a:r>
              <a:rPr lang="en-US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Кальций </a:t>
            </a:r>
            <a:endParaRPr lang="ru-RU" alt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0_3a866_b60e5ca3_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04864"/>
            <a:ext cx="360040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710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5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+mj-lt"/>
              <a:buAutoNum type="arabicPeriod"/>
            </a:pPr>
            <a:endParaRPr lang="ru-RU" b="1" kern="50" dirty="0" smtClean="0">
              <a:latin typeface="Times New Roman"/>
              <a:ea typeface="SimSun"/>
              <a:cs typeface="Mangal"/>
            </a:endParaRPr>
          </a:p>
          <a:p>
            <a:pPr lvl="0">
              <a:buFont typeface="+mj-lt"/>
              <a:buAutoNum type="arabicPeriod"/>
            </a:pPr>
            <a:endParaRPr lang="ru-RU" b="1" kern="50" dirty="0">
              <a:latin typeface="Times New Roman"/>
              <a:ea typeface="SimSun"/>
              <a:cs typeface="Mangal"/>
            </a:endParaRPr>
          </a:p>
          <a:p>
            <a:pPr marL="0" lvl="0" indent="0">
              <a:buNone/>
            </a:pPr>
            <a:r>
              <a:rPr lang="ru-RU" b="1" kern="50" dirty="0" smtClean="0">
                <a:latin typeface="Times New Roman"/>
                <a:ea typeface="SimSun"/>
                <a:cs typeface="Mangal"/>
              </a:rPr>
              <a:t>     </a:t>
            </a:r>
            <a:r>
              <a:rPr lang="ru-RU" b="1" i="1" kern="50" dirty="0" smtClean="0">
                <a:latin typeface="Times New Roman"/>
                <a:ea typeface="SimSun"/>
                <a:cs typeface="Mangal"/>
              </a:rPr>
              <a:t>Какой </a:t>
            </a:r>
            <a:r>
              <a:rPr lang="ru-RU" b="1" i="1" kern="50" dirty="0">
                <a:latin typeface="Times New Roman"/>
                <a:ea typeface="SimSun"/>
                <a:cs typeface="Mangal"/>
              </a:rPr>
              <a:t>элемент назван в честь </a:t>
            </a:r>
            <a:r>
              <a:rPr lang="ru-RU" b="1" i="1" kern="50" dirty="0" smtClean="0">
                <a:latin typeface="Times New Roman"/>
                <a:ea typeface="SimSun"/>
                <a:cs typeface="Mangal"/>
              </a:rPr>
              <a:t>России?</a:t>
            </a:r>
            <a:endParaRPr lang="ru-RU" i="1" kern="50" dirty="0">
              <a:latin typeface="Times New Roman"/>
              <a:ea typeface="SimSun"/>
              <a:cs typeface="Mangal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24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РУТЕНИЙ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Ru  </a:t>
            </a:r>
            <a:r>
              <a:rPr lang="en-US" alt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44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рутений</a:t>
            </a:r>
            <a:endParaRPr lang="ru-RU" alt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609046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76872"/>
            <a:ext cx="3456384" cy="341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48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6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0"/>
            <a:ext cx="8136904" cy="4853136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b="1" kern="50" dirty="0" smtClean="0">
                <a:latin typeface="Times New Roman"/>
                <a:ea typeface="SimSun"/>
                <a:cs typeface="Mangal"/>
              </a:rPr>
              <a:t>  </a:t>
            </a:r>
          </a:p>
          <a:p>
            <a:pPr marL="0" lvl="0" indent="0" algn="ctr">
              <a:buNone/>
            </a:pPr>
            <a:r>
              <a:rPr lang="ru-RU" b="1" kern="50" dirty="0">
                <a:latin typeface="Times New Roman"/>
                <a:ea typeface="SimSun"/>
                <a:cs typeface="Mangal"/>
              </a:rPr>
              <a:t> </a:t>
            </a:r>
            <a:r>
              <a:rPr lang="ru-RU" b="1" kern="50" dirty="0" smtClean="0">
                <a:latin typeface="Times New Roman"/>
                <a:ea typeface="SimSun"/>
                <a:cs typeface="Mangal"/>
              </a:rPr>
              <a:t>   </a:t>
            </a:r>
            <a:r>
              <a:rPr lang="ru-RU" b="1" i="1" kern="50" dirty="0" smtClean="0">
                <a:latin typeface="Times New Roman"/>
                <a:ea typeface="SimSun"/>
                <a:cs typeface="Mangal"/>
              </a:rPr>
              <a:t>В </a:t>
            </a:r>
            <a:r>
              <a:rPr lang="ru-RU" b="1" i="1" kern="50" dirty="0">
                <a:latin typeface="Times New Roman"/>
                <a:ea typeface="SimSun"/>
                <a:cs typeface="Mangal"/>
              </a:rPr>
              <a:t>названии какого важнейшего для жизни растений соединения, обусловливающего их окраску в зелёный цвет, входит название химического элемента?</a:t>
            </a:r>
            <a:endParaRPr lang="ru-RU" i="1" kern="50" dirty="0">
              <a:latin typeface="Times New Roman"/>
              <a:ea typeface="SimSun"/>
              <a:cs typeface="Mang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20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офилл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80928"/>
            <a:ext cx="345673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43002"/>
            <a:ext cx="3672408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91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7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280920" cy="485313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kern="50" dirty="0" smtClean="0">
                <a:latin typeface="Times New Roman"/>
                <a:ea typeface="SimSun"/>
                <a:cs typeface="Mangal"/>
              </a:rPr>
              <a:t>    </a:t>
            </a:r>
          </a:p>
          <a:p>
            <a:pPr marL="0" indent="0" algn="ctr">
              <a:buNone/>
            </a:pPr>
            <a:r>
              <a:rPr lang="ru-RU" b="1" kern="50" dirty="0">
                <a:latin typeface="Times New Roman"/>
                <a:ea typeface="SimSun"/>
                <a:cs typeface="Mangal"/>
              </a:rPr>
              <a:t> </a:t>
            </a:r>
            <a:r>
              <a:rPr lang="ru-RU" b="1" kern="50" dirty="0" smtClean="0">
                <a:latin typeface="Times New Roman"/>
                <a:ea typeface="SimSun"/>
                <a:cs typeface="Mangal"/>
              </a:rPr>
              <a:t>   </a:t>
            </a:r>
            <a:r>
              <a:rPr lang="ru-RU" sz="2800" b="1" i="1" kern="50" dirty="0" smtClean="0">
                <a:latin typeface="Times New Roman"/>
                <a:ea typeface="SimSun"/>
                <a:cs typeface="Mangal"/>
              </a:rPr>
              <a:t>В </a:t>
            </a:r>
            <a:r>
              <a:rPr lang="ru-RU" sz="2800" b="1" i="1" kern="50" dirty="0">
                <a:latin typeface="Times New Roman"/>
                <a:ea typeface="SimSun"/>
                <a:cs typeface="Mangal"/>
              </a:rPr>
              <a:t>названии каких структурных элементов ядра клетки, содержащих ДНК, входит название химического элемента?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58339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/>
              <a:t>         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  </a:t>
            </a:r>
            <a:r>
              <a:rPr lang="en-US" alt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хром</a:t>
            </a:r>
          </a:p>
          <a:p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276872"/>
            <a:ext cx="4536504" cy="3028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079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7444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Актуальность темы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В окружающем нас мире всё взаимосвязано. Его нельзя разделить на математику, химию, физику, литературу.</a:t>
            </a:r>
            <a:b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 Восприятие мира должно быть целостным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обязаны помнить имена тех, кто принес славу нашей Родине: великий ученый и поэт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75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8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4896544"/>
          </a:xfrm>
        </p:spPr>
        <p:txBody>
          <a:bodyPr/>
          <a:lstStyle/>
          <a:p>
            <a:pPr lvl="0" algn="ctr">
              <a:buFont typeface="+mj-lt"/>
              <a:buAutoNum type="arabicPeriod"/>
            </a:pPr>
            <a:endParaRPr lang="ru-RU" b="1" kern="50" dirty="0" smtClean="0">
              <a:latin typeface="Times New Roman"/>
              <a:ea typeface="SimSun"/>
              <a:cs typeface="Mangal"/>
            </a:endParaRPr>
          </a:p>
          <a:p>
            <a:pPr lvl="0" algn="ctr">
              <a:buFont typeface="+mj-lt"/>
              <a:buAutoNum type="arabicPeriod"/>
            </a:pPr>
            <a:r>
              <a:rPr lang="ru-RU" b="1" kern="50" dirty="0" smtClean="0">
                <a:latin typeface="Times New Roman"/>
                <a:ea typeface="SimSun"/>
                <a:cs typeface="Mangal"/>
              </a:rPr>
              <a:t> </a:t>
            </a:r>
            <a:r>
              <a:rPr lang="ru-RU" b="1" i="1" kern="50" dirty="0" smtClean="0">
                <a:latin typeface="Times New Roman"/>
                <a:ea typeface="SimSun"/>
                <a:cs typeface="Mangal"/>
              </a:rPr>
              <a:t>Заменив </a:t>
            </a:r>
            <a:r>
              <a:rPr lang="ru-RU" b="1" i="1" kern="50" dirty="0">
                <a:latin typeface="Times New Roman"/>
                <a:ea typeface="SimSun"/>
                <a:cs typeface="Mangal"/>
              </a:rPr>
              <a:t>последнюю букву в названии </a:t>
            </a:r>
            <a:r>
              <a:rPr lang="ru-RU" b="1" i="1" kern="50" dirty="0" smtClean="0">
                <a:latin typeface="Times New Roman"/>
                <a:ea typeface="SimSun"/>
                <a:cs typeface="Mangal"/>
              </a:rPr>
              <a:t>   химического </a:t>
            </a:r>
            <a:r>
              <a:rPr lang="ru-RU" b="1" i="1" kern="50" dirty="0">
                <a:latin typeface="Times New Roman"/>
                <a:ea typeface="SimSun"/>
                <a:cs typeface="Mangal"/>
              </a:rPr>
              <a:t>элемента четвёртого периода на другую, получите название органов человека и животных, вырабатывающих специфические вещества,  участвующие в различных биохимических процессах.</a:t>
            </a:r>
            <a:endParaRPr lang="ru-RU" i="1" kern="50" dirty="0">
              <a:latin typeface="Times New Roman"/>
              <a:ea typeface="SimSun"/>
              <a:cs typeface="Mangal"/>
            </a:endParaRP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965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железо </a:t>
            </a:r>
            <a:r>
              <a:rPr lang="en-US" alt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Fe  </a:t>
            </a:r>
            <a:r>
              <a:rPr lang="en-US" alt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3200" b="1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84984"/>
            <a:ext cx="3240359" cy="260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72816"/>
            <a:ext cx="331236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556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9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00200"/>
            <a:ext cx="7992888" cy="4853136"/>
          </a:xfrm>
        </p:spPr>
        <p:txBody>
          <a:bodyPr/>
          <a:lstStyle/>
          <a:p>
            <a:pPr marL="0" lvl="0" indent="0">
              <a:buNone/>
            </a:pPr>
            <a:r>
              <a:rPr lang="ru-RU" b="1" kern="50" dirty="0" smtClean="0">
                <a:latin typeface="Times New Roman"/>
                <a:ea typeface="SimSun"/>
                <a:cs typeface="Mangal"/>
              </a:rPr>
              <a:t>     </a:t>
            </a:r>
          </a:p>
          <a:p>
            <a:pPr marL="0" lvl="0" indent="0" algn="ctr">
              <a:buNone/>
            </a:pPr>
            <a:r>
              <a:rPr lang="ru-RU" b="1" kern="50" dirty="0">
                <a:latin typeface="Times New Roman"/>
                <a:ea typeface="SimSun"/>
                <a:cs typeface="Mangal"/>
              </a:rPr>
              <a:t> </a:t>
            </a:r>
            <a:r>
              <a:rPr lang="ru-RU" b="1" kern="50" dirty="0" smtClean="0">
                <a:latin typeface="Times New Roman"/>
                <a:ea typeface="SimSun"/>
                <a:cs typeface="Mangal"/>
              </a:rPr>
              <a:t>  </a:t>
            </a:r>
            <a:r>
              <a:rPr lang="ru-RU" b="1" i="1" kern="50" dirty="0" smtClean="0">
                <a:latin typeface="Times New Roman"/>
                <a:ea typeface="SimSun"/>
                <a:cs typeface="Mangal"/>
              </a:rPr>
              <a:t>Его </a:t>
            </a:r>
            <a:r>
              <a:rPr lang="ru-RU" b="1" i="1" kern="50" dirty="0">
                <a:latin typeface="Times New Roman"/>
                <a:ea typeface="SimSun"/>
                <a:cs typeface="Mangal"/>
              </a:rPr>
              <a:t>раствор обладает антисептическими свойствами</a:t>
            </a:r>
            <a:endParaRPr lang="ru-RU" i="1" kern="50" dirty="0">
              <a:latin typeface="Times New Roman"/>
              <a:ea typeface="SimSun"/>
              <a:cs typeface="Mang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24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йод  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 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53</a:t>
            </a:r>
          </a:p>
        </p:txBody>
      </p:sp>
      <p:pic>
        <p:nvPicPr>
          <p:cNvPr id="4" name="Рисунок 3" descr="image669211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24944"/>
            <a:ext cx="396044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3233675" cy="2145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542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10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kern="50" dirty="0" smtClean="0">
              <a:latin typeface="Times New Roman"/>
              <a:ea typeface="SimSun"/>
              <a:cs typeface="Mangal"/>
            </a:endParaRPr>
          </a:p>
          <a:p>
            <a:endParaRPr lang="ru-RU" b="1" kern="50" dirty="0">
              <a:latin typeface="Times New Roman"/>
              <a:ea typeface="SimSun"/>
              <a:cs typeface="Mangal"/>
            </a:endParaRPr>
          </a:p>
          <a:p>
            <a:r>
              <a:rPr lang="ru-RU" b="1" kern="50" dirty="0" smtClean="0">
                <a:latin typeface="Times New Roman"/>
                <a:ea typeface="SimSun"/>
                <a:cs typeface="Mangal"/>
              </a:rPr>
              <a:t>     </a:t>
            </a:r>
            <a:r>
              <a:rPr lang="ru-RU" b="1" i="1" kern="50" dirty="0" smtClean="0">
                <a:latin typeface="Times New Roman"/>
                <a:ea typeface="SimSun"/>
                <a:cs typeface="Mangal"/>
              </a:rPr>
              <a:t>Он </a:t>
            </a:r>
            <a:r>
              <a:rPr lang="ru-RU" b="1" i="1" kern="50" dirty="0">
                <a:latin typeface="Times New Roman"/>
                <a:ea typeface="SimSun"/>
                <a:cs typeface="Mangal"/>
              </a:rPr>
              <a:t>назван в честь супругов Кюри.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08659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ru-RU" sz="3200" b="1" u="sng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Кюрий (№96)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00808"/>
            <a:ext cx="259228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4608512" cy="393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330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11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kern="50" dirty="0" smtClean="0">
              <a:latin typeface="Times New Roman"/>
              <a:ea typeface="SimSun"/>
              <a:cs typeface="Mangal"/>
            </a:endParaRPr>
          </a:p>
          <a:p>
            <a:pPr marL="0" indent="0" algn="ctr">
              <a:buNone/>
            </a:pPr>
            <a:endParaRPr lang="ru-RU" b="1" kern="50" dirty="0">
              <a:latin typeface="Times New Roman"/>
              <a:ea typeface="SimSun"/>
              <a:cs typeface="Mangal"/>
            </a:endParaRPr>
          </a:p>
          <a:p>
            <a:pPr marL="0" indent="0" algn="ctr">
              <a:buNone/>
            </a:pPr>
            <a:r>
              <a:rPr lang="ru-RU" b="1" i="1" kern="50" dirty="0" smtClean="0">
                <a:latin typeface="Times New Roman"/>
                <a:ea typeface="SimSun"/>
                <a:cs typeface="Mangal"/>
              </a:rPr>
              <a:t>Он назван в честь известного физика Альберта Эйнштейна</a:t>
            </a:r>
            <a:r>
              <a:rPr lang="ru-RU" i="1" kern="50" dirty="0" smtClean="0">
                <a:latin typeface="Times New Roman"/>
                <a:ea typeface="SimSun"/>
                <a:cs typeface="Mangal"/>
              </a:rPr>
              <a:t>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48507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3200" b="1" u="sng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Эйнштейний (№ 99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09764"/>
            <a:ext cx="2736304" cy="307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Documents and Settings\МН\Рабочий стол\сканер\0146fot7i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173" y="2009764"/>
            <a:ext cx="4236584" cy="47149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370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12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b="1" kern="50" dirty="0" smtClean="0">
              <a:latin typeface="Times New Roman"/>
              <a:ea typeface="SimSun"/>
              <a:cs typeface="Mangal"/>
            </a:endParaRPr>
          </a:p>
          <a:p>
            <a:pPr algn="ctr"/>
            <a:endParaRPr lang="ru-RU" b="1" kern="50" dirty="0">
              <a:latin typeface="Times New Roman"/>
              <a:ea typeface="SimSun"/>
              <a:cs typeface="Mangal"/>
            </a:endParaRPr>
          </a:p>
          <a:p>
            <a:pPr algn="ctr"/>
            <a:r>
              <a:rPr lang="ru-RU" b="1" i="1" kern="50" dirty="0" smtClean="0">
                <a:latin typeface="Times New Roman"/>
                <a:ea typeface="SimSun"/>
                <a:cs typeface="Mangal"/>
              </a:rPr>
              <a:t>Этот </a:t>
            </a:r>
            <a:r>
              <a:rPr lang="ru-RU" b="1" i="1" kern="50" dirty="0">
                <a:latin typeface="Times New Roman"/>
                <a:ea typeface="SimSun"/>
                <a:cs typeface="Mangal"/>
              </a:rPr>
              <a:t>элемент назван в честь гениального автора периодического закона элементов Дмитрия Ивановича Менделеева.</a:t>
            </a:r>
            <a:r>
              <a:rPr lang="ru-RU" i="1" kern="50" dirty="0">
                <a:latin typeface="Times New Roman"/>
                <a:ea typeface="SimSun"/>
                <a:cs typeface="Mangal"/>
              </a:rPr>
              <a:t>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94557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Менделевий (№101)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" pitchFamily="34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24744"/>
            <a:ext cx="2200847" cy="2444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980728"/>
            <a:ext cx="4103662" cy="553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06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занятия: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08912" cy="417646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обобщить и расширить знания  о жизни и творчестве </a:t>
            </a:r>
            <a:r>
              <a:rPr lang="ru-RU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А.А.Блока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Д.И.Менделеева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33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Два гения – учёный и поэт</a:t>
            </a:r>
            <a:endParaRPr lang="ru-RU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db4aaa6fcf07a2bc875c7b50d58179ca--periodic-table-physical-science.jpg (424Ã604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3606552" cy="5137636"/>
          </a:xfrm>
          <a:prstGeom prst="rect">
            <a:avLst/>
          </a:prstGeom>
          <a:noFill/>
        </p:spPr>
      </p:pic>
      <p:pic>
        <p:nvPicPr>
          <p:cNvPr id="27652" name="Picture 4" descr="8e7e0e2b6d1f4ff7a0c5033f8cdb50ea--ukraine-writers.jpg (736Ã1198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3168352" cy="5157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\Рабочий стол\для сайта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280919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42617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Андрей Николаевич Бекетов, русский ботаник, педагог, организатор и популяризатор науки, общественный деятель, дед А.А. Блока</a:t>
            </a:r>
            <a:endParaRPr lang="ru-RU" sz="2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Beketov_AN.jpg (477Ã55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7104" y="1916832"/>
            <a:ext cx="4097988" cy="4725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для сайта\две женщин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488832" cy="5828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Семейные встречи</a:t>
            </a:r>
            <a:endParaRPr lang="ru-RU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E:\Менделеев в шляпе Блок с собак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7200801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Любовь Менделеева в роли Афелии</a:t>
            </a:r>
            <a:br>
              <a:rPr lang="ru-RU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Александр Блок в роли Гамлета</a:t>
            </a:r>
            <a:endParaRPr lang="ru-RU" sz="28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fa23cc455b7c6e67fa9f931244a40ae.jpg (800Ã574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7331968" cy="5260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Осень 1904 г., 1200 экз., 93 стиха</a:t>
            </a:r>
            <a:endParaRPr lang="ru-RU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Stihi-o-Prekrasnoj-Dame.jpg (740Ã487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3586491" cy="2360299"/>
          </a:xfrm>
          <a:prstGeom prst="rect">
            <a:avLst/>
          </a:prstGeom>
          <a:noFill/>
        </p:spPr>
      </p:pic>
      <p:pic>
        <p:nvPicPr>
          <p:cNvPr id="29700" name="Picture 4" descr="img768.jpg (410Ã656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573016"/>
            <a:ext cx="2229367" cy="3096344"/>
          </a:xfrm>
          <a:prstGeom prst="rect">
            <a:avLst/>
          </a:prstGeom>
          <a:noFill/>
        </p:spPr>
      </p:pic>
      <p:pic>
        <p:nvPicPr>
          <p:cNvPr id="29702" name="Picture 6" descr="1009477345.jpg (518Ã700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340768"/>
            <a:ext cx="3969043" cy="53635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Тараканово, церковь Михаила Архангела</a:t>
            </a:r>
            <a:endParaRPr lang="ru-RU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ram01.jpg (600Ã375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7704856" cy="4815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1920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Arial Black" pitchFamily="34" charset="0"/>
              </a:rPr>
              <a:t>     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Дмитрий Менделеев с  дочерью Любой</a:t>
            </a:r>
            <a:endParaRPr lang="ru-RU" sz="40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Documents and Settings\User\Рабочий стол\для сайта\свадьб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412776"/>
            <a:ext cx="7620000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Менделеев и Бекетов – «воплощение глубокого ума…»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image011_37.jpg (449Ã327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5328592" cy="3880735"/>
          </a:xfrm>
          <a:prstGeom prst="rect">
            <a:avLst/>
          </a:prstGeom>
          <a:noFill/>
        </p:spPr>
      </p:pic>
      <p:pic>
        <p:nvPicPr>
          <p:cNvPr id="28676" name="Picture 4" descr="95607373_large_expeditb.jpg (526Ã70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844824"/>
            <a:ext cx="3030097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288032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компетенций: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 5. </a:t>
            </a:r>
            <a:r>
              <a:rPr lang="ru-RU" sz="3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Использовать информационно-коммуникационные технологии в профессиональной деятельности</a:t>
            </a:r>
            <a:br>
              <a:rPr lang="ru-RU" sz="3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 </a:t>
            </a:r>
            <a:r>
              <a:rPr lang="ru-RU" sz="31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Работать в коллективе и команде, эффективно общаться с коллегами, руководством и пациентами.</a:t>
            </a:r>
            <a:r>
              <a:rPr lang="ru-RU" sz="3100" dirty="0">
                <a:solidFill>
                  <a:schemeClr val="bg1"/>
                </a:solidFill>
              </a:rPr>
              <a:t/>
            </a:r>
            <a:br>
              <a:rPr lang="ru-RU" sz="3100" dirty="0">
                <a:solidFill>
                  <a:schemeClr val="bg1"/>
                </a:solidFill>
              </a:rPr>
            </a:br>
            <a:endParaRPr lang="ru-RU" sz="3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7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0_a553a_c3adcc9f_orig.jpg (920Ã625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0_a5523_9b2acbb5_orig.jpg (920Ã62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rus-svetloe-mesto.jpg (1280Ã72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Бюст А. Блоку у здания земской школы в с. Тараканово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7360469" cy="523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Памятник Л. Менделеевой и А. Блоку в имении в с.Тараканово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11307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74638"/>
            <a:ext cx="4032448" cy="4810546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Памятник </a:t>
            </a:r>
            <a:br>
              <a:rPr lang="ru-RU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А. Блоку в Москве на ул. </a:t>
            </a:r>
            <a:r>
              <a:rPr lang="ru-RU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Спиридоновка</a:t>
            </a:r>
            <a:endParaRPr lang="ru-RU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1"/>
            <a:ext cx="4463700" cy="655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274638"/>
            <a:ext cx="4402832" cy="581865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Блоку в Петербурге во дворе филологического факультета СПбГУ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6957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Root\Рабочий стол\ФОТО Менделеев\riv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714375"/>
            <a:ext cx="66675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C:\Documents and Settings\Root\Рабочий стол\ФОТО Менделеев\Куинджи Архип Иванович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19653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14313" y="2286000"/>
            <a:ext cx="1928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Архип Иванович Куинджи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0" y="5857875"/>
            <a:ext cx="3138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Лунная ночь на Днепре. 1880</a:t>
            </a:r>
          </a:p>
        </p:txBody>
      </p:sp>
    </p:spTree>
    <p:extLst>
      <p:ext uri="{BB962C8B-B14F-4D97-AF65-F5344CB8AC3E}">
        <p14:creationId xmlns:p14="http://schemas.microsoft.com/office/powerpoint/2010/main" val="211882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332657"/>
            <a:ext cx="5688632" cy="2448271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Периодическая система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химических элементов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Д.И. Менделеева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564904"/>
            <a:ext cx="396044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04664"/>
            <a:ext cx="360040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53913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1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328592"/>
          </a:xfrm>
        </p:spPr>
        <p:txBody>
          <a:bodyPr/>
          <a:lstStyle/>
          <a:p>
            <a:pPr algn="ctr"/>
            <a:endParaRPr lang="ru-RU" altLang="ru-RU" i="1" dirty="0" smtClean="0"/>
          </a:p>
          <a:p>
            <a:pPr algn="ctr"/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элемент не имеет постоянной «прописки» в периодической системе химических элементов ? </a:t>
            </a:r>
          </a:p>
          <a:p>
            <a:pPr algn="ctr"/>
            <a:endParaRPr lang="ru-RU" dirty="0"/>
          </a:p>
        </p:txBody>
      </p:sp>
      <p:pic>
        <p:nvPicPr>
          <p:cNvPr id="4" name="Picture 4" descr="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89040"/>
            <a:ext cx="2736304" cy="218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104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800" i="1" kern="0" dirty="0">
                <a:solidFill>
                  <a:srgbClr val="330033"/>
                </a:solidFill>
                <a:latin typeface="Times New Roman"/>
              </a:rPr>
              <a:t>ответ:  </a:t>
            </a:r>
            <a:r>
              <a:rPr lang="ru-RU" altLang="ru-RU" sz="3800" i="1" kern="0" dirty="0">
                <a:solidFill>
                  <a:srgbClr val="FF0000"/>
                </a:solidFill>
                <a:latin typeface="Times New Roman"/>
              </a:rPr>
              <a:t>ВОДОРОД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ydrogen-aci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632848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6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endParaRPr lang="ru-RU" altLang="ru-RU" sz="2800" i="1" kern="0" dirty="0" smtClean="0">
              <a:solidFill>
                <a:srgbClr val="000000"/>
              </a:solidFill>
              <a:latin typeface="Arial"/>
            </a:endParaRPr>
          </a:p>
          <a:p>
            <a:pPr lvl="0" fontAlgn="base"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endParaRPr lang="ru-RU" altLang="ru-RU" sz="2800" i="1" kern="0" dirty="0">
              <a:solidFill>
                <a:srgbClr val="000000"/>
              </a:solidFill>
              <a:latin typeface="Arial"/>
            </a:endParaRPr>
          </a:p>
          <a:p>
            <a:pPr lvl="0" fontAlgn="base"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ru-RU" altLang="ru-RU" sz="2800" i="1" kern="0" dirty="0" smtClean="0">
                <a:solidFill>
                  <a:srgbClr val="000000"/>
                </a:solidFill>
                <a:latin typeface="Arial"/>
              </a:rPr>
              <a:t>         </a:t>
            </a:r>
            <a:r>
              <a:rPr lang="ru-RU" altLang="ru-RU" sz="2800" b="1" i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altLang="ru-RU" sz="28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элемент всегда рад? </a:t>
            </a:r>
          </a:p>
          <a:p>
            <a:pPr algn="ctr"/>
            <a:endParaRPr lang="ru-RU" dirty="0"/>
          </a:p>
        </p:txBody>
      </p:sp>
      <p:pic>
        <p:nvPicPr>
          <p:cNvPr id="4" name="Picture 4" descr="1229944667YU0ke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4"/>
            <a:ext cx="4248472" cy="301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377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000" i="1" kern="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Элемент Радий</a:t>
            </a:r>
            <a:r>
              <a:rPr lang="ru-RU" altLang="ru-RU" sz="8000" i="1" kern="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ru-RU" sz="8000" i="1" kern="0" dirty="0">
                <a:solidFill>
                  <a:srgbClr val="FF0000"/>
                </a:solidFill>
                <a:latin typeface="Baskerville Old Face" pitchFamily="18" charset="0"/>
                <a:ea typeface="+mn-ea"/>
                <a:cs typeface="+mn-cs"/>
              </a:rPr>
              <a:t/>
            </a:r>
            <a:br>
              <a:rPr lang="ru-RU" altLang="ru-RU" sz="8000" i="1" kern="0" dirty="0">
                <a:solidFill>
                  <a:srgbClr val="FF0000"/>
                </a:solidFill>
                <a:latin typeface="Baskerville Old Face" pitchFamily="18" charset="0"/>
                <a:ea typeface="+mn-ea"/>
                <a:cs typeface="+mn-cs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  </a:t>
            </a:r>
            <a:r>
              <a:rPr lang="en-US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88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радий</a:t>
            </a:r>
            <a:endParaRPr lang="ru-RU" altLang="ru-RU" sz="4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6" descr="pojelaniya-uchitelyu-himi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16832"/>
            <a:ext cx="5688632" cy="3998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Менделеев Д.И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Менделеев Д.И.</Template>
  <TotalTime>185</TotalTime>
  <Words>371</Words>
  <Application>Microsoft Office PowerPoint</Application>
  <PresentationFormat>Экран (4:3)</PresentationFormat>
  <Paragraphs>97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Шаблон Менделеев Д.И.</vt:lpstr>
      <vt:lpstr>Два имени – две судьбы:  Д.И. Менделеев и  А.А. Блок</vt:lpstr>
      <vt:lpstr>Актуальность темы В окружающем нас мире всё взаимосвязано. Его нельзя разделить на математику, химию, физику, литературу.  Восприятие мира должно быть целостным. Мы обязаны помнить имена тех, кто принес славу нашей Родине: великий ученый и поэт</vt:lpstr>
      <vt:lpstr>Цель занятия:</vt:lpstr>
      <vt:lpstr>Формирование компетенций:  ОК 5. Использовать информационно-коммуникационные технологии в профессиональной деятельности  ОК 6. Работать в коллективе и команде, эффективно общаться с коллегами, руководством и пациентами. </vt:lpstr>
      <vt:lpstr>Периодическая система химических элементов Д.И. Менделеева</vt:lpstr>
      <vt:lpstr>ВОПРОС 1</vt:lpstr>
      <vt:lpstr>ответ:  ВОДОРОД</vt:lpstr>
      <vt:lpstr>ВОПРОС 2</vt:lpstr>
      <vt:lpstr>Ответ: Элемент Радий  </vt:lpstr>
      <vt:lpstr>ВОПРОС 3</vt:lpstr>
      <vt:lpstr>Ответ: Серебро  </vt:lpstr>
      <vt:lpstr>ВОПРОС 4</vt:lpstr>
      <vt:lpstr>Ответ: кальций</vt:lpstr>
      <vt:lpstr>ВОПРОС 5</vt:lpstr>
      <vt:lpstr>Ответ РУТЕНИЙ</vt:lpstr>
      <vt:lpstr>ВОПРОС 6</vt:lpstr>
      <vt:lpstr>Ответ хлорофилл</vt:lpstr>
      <vt:lpstr>ВОПРОС 7</vt:lpstr>
      <vt:lpstr>Ответ хромосома</vt:lpstr>
      <vt:lpstr>ВОПРОС 8</vt:lpstr>
      <vt:lpstr>Ответ: железо Fe  26 </vt:lpstr>
      <vt:lpstr>ВОПРОС 9</vt:lpstr>
      <vt:lpstr>Ответ:  йод   I  53</vt:lpstr>
      <vt:lpstr>ВОПРОС 10</vt:lpstr>
      <vt:lpstr>Ответ Кюрий (№96)</vt:lpstr>
      <vt:lpstr>ВОПРОС 11</vt:lpstr>
      <vt:lpstr>Ответ: Эйнштейний (№ 99) </vt:lpstr>
      <vt:lpstr>ВОПРОС 12</vt:lpstr>
      <vt:lpstr>Ответ Менделевий (№101) </vt:lpstr>
      <vt:lpstr>Два гения – учёный и поэт</vt:lpstr>
      <vt:lpstr>Презентация PowerPoint</vt:lpstr>
      <vt:lpstr>Андрей Николаевич Бекетов, русский ботаник, педагог, организатор и популяризатор науки, общественный деятель, дед А.А. Блока</vt:lpstr>
      <vt:lpstr>Презентация PowerPoint</vt:lpstr>
      <vt:lpstr>Семейные встречи</vt:lpstr>
      <vt:lpstr>Любовь Менделеева в роли Афелии Александр Блок в роли Гамлета</vt:lpstr>
      <vt:lpstr>Осень 1904 г., 1200 экз., 93 стиха</vt:lpstr>
      <vt:lpstr>Тараканово, церковь Михаила Архангела</vt:lpstr>
      <vt:lpstr>     Дмитрий Менделеев с  дочерью Любой</vt:lpstr>
      <vt:lpstr>Менделеев и Бекетов – «воплощение глубокого ума…»</vt:lpstr>
      <vt:lpstr>Презентация PowerPoint</vt:lpstr>
      <vt:lpstr>Презентация PowerPoint</vt:lpstr>
      <vt:lpstr>Презентация PowerPoint</vt:lpstr>
      <vt:lpstr>Бюст А. Блоку у здания земской школы в с. Тараканово</vt:lpstr>
      <vt:lpstr>Памятник Л. Менделеевой и А. Блоку в имении в с.Тараканово</vt:lpstr>
      <vt:lpstr>Памятник  А. Блоку в Москве на ул. Спиридоновка</vt:lpstr>
      <vt:lpstr>Памятник  А. Блоку в Петербурге во дворе филологического факультета СПбГУ</vt:lpstr>
      <vt:lpstr>Презентация PowerPoint</vt:lpstr>
    </vt:vector>
  </TitlesOfParts>
  <Company>none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Два имени две судьбы –  Д.И. Менделеев и  А.А. Блок</dc:title>
  <dc:creator>Ludmila</dc:creator>
  <cp:lastModifiedBy>Ludmila</cp:lastModifiedBy>
  <cp:revision>23</cp:revision>
  <dcterms:created xsi:type="dcterms:W3CDTF">2018-11-26T20:21:15Z</dcterms:created>
  <dcterms:modified xsi:type="dcterms:W3CDTF">2018-11-29T21:34:23Z</dcterms:modified>
</cp:coreProperties>
</file>