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5" r:id="rId2"/>
    <p:sldId id="296" r:id="rId3"/>
    <p:sldId id="297" r:id="rId4"/>
    <p:sldId id="298" r:id="rId5"/>
    <p:sldId id="299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832B-DB20-4D74-8656-180FFE6A38A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BA391-AD04-4EF4-90FA-17C91FEF3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693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832B-DB20-4D74-8656-180FFE6A38A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BA391-AD04-4EF4-90FA-17C91FEF3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834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832B-DB20-4D74-8656-180FFE6A38A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BA391-AD04-4EF4-90FA-17C91FEF3623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20554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832B-DB20-4D74-8656-180FFE6A38A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BA391-AD04-4EF4-90FA-17C91FEF3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016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832B-DB20-4D74-8656-180FFE6A38A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BA391-AD04-4EF4-90FA-17C91FEF362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20889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832B-DB20-4D74-8656-180FFE6A38A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BA391-AD04-4EF4-90FA-17C91FEF3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4448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832B-DB20-4D74-8656-180FFE6A38A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BA391-AD04-4EF4-90FA-17C91FEF3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7462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832B-DB20-4D74-8656-180FFE6A38A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BA391-AD04-4EF4-90FA-17C91FEF3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2835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Обыч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580" y="206550"/>
            <a:ext cx="10971697" cy="127869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>
              <a:buNone/>
              <a:defRPr/>
            </a:lvl1pPr>
          </a:lstStyle>
          <a:p>
            <a:pPr indent="0" algn="ctr">
              <a:buNone/>
            </a:pPr>
            <a:endParaRPr lang="ru-RU" sz="4494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609580" y="1604536"/>
            <a:ext cx="10971697" cy="3976732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>
              <a:buNone/>
              <a:defRPr/>
            </a:lvl1pPr>
          </a:lstStyle>
          <a:p>
            <a:pPr indent="0" algn="ctr">
              <a:buNone/>
            </a:pPr>
            <a:endParaRPr lang="ru-RU" sz="3268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D29E397-E060-4EF4-8621-D5E7710F0F40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98916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832B-DB20-4D74-8656-180FFE6A38A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BA391-AD04-4EF4-90FA-17C91FEF3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596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832B-DB20-4D74-8656-180FFE6A38A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BA391-AD04-4EF4-90FA-17C91FEF3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52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832B-DB20-4D74-8656-180FFE6A38A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BA391-AD04-4EF4-90FA-17C91FEF3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0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832B-DB20-4D74-8656-180FFE6A38A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BA391-AD04-4EF4-90FA-17C91FEF3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580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832B-DB20-4D74-8656-180FFE6A38A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BA391-AD04-4EF4-90FA-17C91FEF3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108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832B-DB20-4D74-8656-180FFE6A38A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BA391-AD04-4EF4-90FA-17C91FEF3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02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832B-DB20-4D74-8656-180FFE6A38A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BA391-AD04-4EF4-90FA-17C91FEF3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538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832B-DB20-4D74-8656-180FFE6A38A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BA391-AD04-4EF4-90FA-17C91FEF3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760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C832B-DB20-4D74-8656-180FFE6A38A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39BA391-AD04-4EF4-90FA-17C91FEF3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33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C9337-0ECC-6ECE-AA98-6883159B53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1">
            <a:extLst>
              <a:ext uri="{FF2B5EF4-FFF2-40B4-BE49-F238E27FC236}">
                <a16:creationId xmlns:a16="http://schemas.microsoft.com/office/drawing/2014/main" id="{85073049-F36A-E5A7-E590-2C72FC816E79}"/>
              </a:ext>
            </a:extLst>
          </p:cNvPr>
          <p:cNvSpPr/>
          <p:nvPr/>
        </p:nvSpPr>
        <p:spPr>
          <a:xfrm>
            <a:off x="1795649" y="188694"/>
            <a:ext cx="9234138" cy="102387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915" tIns="45957" rIns="91915" bIns="45957" anchor="t">
            <a:spAutoFit/>
          </a:bodyPr>
          <a:lstStyle/>
          <a:p>
            <a:pPr algn="ctr" defTabSz="1217349">
              <a:tabLst>
                <a:tab pos="0" algn="l"/>
              </a:tabLst>
              <a:defRPr/>
            </a:pPr>
            <a:r>
              <a:rPr lang="ru-RU" sz="2962" b="1" u="sng" dirty="0">
                <a:solidFill>
                  <a:srgbClr val="000000"/>
                </a:solidFill>
                <a:latin typeface="Times New Roman"/>
                <a:ea typeface="Calibri"/>
              </a:rPr>
              <a:t>Задание 1</a:t>
            </a:r>
            <a:endParaRPr lang="ru-RU" sz="2962" dirty="0">
              <a:solidFill>
                <a:srgbClr val="000000"/>
              </a:solidFill>
              <a:latin typeface="Arial"/>
            </a:endParaRPr>
          </a:p>
          <a:p>
            <a:pPr algn="ctr" defTabSz="1217349">
              <a:tabLst>
                <a:tab pos="0" algn="l"/>
              </a:tabLst>
              <a:defRPr/>
            </a:pPr>
            <a:r>
              <a:rPr lang="ru-RU" sz="2962" b="1" dirty="0">
                <a:solidFill>
                  <a:srgbClr val="000000"/>
                </a:solidFill>
                <a:latin typeface="Times New Roman"/>
                <a:ea typeface="Calibri"/>
              </a:rPr>
              <a:t>Прочитайте определения. Назовите понятия.</a:t>
            </a:r>
            <a:endParaRPr lang="ru-RU" sz="2962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7866CB-F11B-B59C-A01E-510317F45A7F}"/>
              </a:ext>
            </a:extLst>
          </p:cNvPr>
          <p:cNvSpPr txBox="1"/>
          <p:nvPr/>
        </p:nvSpPr>
        <p:spPr>
          <a:xfrm>
            <a:off x="1795649" y="1163550"/>
            <a:ext cx="10125273" cy="499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33877">
              <a:defRPr/>
            </a:pPr>
            <a:r>
              <a:rPr lang="ru-RU" sz="265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1.Все слова языка образуют его словарный состав, или …</a:t>
            </a:r>
            <a:endParaRPr lang="ru-RU" sz="265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33877">
              <a:defRPr/>
            </a:pPr>
            <a:r>
              <a:rPr lang="ru-RU" sz="265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2.Раздел науки о языке, изучающий словарный запас языка …</a:t>
            </a:r>
            <a:endParaRPr lang="ru-RU" sz="265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33877">
              <a:defRPr/>
            </a:pPr>
            <a:r>
              <a:rPr lang="ru-RU" sz="265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3.То, что обозначает слово, — это его …</a:t>
            </a:r>
            <a:endParaRPr lang="ru-RU" sz="265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33877">
              <a:defRPr/>
            </a:pPr>
            <a:r>
              <a:rPr lang="ru-RU" sz="265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4.Слова, имеющие одно лексическое значение, называются …</a:t>
            </a:r>
            <a:endParaRPr lang="ru-RU" sz="265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33877">
              <a:defRPr/>
            </a:pPr>
            <a:r>
              <a:rPr lang="ru-RU" sz="265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5.Слова, имеющие несколько лексических значений, называются …</a:t>
            </a:r>
            <a:endParaRPr lang="ru-RU" sz="265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33877">
              <a:defRPr/>
            </a:pPr>
            <a:r>
              <a:rPr lang="ru-RU" sz="265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6.Слова, кроме прямого значения, могут иметь …</a:t>
            </a:r>
            <a:endParaRPr lang="ru-RU" sz="265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33877">
              <a:defRPr/>
            </a:pPr>
            <a:r>
              <a:rPr lang="ru-RU" sz="265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7.Слова одной и той же части речи, противоположные по значению, называются …</a:t>
            </a:r>
            <a:endParaRPr lang="ru-RU" sz="265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33877">
              <a:defRPr/>
            </a:pPr>
            <a:r>
              <a:rPr lang="ru-RU" sz="265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8.Слова одной и той же части речи, одинаковые по написанию, но разные по значению, называются …</a:t>
            </a:r>
            <a:endParaRPr lang="ru-RU" sz="265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33877">
              <a:defRPr/>
            </a:pPr>
            <a:r>
              <a:rPr lang="ru-RU" sz="265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9.Слова одной и той же части речи, похожие по значению, но разные </a:t>
            </a:r>
            <a:endParaRPr lang="ru-RU" sz="265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33877">
              <a:defRPr/>
            </a:pPr>
            <a:r>
              <a:rPr lang="ru-RU" sz="265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написанию, называются …</a:t>
            </a:r>
            <a:endParaRPr lang="ru-RU" sz="2655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89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9FE38D-8797-46D7-8CAF-C7D0AAFA3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083" y="267287"/>
            <a:ext cx="11521440" cy="5190978"/>
          </a:xfrm>
        </p:spPr>
        <p:txBody>
          <a:bodyPr>
            <a:noAutofit/>
          </a:bodyPr>
          <a:lstStyle/>
          <a:p>
            <a:pPr indent="-90170" algn="ctr">
              <a:lnSpc>
                <a:spcPct val="107000"/>
              </a:lnSpc>
              <a:spcAft>
                <a:spcPts val="0"/>
              </a:spcAft>
            </a:pP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4000" b="1" u="sng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Задание </a:t>
            </a:r>
            <a:r>
              <a:rPr lang="ru-RU" sz="4000" b="1" u="sng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4000" b="1" u="sng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ru-RU" sz="4000" b="1" u="sng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Найдите и исправьте ошибку(-и) в образовании формы (форм) слова (слов). Запишите правильный вариант формы (форм) слова (слов).</a:t>
            </a:r>
            <a:br>
              <a:rPr lang="ru-RU" sz="4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увижу его</a:t>
            </a:r>
            <a:br>
              <a:rPr lang="ru-RU" sz="4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крепкое кофе</a:t>
            </a:r>
            <a:br>
              <a:rPr lang="ru-RU" sz="4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одеть куртку</a:t>
            </a:r>
            <a:br>
              <a:rPr lang="ru-RU" sz="4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4) белый рояль</a:t>
            </a:r>
            <a:endParaRPr lang="ru-RU" sz="4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200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9FE38D-8797-46D7-8CAF-C7D0AAFA3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083" y="267287"/>
            <a:ext cx="11521440" cy="5190978"/>
          </a:xfrm>
        </p:spPr>
        <p:txBody>
          <a:bodyPr>
            <a:noAutofit/>
          </a:bodyPr>
          <a:lstStyle/>
          <a:p>
            <a:pPr indent="180340" algn="ctr">
              <a:buNone/>
            </a:pPr>
            <a:r>
              <a:rPr kumimoji="0" lang="ru-RU" sz="30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текстом</a:t>
            </a:r>
            <a:br>
              <a:rPr lang="ru-RU" sz="3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текст, объясните орфограммы.</a:t>
            </a:r>
            <a:br>
              <a:rPr kumimoji="0" 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Дорогие 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друз..я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..те ли вы что такое лит..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ратура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«Литера» в переводе с 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латинск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..го языка 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означа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..т «буква». Но ведь буквами можно н..п..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сать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всё: рецепт п..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сьмо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жнение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Лит..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ратура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же – это умение без всякой в..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лшебной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палочки 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рить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чуд..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с..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здавать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(не)обычные к..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ртины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отпр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влять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ч..</a:t>
            </a:r>
            <a:r>
              <a:rPr lang="ru-RU" sz="30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тателей</a:t>
            </a:r>
            <a:r>
              <a:rPr lang="ru-RU" sz="3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(2) 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увл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кательные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пут..шествия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b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Лит..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ратурные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лшебн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это писатели и п..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эты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Они 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рили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свои чуд..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разные 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врем..на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Среди них были и Великие В..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лшебн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под руками к..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торых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любое слово становил..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сь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живым и (не)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ум..рало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уже никогда. Именно такие п..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сатели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п..дарили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людям бе(з/с)смертные </a:t>
            </a:r>
            <a:r>
              <a:rPr lang="ru-RU" sz="30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пр..изведения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(3),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которые пережили не одно 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</a:t>
            </a:r>
            <a:r>
              <a:rPr lang="ru-RU" sz="3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летие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br>
              <a:rPr lang="ru-RU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836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9FE38D-8797-46D7-8CAF-C7D0AAFA3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083" y="267287"/>
            <a:ext cx="11521440" cy="5190978"/>
          </a:xfrm>
        </p:spPr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kumimoji="0" lang="ru-RU" sz="30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текстом</a:t>
            </a:r>
            <a:br>
              <a:rPr lang="ru-RU" sz="3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текст, объясните орфограммы.</a:t>
            </a:r>
            <a:br>
              <a:rPr kumimoji="0" 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Дорогие друзья, знаете ли вы, что такое литература? «Литера» в переводе с латинского языка означает «буква». Но ведь буквами можно написать всё: рецепт, письмо, упражнение. Литература же – это умение без всякой волшебной палочки творить чудеса: создавать необычные картины, отправлять читателей в увлекательные путешествия. </a:t>
            </a:r>
            <a:b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Литературные волшебники – это писатели и поэты. Они творили свои чудеса в разные времена. Среди них были и Великие Волшебники, под руками которых любое слово становилось живым и не умирало уже никогда. Именно такие писатели подарили людям бессмертные произведения, которые пережили не одно столетие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sz="2400" dirty="0"/>
            </a:b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1483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4336C3-520A-4FF7-8A0E-638C46427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урока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47381A-A5EF-44B1-9E3E-C960E728A5AF}"/>
              </a:ext>
            </a:extLst>
          </p:cNvPr>
          <p:cNvSpPr txBox="1"/>
          <p:nvPr/>
        </p:nvSpPr>
        <p:spPr>
          <a:xfrm>
            <a:off x="478301" y="2096086"/>
            <a:ext cx="1108534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0" u="none" strike="noStrike" dirty="0">
                <a:solidFill>
                  <a:srgbClr val="00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1. Вспомнить морфологический анализ слова и орфографические нормы.</a:t>
            </a:r>
          </a:p>
          <a:p>
            <a:r>
              <a:rPr lang="ru-RU" sz="4800" b="0" u="none" strike="noStrike" dirty="0">
                <a:solidFill>
                  <a:srgbClr val="00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2. Переписать текст.</a:t>
            </a:r>
          </a:p>
          <a:p>
            <a:r>
              <a:rPr lang="ru-RU" sz="4800" b="0" u="none" strike="noStrike" dirty="0">
                <a:solidFill>
                  <a:srgbClr val="00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3. Подготовиться к контрольному диктанту по разделу.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802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4336C3-520A-4FF7-8A0E-638C46427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Ответьте на вопросы: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47381A-A5EF-44B1-9E3E-C960E728A5AF}"/>
              </a:ext>
            </a:extLst>
          </p:cNvPr>
          <p:cNvSpPr txBox="1"/>
          <p:nvPr/>
        </p:nvSpPr>
        <p:spPr>
          <a:xfrm>
            <a:off x="478301" y="2096086"/>
            <a:ext cx="1108534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0" u="none" strike="noStrike" dirty="0">
                <a:solidFill>
                  <a:srgbClr val="000000"/>
                </a:solidFill>
                <a:uFillTx/>
                <a:latin typeface="Times New Roman"/>
              </a:rPr>
              <a:t>1. Что нового вы узнали на уроке?</a:t>
            </a:r>
            <a:endParaRPr lang="ru-RU" sz="4800" b="0" u="none" strike="noStrike" dirty="0">
              <a:solidFill>
                <a:srgbClr val="000000"/>
              </a:solidFill>
              <a:uFillTx/>
              <a:latin typeface="Arial"/>
            </a:endParaRPr>
          </a:p>
          <a:p>
            <a:r>
              <a:rPr lang="ru-RU" sz="4800" b="0" u="none" strike="noStrike" dirty="0">
                <a:solidFill>
                  <a:srgbClr val="000000"/>
                </a:solidFill>
                <a:uFillTx/>
                <a:latin typeface="Times New Roman"/>
              </a:rPr>
              <a:t>2. Какая тема была самой сложной для вас?</a:t>
            </a:r>
            <a:endParaRPr lang="ru-RU" sz="4800" b="0" u="none" strike="noStrike" dirty="0">
              <a:solidFill>
                <a:srgbClr val="000000"/>
              </a:solidFill>
              <a:uFillTx/>
              <a:latin typeface="Arial"/>
            </a:endParaRPr>
          </a:p>
          <a:p>
            <a:r>
              <a:rPr lang="ru-RU" sz="4800" b="0" u="none" strike="noStrike" dirty="0">
                <a:solidFill>
                  <a:srgbClr val="000000"/>
                </a:solidFill>
                <a:uFillTx/>
                <a:latin typeface="Times New Roman"/>
              </a:rPr>
              <a:t>3. Какое задание было самым трудным?</a:t>
            </a:r>
            <a:endParaRPr lang="ru-RU" sz="4800" b="0" u="none" strike="noStrike" dirty="0">
              <a:solidFill>
                <a:srgbClr val="000000"/>
              </a:solidFill>
              <a:uFillTx/>
              <a:latin typeface="Arial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13003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4336C3-520A-4FF7-8A0E-638C46427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3632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47381A-A5EF-44B1-9E3E-C960E728A5AF}"/>
              </a:ext>
            </a:extLst>
          </p:cNvPr>
          <p:cNvSpPr txBox="1"/>
          <p:nvPr/>
        </p:nvSpPr>
        <p:spPr>
          <a:xfrm>
            <a:off x="196947" y="1645920"/>
            <a:ext cx="1108534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 defTabSz="1191960">
              <a:buAutoNum type="arabicPeriod"/>
              <a:tabLst>
                <a:tab pos="0" algn="l"/>
              </a:tabLst>
            </a:pPr>
            <a:r>
              <a:rPr lang="ru-RU" sz="32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небольшой текст (5-6 предложений) на тему «Мое увлечение», используя в нем как можно больше синонимов, чтобы избежать повторов.</a:t>
            </a:r>
          </a:p>
          <a:p>
            <a:pPr marL="457200" indent="-457200" algn="ctr" defTabSz="1191960">
              <a:buAutoNum type="arabicPeriod"/>
              <a:tabLst>
                <a:tab pos="0" algn="l"/>
              </a:tabLst>
            </a:pPr>
            <a:endParaRPr lang="ru-RU" sz="3200" b="1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191960">
              <a:tabLst>
                <a:tab pos="0" algn="l"/>
              </a:tabLst>
            </a:pPr>
            <a:r>
              <a:rPr lang="ru-RU" sz="32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2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оставить синквейн со словом «лексика».</a:t>
            </a:r>
          </a:p>
          <a:p>
            <a:pPr algn="ctr" defTabSz="1191960">
              <a:tabLst>
                <a:tab pos="0" algn="l"/>
              </a:tabLst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191960">
              <a:tabLst>
                <a:tab pos="0" algn="l"/>
              </a:tabLst>
            </a:pPr>
            <a:r>
              <a:rPr lang="ru-RU" sz="32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Подготовить 5 примеров фразеологизмов с их      толкованием </a:t>
            </a:r>
            <a:r>
              <a:rPr lang="ru-RU" sz="3200" b="1" i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проиллюстрировать </a:t>
            </a:r>
            <a:r>
              <a:rPr lang="ru-RU" sz="32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них небольшим рисунком.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303038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9FE38D-8797-46D7-8CAF-C7D0AAFA3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869" y="452072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тему урока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16B614-FB6A-4B3E-8F4E-C44AD751C8B2}"/>
              </a:ext>
            </a:extLst>
          </p:cNvPr>
          <p:cNvSpPr txBox="1"/>
          <p:nvPr/>
        </p:nvSpPr>
        <p:spPr>
          <a:xfrm>
            <a:off x="1619869" y="1772872"/>
            <a:ext cx="848073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Повторение темы 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«Лексикология. Культура речи». Подготовка к ВПР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8410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9FE38D-8797-46D7-8CAF-C7D0AAFA3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869" y="452072"/>
            <a:ext cx="8596668" cy="1320800"/>
          </a:xfrm>
        </p:spPr>
        <p:txBody>
          <a:bodyPr>
            <a:norm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4400" b="1" u="none" strike="noStrike" dirty="0">
                <a:solidFill>
                  <a:schemeClr val="tx1"/>
                </a:solidFill>
                <a:uFillTx/>
                <a:latin typeface="Times New Roman"/>
                <a:ea typeface="Calibri"/>
              </a:rPr>
              <a:t>Продолжите фразы</a:t>
            </a:r>
            <a:r>
              <a:rPr lang="ru-RU" sz="4400" b="1" dirty="0">
                <a:solidFill>
                  <a:schemeClr val="tx1"/>
                </a:solidFill>
                <a:latin typeface="Times New Roman"/>
                <a:ea typeface="Calibri"/>
              </a:rPr>
              <a:t>:</a:t>
            </a:r>
            <a:endParaRPr lang="ru-RU" sz="4400" b="0" u="none" strike="noStrike" dirty="0">
              <a:solidFill>
                <a:schemeClr val="tx1"/>
              </a:solidFill>
              <a:uFillTx/>
              <a:latin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16B614-FB6A-4B3E-8F4E-C44AD751C8B2}"/>
              </a:ext>
            </a:extLst>
          </p:cNvPr>
          <p:cNvSpPr txBox="1"/>
          <p:nvPr/>
        </p:nvSpPr>
        <p:spPr>
          <a:xfrm>
            <a:off x="928469" y="1772872"/>
            <a:ext cx="9172134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indent="-742950">
              <a:buAutoNum type="arabicPeriod"/>
            </a:pPr>
            <a:r>
              <a:rPr lang="ru-RU" sz="4400" b="0" u="none" strike="noStrike" dirty="0">
                <a:solidFill>
                  <a:srgbClr val="000000"/>
                </a:solidFill>
                <a:uFillTx/>
                <a:latin typeface="Times New Roman"/>
              </a:rPr>
              <a:t>Вспомнить морфологический анализ слова и орфографические … .</a:t>
            </a:r>
            <a:endParaRPr lang="ru-RU" sz="4400" b="0" u="none" strike="noStrike" dirty="0">
              <a:solidFill>
                <a:srgbClr val="000000"/>
              </a:solidFill>
              <a:uFillTx/>
              <a:latin typeface="Arial"/>
            </a:endParaRPr>
          </a:p>
          <a:p>
            <a:r>
              <a:rPr lang="ru-RU" sz="4400" b="0" u="none" strike="noStrike" dirty="0">
                <a:solidFill>
                  <a:srgbClr val="000000"/>
                </a:solidFill>
                <a:uFillTx/>
                <a:latin typeface="Times New Roman"/>
              </a:rPr>
              <a:t>2. Переписать … .</a:t>
            </a:r>
          </a:p>
          <a:p>
            <a:endParaRPr lang="ru-RU" sz="4400" b="0" u="none" strike="noStrike" dirty="0">
              <a:solidFill>
                <a:srgbClr val="000000"/>
              </a:solidFill>
              <a:uFillTx/>
              <a:latin typeface="Arial"/>
            </a:endParaRPr>
          </a:p>
          <a:p>
            <a:r>
              <a:rPr lang="ru-RU" sz="4400" b="0" u="none" strike="noStrike" dirty="0">
                <a:solidFill>
                  <a:srgbClr val="000000"/>
                </a:solidFill>
                <a:uFillTx/>
                <a:latin typeface="Times New Roman"/>
              </a:rPr>
              <a:t>3. Подготовиться к контрольному … .</a:t>
            </a:r>
            <a:endParaRPr lang="ru-RU" sz="44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96190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9FE38D-8797-46D7-8CAF-C7D0AAFA3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869" y="452072"/>
            <a:ext cx="8596668" cy="1320800"/>
          </a:xfrm>
        </p:spPr>
        <p:txBody>
          <a:bodyPr>
            <a:normAutofit/>
          </a:bodyPr>
          <a:lstStyle/>
          <a:p>
            <a:pPr algn="ctr" defTabSz="1191960">
              <a:lnSpc>
                <a:spcPct val="100000"/>
              </a:lnSpc>
              <a:tabLst>
                <a:tab pos="0" algn="l"/>
              </a:tabLst>
            </a:pPr>
            <a:r>
              <a:rPr lang="ru-RU" sz="4400" b="1" u="none" strike="noStrike" dirty="0">
                <a:solidFill>
                  <a:srgbClr val="000000"/>
                </a:solidFill>
                <a:uFillTx/>
                <a:latin typeface="Times New Roman"/>
                <a:ea typeface="Calibri"/>
              </a:rPr>
              <a:t>Задачи урока:</a:t>
            </a:r>
            <a:endParaRPr lang="ru-RU" sz="44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16B614-FB6A-4B3E-8F4E-C44AD751C8B2}"/>
              </a:ext>
            </a:extLst>
          </p:cNvPr>
          <p:cNvSpPr txBox="1"/>
          <p:nvPr/>
        </p:nvSpPr>
        <p:spPr>
          <a:xfrm>
            <a:off x="928469" y="1772872"/>
            <a:ext cx="9172134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0" u="none" strike="noStrike" dirty="0">
                <a:solidFill>
                  <a:srgbClr val="000000"/>
                </a:solidFill>
                <a:uFillTx/>
                <a:latin typeface="Times New Roman"/>
              </a:rPr>
              <a:t>1. Вспомнить морфологический анализ слова и орфографические нормы.</a:t>
            </a:r>
            <a:endParaRPr lang="ru-RU" sz="4400" b="0" u="none" strike="noStrike" dirty="0">
              <a:solidFill>
                <a:srgbClr val="000000"/>
              </a:solidFill>
              <a:uFillTx/>
              <a:latin typeface="Arial"/>
            </a:endParaRPr>
          </a:p>
          <a:p>
            <a:r>
              <a:rPr lang="ru-RU" sz="4400" b="0" u="none" strike="noStrike" dirty="0">
                <a:solidFill>
                  <a:srgbClr val="000000"/>
                </a:solidFill>
                <a:uFillTx/>
                <a:latin typeface="Times New Roman"/>
              </a:rPr>
              <a:t>2. Переписать текст.</a:t>
            </a:r>
            <a:endParaRPr lang="ru-RU" sz="4400" b="0" u="none" strike="noStrike" dirty="0">
              <a:solidFill>
                <a:srgbClr val="000000"/>
              </a:solidFill>
              <a:uFillTx/>
              <a:latin typeface="Arial"/>
            </a:endParaRPr>
          </a:p>
          <a:p>
            <a:r>
              <a:rPr lang="ru-RU" sz="4400" b="0" u="none" strike="noStrike" dirty="0">
                <a:solidFill>
                  <a:srgbClr val="000000"/>
                </a:solidFill>
                <a:uFillTx/>
                <a:latin typeface="Times New Roman"/>
              </a:rPr>
              <a:t>3. Подготовиться к контрольному диктанту по разделу.</a:t>
            </a:r>
            <a:endParaRPr lang="ru-RU" sz="44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2809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9FE38D-8797-46D7-8CAF-C7D0AAFA3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1906" y="2379346"/>
            <a:ext cx="8596668" cy="1320800"/>
          </a:xfrm>
        </p:spPr>
        <p:txBody>
          <a:bodyPr>
            <a:normAutofit fontScale="90000"/>
          </a:bodyPr>
          <a:lstStyle/>
          <a:p>
            <a:pPr algn="ctr" defTabSz="1191960">
              <a:tabLst>
                <a:tab pos="0" algn="l"/>
              </a:tabLst>
            </a:pPr>
            <a:r>
              <a:rPr lang="ru-RU" sz="73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Подготовка к ВПР</a:t>
            </a:r>
            <a:br>
              <a:rPr lang="ru-RU" sz="4400" dirty="0">
                <a:solidFill>
                  <a:srgbClr val="9933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4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1168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9FE38D-8797-46D7-8CAF-C7D0AAFA3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994" y="900331"/>
            <a:ext cx="9861452" cy="4557933"/>
          </a:xfrm>
        </p:spPr>
        <p:txBody>
          <a:bodyPr>
            <a:normAutofit fontScale="90000"/>
          </a:bodyPr>
          <a:lstStyle/>
          <a:p>
            <a:pPr algn="just">
              <a:spcAft>
                <a:spcPts val="0"/>
              </a:spcAft>
            </a:pPr>
            <a:r>
              <a:rPr lang="ru-RU" sz="4000" b="1" u="sng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Инструкция</a:t>
            </a:r>
            <a:br>
              <a:rPr lang="ru-RU" sz="4000" b="1" u="sng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В конце года вы будете писать ВПР. В первом задании вам нужно будет переписать текст, раскрывая скобки, вставляя, где это необходимо, пропущенные буквы. Сначала мы выполним все задания, а потом вы будете переписывать текст.</a:t>
            </a:r>
            <a:br>
              <a:rPr lang="ru-RU" sz="4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4400" dirty="0">
                <a:solidFill>
                  <a:srgbClr val="9933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4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19803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9FE38D-8797-46D7-8CAF-C7D0AAFA3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994" y="900331"/>
            <a:ext cx="9861452" cy="4557933"/>
          </a:xfrm>
        </p:spPr>
        <p:txBody>
          <a:bodyPr>
            <a:normAutofit/>
          </a:bodyPr>
          <a:lstStyle/>
          <a:p>
            <a:pPr algn="ctr" defTabSz="1191960">
              <a:lnSpc>
                <a:spcPct val="100000"/>
              </a:lnSpc>
              <a:tabLst>
                <a:tab pos="0" algn="l"/>
              </a:tabLst>
            </a:pPr>
            <a:r>
              <a:rPr lang="ru-RU" sz="4000" b="1" u="sng" strike="noStrike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Задание 1</a:t>
            </a:r>
            <a:br>
              <a:rPr lang="ru-RU" sz="4000" b="1" u="sng" strike="noStrike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br>
              <a:rPr lang="ru-RU" sz="4000" b="0" u="none" strike="noStrike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Перепишите текст 1, раскрывая скобки, вставляя, где это необходимо, пропущенные буквы и знаки препинания.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221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9FE38D-8797-46D7-8CAF-C7D0AAFA3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083" y="267287"/>
            <a:ext cx="11521440" cy="5190978"/>
          </a:xfrm>
        </p:spPr>
        <p:txBody>
          <a:bodyPr>
            <a:normAutofit fontScale="90000"/>
          </a:bodyPr>
          <a:lstStyle/>
          <a:p>
            <a:pPr indent="-90170" algn="just">
              <a:lnSpc>
                <a:spcPct val="107000"/>
              </a:lnSpc>
              <a:spcAft>
                <a:spcPts val="0"/>
              </a:spcAft>
            </a:pPr>
            <a:r>
              <a:rPr lang="ru-RU" sz="27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Текст1</a:t>
            </a:r>
            <a:br>
              <a:rPr lang="ru-RU" sz="27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Дорогие 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друз..я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..те ли вы что такое лит..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ратура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«Литера» в переводе с 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латинск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..го языка 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означа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..т «буква». Но ведь буквами можно н..п..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сать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всё: рецепт п..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сьмо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жнение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Лит..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ратура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же – это умение без всякой в..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лшебной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палочки 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рить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чуд..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с..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здавать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(не)обычные к..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ртины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отпр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влять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7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ч..</a:t>
            </a:r>
            <a:r>
              <a:rPr lang="ru-RU" sz="27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тателей</a:t>
            </a:r>
            <a:r>
              <a:rPr lang="ru-RU" sz="27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(2) 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увл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кательные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пут..шествия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b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Лит..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ратурные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лшебн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это писатели и п..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эты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Они 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рили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свои чуд..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разные 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врем..на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Среди них были и Великие В..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лшебн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под руками к..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торых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любое слово становил..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сь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живым и (не)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ум..рало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уже никогда. Именно такие п..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сатели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п..дарили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людям бе(з/с)смертные </a:t>
            </a:r>
            <a:r>
              <a:rPr lang="ru-RU" sz="27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пр..изведения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7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(3),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которые пережили не одно 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</a:t>
            </a:r>
            <a:r>
              <a:rPr lang="ru-RU" sz="27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летие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b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(По Л. Сосниной)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57D6F0-97AE-4C01-9323-16E8A9D66C9B}"/>
              </a:ext>
            </a:extLst>
          </p:cNvPr>
          <p:cNvSpPr txBox="1"/>
          <p:nvPr/>
        </p:nvSpPr>
        <p:spPr>
          <a:xfrm>
            <a:off x="445477" y="4540195"/>
            <a:ext cx="10659585" cy="2213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-90170" algn="ctr">
              <a:lnSpc>
                <a:spcPct val="107000"/>
              </a:lnSpc>
              <a:spcAft>
                <a:spcPts val="0"/>
              </a:spcAft>
            </a:pPr>
            <a:r>
              <a:rPr lang="ru-RU" sz="2800" b="1" u="sng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Задание </a:t>
            </a:r>
            <a:r>
              <a:rPr lang="ru-RU" sz="2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-90170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Перепишите слова, выполните обозначенные цифрами задания: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90170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(2) – морфемный анализ;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90170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(3) – морфологический анализ.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2741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9FE38D-8797-46D7-8CAF-C7D0AAFA3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083" y="267287"/>
            <a:ext cx="11521440" cy="5190978"/>
          </a:xfrm>
        </p:spPr>
        <p:txBody>
          <a:bodyPr>
            <a:noAutofit/>
          </a:bodyPr>
          <a:lstStyle/>
          <a:p>
            <a:pPr marL="0" marR="0" lvl="0" indent="-9017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Задание </a:t>
            </a:r>
            <a:r>
              <a:rPr kumimoji="0" lang="ru-RU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br>
              <a:rPr kumimoji="0" lang="ru-RU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Опираясь на текст, ответьте на вопрос: 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кого автор текста называет Великими Волшебниками? Запишите ответ.</a:t>
            </a:r>
            <a:b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Задание </a:t>
            </a:r>
            <a:r>
              <a:rPr kumimoji="0" lang="ru-RU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br>
              <a:rPr kumimoji="0" lang="ru-RU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последнего предложения текста выпишите многозначное слово со значением «продукт творческого труда». 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Самостоятельно составьте и запишите предложение, в котором данное многозначное слово употреблялось бы в другом значении.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62741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</TotalTime>
  <Words>1046</Words>
  <Application>Microsoft Office PowerPoint</Application>
  <PresentationFormat>Широкоэкранный</PresentationFormat>
  <Paragraphs>50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Запишите тему урока</vt:lpstr>
      <vt:lpstr>Продолжите фразы:</vt:lpstr>
      <vt:lpstr>Задачи урока:</vt:lpstr>
      <vt:lpstr>Подготовка к ВПР </vt:lpstr>
      <vt:lpstr>Инструкция     В конце года вы будете писать ВПР. В первом задании вам нужно будет переписать текст, раскрывая скобки, вставляя, где это необходимо, пропущенные буквы. Сначала мы выполним все задания, а потом вы будете переписывать текст.  </vt:lpstr>
      <vt:lpstr>Задание 1  Перепишите текст 1, раскрывая скобки, вставляя, где это необходимо, пропущенные буквы и знаки препинания.</vt:lpstr>
      <vt:lpstr>Текст1 Дорогие друз..я, зна..те ли вы что такое лит..ратура? «Литера» в переводе с латинск..го языка означа..т «буква». Но ведь буквами можно н..п..сать всё: рецепт п..сьмо упр..жнение.  Лит..ратура же – это умение без всякой в..лшебной палочки тв..рить чуд..са: с..здавать (не)обычные к..ртины, отпр..влять ч..тателей (2) в увл..кательные пут..шествия.  Лит..ратурные в..лшебн..ки - это писатели и п..эты. Они тв..рили свои чуд..са в разные врем..на. Среди них были и Великие В..лшебн..ки, под руками к..торых любое слово становил..сь живым и (не)ум..рало уже никогда. Именно такие п..сатели п..дарили людям бе(з/с)смертные пр..изведения (3), которые пережили не одно ст..летие.                                                                                                               (По Л. Сосниной)</vt:lpstr>
      <vt:lpstr>Задание 3 Опираясь на текст, ответьте на вопрос: кого автор текста называет Великими Волшебниками? Запишите ответ.   Задание 4 Из последнего предложения текста выпишите многозначное слово со значением «продукт творческого труда». Самостоятельно составьте и запишите предложение, в котором данное многозначное слово употреблялось бы в другом значении.</vt:lpstr>
      <vt:lpstr> Задание 5  Найдите и исправьте ошибку(-и) в образовании формы (форм) слова (слов). Запишите правильный вариант формы (форм) слова (слов). 1) увижу его 2) крепкое кофе 3) одеть куртку 4) белый рояль</vt:lpstr>
      <vt:lpstr>Работа с текстом Прочитайте текст, объясните орфограммы. Дорогие друз..я, зна..те ли вы что такое лит..ратура? «Литера» в переводе с латинск..го языка означа..т «буква». Но ведь буквами можно н..п..сать всё: рецепт п..сьмо упр..жнение.  Лит..ратура же – это умение без всякой в..лшебной палочки тв..рить чуд..са: с..здавать (не)обычные к..ртины, отпр..влять ч..тателей (2) в увл..кательные пут..шествия.  Лит..ратурные в..лшебн..ки - это писатели и п..эты. Они тв..рили свои чуд..са в разные врем..на. Среди них были и Великие В..лшебн..ки, под руками к..торых любое слово становил..сь живым и (не)ум..рало уже никогда. Именно такие п..сатели п..дарили людям бе(з/с)смертные пр..изведения (3), которые пережили не одно ст..летие.  </vt:lpstr>
      <vt:lpstr>Работа с текстом Прочитайте текст, объясните орфограммы. Дорогие друзья, знаете ли вы, что такое литература? «Литера» в переводе с латинского языка означает «буква». Но ведь буквами можно написать всё: рецепт, письмо, упражнение. Литература же – это умение без всякой волшебной палочки творить чудеса: создавать необычные картины, отправлять читателей в увлекательные путешествия.    Литературные волшебники – это писатели и поэты. Они творили свои чудеса в разные времена. Среди них были и Великие Волшебники, под руками которых любое слово становилось живым и не умирало уже никогда. Именно такие писатели подарили людям бессмертные произведения, которые пережили не одно столетие. </vt:lpstr>
      <vt:lpstr>Задачи урока</vt:lpstr>
      <vt:lpstr>Ответьте на вопросы: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13</cp:revision>
  <dcterms:created xsi:type="dcterms:W3CDTF">2026-03-25T16:12:43Z</dcterms:created>
  <dcterms:modified xsi:type="dcterms:W3CDTF">2026-03-25T16:31:59Z</dcterms:modified>
</cp:coreProperties>
</file>