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6" r:id="rId2"/>
    <p:sldId id="256" r:id="rId3"/>
    <p:sldId id="294" r:id="rId4"/>
    <p:sldId id="310" r:id="rId5"/>
    <p:sldId id="291" r:id="rId6"/>
    <p:sldId id="295" r:id="rId7"/>
    <p:sldId id="257" r:id="rId8"/>
    <p:sldId id="292" r:id="rId9"/>
    <p:sldId id="288" r:id="rId10"/>
    <p:sldId id="305" r:id="rId11"/>
    <p:sldId id="303" r:id="rId12"/>
    <p:sldId id="304" r:id="rId13"/>
    <p:sldId id="306" r:id="rId14"/>
    <p:sldId id="286" r:id="rId15"/>
    <p:sldId id="309" r:id="rId16"/>
    <p:sldId id="308" r:id="rId17"/>
    <p:sldId id="280" r:id="rId18"/>
    <p:sldId id="279" r:id="rId19"/>
    <p:sldId id="277" r:id="rId20"/>
    <p:sldId id="301" r:id="rId21"/>
    <p:sldId id="300" r:id="rId22"/>
    <p:sldId id="311" r:id="rId23"/>
    <p:sldId id="265" r:id="rId24"/>
    <p:sldId id="314" r:id="rId25"/>
    <p:sldId id="312" r:id="rId26"/>
    <p:sldId id="313" r:id="rId27"/>
    <p:sldId id="315" r:id="rId28"/>
    <p:sldId id="296" r:id="rId29"/>
    <p:sldId id="302" r:id="rId30"/>
    <p:sldId id="26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6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A85461-AA48-4C6A-85B4-9E81778756E9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D7FC9-F1EE-43AC-A406-4B6D7D2DDD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42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08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718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98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90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6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790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6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685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427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42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706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28BB4-7EAA-4858-94BD-F826B8481F34}" type="datetimeFigureOut">
              <a:rPr lang="ru-RU" smtClean="0"/>
              <a:pPr/>
              <a:t>10.07.2021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A9AC8-8BF9-4E0E-83BF-4A48FA1835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24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13" Type="http://schemas.openxmlformats.org/officeDocument/2006/relationships/image" Target="../media/image83.png"/><Relationship Id="rId3" Type="http://schemas.openxmlformats.org/officeDocument/2006/relationships/audio" Target="file:///D:\&#1083;&#1077;&#1090;&#1086;\&#1075;&#1086;&#1083;&#1086;&#1089;&#1072;\&#1087;&#1077;&#1088;&#1077;&#1076;%20&#1075;&#1086;&#1083;&#1086;&#1089;\&#1075;&#1072;&#1079;.mp3" TargetMode="External"/><Relationship Id="rId7" Type="http://schemas.openxmlformats.org/officeDocument/2006/relationships/image" Target="../media/image77.jpeg"/><Relationship Id="rId12" Type="http://schemas.openxmlformats.org/officeDocument/2006/relationships/image" Target="../media/image82.png"/><Relationship Id="rId2" Type="http://schemas.openxmlformats.org/officeDocument/2006/relationships/audio" Target="file:///D:\&#1083;&#1077;&#1090;&#1086;\&#1075;&#1086;&#1083;&#1086;&#1089;&#1072;\&#1087;&#1077;&#1088;&#1077;&#1076;%20&#1075;&#1086;&#1083;&#1086;&#1089;\&#1084;&#1077;&#1076;&#1080;&#1082;.mp3" TargetMode="External"/><Relationship Id="rId16" Type="http://schemas.openxmlformats.org/officeDocument/2006/relationships/image" Target="../media/image86.png"/><Relationship Id="rId1" Type="http://schemas.openxmlformats.org/officeDocument/2006/relationships/audio" Target="file:///D:\&#1083;&#1077;&#1090;&#1086;\&#1075;&#1086;&#1083;&#1086;&#1089;&#1072;\&#1087;&#1077;&#1088;&#1077;&#1076;%20&#1075;&#1086;&#1083;&#1086;&#1089;\&#1089;&#1087;&#1072;&#1089;&#1072;&#1090;&#1077;&#1083;&#1100;1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81.jpeg"/><Relationship Id="rId5" Type="http://schemas.openxmlformats.org/officeDocument/2006/relationships/audio" Target="file:///D:\&#1083;&#1077;&#1090;&#1086;\&#1075;&#1086;&#1083;&#1086;&#1089;&#1072;\&#1087;&#1077;&#1088;&#1077;&#1076;%20&#1075;&#1086;&#1083;&#1086;&#1089;\&#1087;&#1086;&#1078;&#1072;&#1088;&#1085;&#1099;&#1081;.mp3" TargetMode="External"/><Relationship Id="rId15" Type="http://schemas.openxmlformats.org/officeDocument/2006/relationships/image" Target="../media/image85.png"/><Relationship Id="rId10" Type="http://schemas.openxmlformats.org/officeDocument/2006/relationships/image" Target="../media/image80.jpeg"/><Relationship Id="rId4" Type="http://schemas.openxmlformats.org/officeDocument/2006/relationships/audio" Target="file:///D:\&#1083;&#1077;&#1090;&#1086;\&#1075;&#1086;&#1083;&#1086;&#1089;&#1072;\&#1087;&#1077;&#1088;&#1077;&#1076;%20&#1075;&#1086;&#1083;&#1086;&#1089;\&#1087;&#1086;&#1083;&#1080;&#1094;&#1080;&#1103;.mp3" TargetMode="External"/><Relationship Id="rId9" Type="http://schemas.openxmlformats.org/officeDocument/2006/relationships/image" Target="../media/image79.jpeg"/><Relationship Id="rId14" Type="http://schemas.openxmlformats.org/officeDocument/2006/relationships/image" Target="../media/image8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стасия\Desktop\1579212505_67-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11253" y="1166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КОУ Омской области 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«Полтавская адаптивная школа-интернат»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914444" y="5085184"/>
            <a:ext cx="3045024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Шмырёва Т.В., </a:t>
            </a:r>
          </a:p>
          <a:p>
            <a:pPr algn="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читель</a:t>
            </a:r>
          </a:p>
          <a:p>
            <a:pPr algn="r"/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Володина Е.Я., </a:t>
            </a:r>
          </a:p>
          <a:p>
            <a:pPr algn="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учитель-логопед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267744" y="177281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Дорога в безопасное 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лето!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8938" y="342900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Классный час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по соблюдению техники безопасности</a:t>
            </a:r>
          </a:p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на летних каникулах</a:t>
            </a:r>
          </a:p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для учащихся 5 – 7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409420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432" y="26632"/>
            <a:ext cx="8668950" cy="114300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tx2">
                    <a:lumMod val="50000"/>
                  </a:schemeClr>
                </a:solidFill>
              </a:rPr>
              <a:t>Вызываем 101 (01) (Пожарная служба)</a:t>
            </a:r>
            <a:endParaRPr lang="ru-RU" sz="3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utoShape 2" descr="https://s0.slide-share.ru/s_slide/954792549d3b4ae11fb019309fc6d960/d12792b2-7be2-4442-8677-9a229cf0d3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http://iessay.ru/public/page_images/8081/pic%20(10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5"/>
          <a:stretch/>
        </p:blipFill>
        <p:spPr bwMode="auto">
          <a:xfrm>
            <a:off x="6660232" y="3987997"/>
            <a:ext cx="2337904" cy="2556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essay.ru/public/page_images/8081/pic%20(10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62"/>
          <a:stretch/>
        </p:blipFill>
        <p:spPr bwMode="auto">
          <a:xfrm>
            <a:off x="395536" y="1479323"/>
            <a:ext cx="2160240" cy="235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adik3zaozersk.ucoz.ru/drygie/poshar/ne_igrajte_s_ogn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03671"/>
            <a:ext cx="1833848" cy="251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.mycdn.me/i?r=AzEPZsRbOZEKgBhR0XGMT1RkNBgYmVmTiWQJ68XVv3zlz6aKTM5SRkZCeTgDn6uOyic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3" r="7389"/>
          <a:stretch/>
        </p:blipFill>
        <p:spPr bwMode="auto">
          <a:xfrm>
            <a:off x="3739870" y="4307902"/>
            <a:ext cx="2560084" cy="2436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so24.ru/wp-content/uploads/2020/01/6d8f0b9a0b8268d0a8c58850f237edc8_t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944" y="1772816"/>
            <a:ext cx="1728192" cy="203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2.ppt-online.org/files2/slide/7/7yoJvCaXgBd89Eu1IPpNbzUGnlHmer3S0icxZVLOs/slide-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9221" r="8786" b="4339"/>
          <a:stretch/>
        </p:blipFill>
        <p:spPr bwMode="auto">
          <a:xfrm>
            <a:off x="273989" y="4307903"/>
            <a:ext cx="2857852" cy="22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kazved.ru/attachments/5f99dead9aba0bd5c6ed2a75702aedea2650b0f0/store/crop_and_fill/0/0/450/316/750/526/c64e7f2464e104d80f40533b820c4fedba71385e8fe6661b4e7df24d11a9/1b0f587ae8ed8ca76ef45c3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44568"/>
            <a:ext cx="2222541" cy="155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04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50" y="7937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Вызываем 102 (02) (Полиция)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utoShape 2" descr="https://s0.slide-share.ru/s_slide/954792549d3b4ae11fb019309fc6d960/d12792b2-7be2-4442-8677-9a229cf0d3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" t="32827" r="57243" b="9696"/>
          <a:stretch/>
        </p:blipFill>
        <p:spPr bwMode="auto">
          <a:xfrm>
            <a:off x="333371" y="1412776"/>
            <a:ext cx="2701261" cy="225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s://ozgdou10.edumsko.ru/uploads/2000/1738/section/101031/folder/00d9b1e39f02d57be65ad2a9a6eaa3b8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556792"/>
            <a:ext cx="2484920" cy="228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s://www.homeenglish.ru/pic/resto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858953"/>
            <a:ext cx="2076090" cy="2415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s://s3-eu-west-1.amazonaws.com/uploads.playbaamboozle.com/uploads/images/69723/1608361971_1769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21088"/>
            <a:ext cx="241209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ttps://i.ytimg.com/vi/LfzmFsAp1y8/maxresdefault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4" r="23743"/>
          <a:stretch/>
        </p:blipFill>
        <p:spPr bwMode="auto">
          <a:xfrm>
            <a:off x="4035848" y="4309172"/>
            <a:ext cx="253810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37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937"/>
            <a:ext cx="8513375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Вызываем 103 (03) (Скорая помощь)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utoShape 2" descr="https://s0.slide-share.ru/s_slide/954792549d3b4ae11fb019309fc6d960/d12792b2-7be2-4442-8677-9a229cf0d3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s://www.thebalancesmb.com/thmb/mFhkwsV-91MMjJ0UwRHXAr-4JQQ=/2190x1369/filters:fill(auto,1)/GettyImages-667865028-c86d38763ad545a9adf06f11c0f255e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5104"/>
            <a:ext cx="3692777" cy="230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age.freepik.com/free-vector/a-man-helping-a-boy-first-aid_1308-163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501517"/>
            <a:ext cx="2887489" cy="270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cf3.ppt-online.org/files3/slide/y/YdWZjMXq7UnhsTgmCGoPB65RbNSHkQ23A1ziJI/slide-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6" t="34734" r="40692" b="9324"/>
          <a:stretch/>
        </p:blipFill>
        <p:spPr bwMode="auto">
          <a:xfrm>
            <a:off x="4716016" y="1556792"/>
            <a:ext cx="3195686" cy="237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korohod-nn.ru/wp-content/uploads/f/e/1/fe19246162be217272af79b9e932a3d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35281"/>
            <a:ext cx="4074840" cy="2138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4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50" y="79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Вызываем 104 (04) (Газовая служба)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utoShape 2" descr="https://s0.slide-share.ru/s_slide/954792549d3b4ae11fb019309fc6d960/d12792b2-7be2-4442-8677-9a229cf0d3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xn--48-6kcatagi3d.xn--p1ai/upload/news/2020/iuny/IMG_0063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9"/>
          <a:stretch/>
        </p:blipFill>
        <p:spPr bwMode="auto">
          <a:xfrm>
            <a:off x="460375" y="1268760"/>
            <a:ext cx="3719655" cy="263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n-sadovniki.ru/files/sadovn/news/2020/08.28/ga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26" y="1268760"/>
            <a:ext cx="3323909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petrovskposelenie.ru/tinybrowser/2019/11/11112019/14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6" t="46435" r="10965" b="5080"/>
          <a:stretch/>
        </p:blipFill>
        <p:spPr bwMode="auto">
          <a:xfrm>
            <a:off x="307975" y="4477308"/>
            <a:ext cx="5019251" cy="210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ds05.infourok.ru/uploads/ex/0988/00040127-1737ed08/hello_html_m3c2e884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2" t="7689"/>
          <a:stretch/>
        </p:blipFill>
        <p:spPr bwMode="auto">
          <a:xfrm>
            <a:off x="5721516" y="4121239"/>
            <a:ext cx="2929619" cy="250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09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1428736"/>
            <a:ext cx="2301872" cy="28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Телефоны экстренных служб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7904" y="2924944"/>
            <a:ext cx="11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101</a:t>
            </a:r>
            <a:endParaRPr lang="ru-RU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2" name="AutoShape 8" descr="https://www.pngitem.com/pimgs/m/120-1202456_clip-art-android-phone-templates-transparent-android-phon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1428736"/>
            <a:ext cx="2301872" cy="28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Прямоугольник 32"/>
          <p:cNvSpPr/>
          <p:nvPr/>
        </p:nvSpPr>
        <p:spPr>
          <a:xfrm>
            <a:off x="3339668" y="2924944"/>
            <a:ext cx="11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102</a:t>
            </a:r>
            <a:endParaRPr lang="ru-RU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428736"/>
            <a:ext cx="2301872" cy="28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Прямоугольник 34"/>
          <p:cNvSpPr/>
          <p:nvPr/>
        </p:nvSpPr>
        <p:spPr>
          <a:xfrm>
            <a:off x="5258153" y="2996952"/>
            <a:ext cx="11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103</a:t>
            </a:r>
            <a:endParaRPr lang="ru-RU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6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1428736"/>
            <a:ext cx="2301872" cy="28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Прямоугольник 36"/>
          <p:cNvSpPr/>
          <p:nvPr/>
        </p:nvSpPr>
        <p:spPr>
          <a:xfrm>
            <a:off x="7286644" y="2924944"/>
            <a:ext cx="11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104</a:t>
            </a:r>
            <a:endParaRPr lang="ru-RU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5" name="Picture 11" descr="https://myslide.ru/documents_7/2e8ee827b1b6df373ac87aa594f0d7ea/img15.jpg"/>
          <p:cNvPicPr>
            <a:picLocks noChangeAspect="1" noChangeArrowheads="1"/>
          </p:cNvPicPr>
          <p:nvPr/>
        </p:nvPicPr>
        <p:blipFill>
          <a:blip r:embed="rId3" cstate="print"/>
          <a:srcRect l="5625" t="68750" r="4374" b="23750"/>
          <a:stretch>
            <a:fillRect/>
          </a:stretch>
        </p:blipFill>
        <p:spPr bwMode="auto">
          <a:xfrm>
            <a:off x="1285852" y="4357694"/>
            <a:ext cx="6858048" cy="428628"/>
          </a:xfrm>
          <a:prstGeom prst="rect">
            <a:avLst/>
          </a:prstGeom>
          <a:noFill/>
        </p:spPr>
      </p:pic>
      <p:pic>
        <p:nvPicPr>
          <p:cNvPr id="1037" name="Picture 13" descr="https://permkrai.ru/upload/iblock/1be/telefon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14" r="19336"/>
          <a:stretch>
            <a:fillRect/>
          </a:stretch>
        </p:blipFill>
        <p:spPr bwMode="auto">
          <a:xfrm>
            <a:off x="142844" y="5267158"/>
            <a:ext cx="2000264" cy="1590842"/>
          </a:xfrm>
          <a:prstGeom prst="rect">
            <a:avLst/>
          </a:prstGeom>
          <a:noFill/>
        </p:spPr>
      </p:pic>
      <p:pic>
        <p:nvPicPr>
          <p:cNvPr id="40" name="Picture 13" descr="https://permkrai.ru/upload/iblock/1be/telefon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14" r="19336"/>
          <a:stretch>
            <a:fillRect/>
          </a:stretch>
        </p:blipFill>
        <p:spPr bwMode="auto">
          <a:xfrm>
            <a:off x="2500298" y="5267158"/>
            <a:ext cx="2000264" cy="1590842"/>
          </a:xfrm>
          <a:prstGeom prst="rect">
            <a:avLst/>
          </a:prstGeom>
          <a:noFill/>
        </p:spPr>
      </p:pic>
      <p:pic>
        <p:nvPicPr>
          <p:cNvPr id="41" name="Picture 13" descr="https://permkrai.ru/upload/iblock/1be/telefon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14" r="19336"/>
          <a:stretch>
            <a:fillRect/>
          </a:stretch>
        </p:blipFill>
        <p:spPr bwMode="auto">
          <a:xfrm>
            <a:off x="4786314" y="5267158"/>
            <a:ext cx="2000264" cy="1590842"/>
          </a:xfrm>
          <a:prstGeom prst="rect">
            <a:avLst/>
          </a:prstGeom>
          <a:noFill/>
        </p:spPr>
      </p:pic>
      <p:pic>
        <p:nvPicPr>
          <p:cNvPr id="42" name="Picture 13" descr="https://permkrai.ru/upload/iblock/1be/telefon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14" r="19336"/>
          <a:stretch>
            <a:fillRect/>
          </a:stretch>
        </p:blipFill>
        <p:spPr bwMode="auto">
          <a:xfrm>
            <a:off x="7000892" y="5267158"/>
            <a:ext cx="2000264" cy="1590842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1071538" y="5643578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01</a:t>
            </a:r>
            <a:endParaRPr lang="ru-RU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28992" y="5643578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02</a:t>
            </a:r>
            <a:endParaRPr lang="ru-RU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715008" y="5715016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03</a:t>
            </a:r>
            <a:endParaRPr lang="ru-RU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929586" y="5643578"/>
            <a:ext cx="704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04</a:t>
            </a:r>
            <a:endParaRPr lang="ru-RU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7" t="2920" r="59523" b="68968"/>
          <a:stretch/>
        </p:blipFill>
        <p:spPr bwMode="auto">
          <a:xfrm>
            <a:off x="1273843" y="1866963"/>
            <a:ext cx="1040006" cy="79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9" t="2920" r="42014" b="68968"/>
          <a:stretch/>
        </p:blipFill>
        <p:spPr bwMode="auto">
          <a:xfrm>
            <a:off x="3315259" y="1865162"/>
            <a:ext cx="1059603" cy="828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61" t="2920" r="23367" b="68968"/>
          <a:stretch/>
        </p:blipFill>
        <p:spPr bwMode="auto">
          <a:xfrm>
            <a:off x="5339912" y="1853985"/>
            <a:ext cx="1051800" cy="928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79" t="2920" r="1042" b="68968"/>
          <a:stretch/>
        </p:blipFill>
        <p:spPr bwMode="auto">
          <a:xfrm>
            <a:off x="7327547" y="1853985"/>
            <a:ext cx="1077057" cy="79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thumbs.dreamstime.com/b/%D0%B2%D0%B5%D0%BA%D1%82%D0%BE%D1%80-%D0%B0%D0%B1%D1%81%D1%82%D1%80%D0%B0%D0%BA%D1%82%D0%BD%D0%BE%D0%B3%D0%BE-%D0%B7%D0%B0%D1%85%D0%BE%D0%B4%D0%B0-%D1%81%D0%BE%D0%BB%D0%BD%D1%86%D0%B0-%D1%83%D1%81%D1%82%D0%B0%D0%BD%D0%BE%D0%B2%D0%BB%D0%B5%D0%BD%D0%BD%D1%8B%D0%B9-%D0%B8%D0%B7%D0%BE%D0%BB%D0%B8%D1%80%D0%BE%D0%B2%D0%B0%D0%BB-%D0%B4%D0%B8%D0%B7%D0%B0%D0%B9%D0%BD-117784622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t="29061" r="14856" b="28159"/>
          <a:stretch/>
        </p:blipFill>
        <p:spPr bwMode="auto">
          <a:xfrm rot="5400000">
            <a:off x="-1300725" y="1747539"/>
            <a:ext cx="5862359" cy="348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Такое опасное солнце…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fiteria.ru/images/peregrev-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87081"/>
            <a:ext cx="3754388" cy="211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979712" y="1340768"/>
            <a:ext cx="6660740" cy="782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Удар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– перегрев головы на солнце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49742" y="3068960"/>
            <a:ext cx="6120680" cy="11634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О</a:t>
            </a:r>
            <a:r>
              <a:rPr lang="ru-RU" sz="3400" b="1" dirty="0" smtClean="0">
                <a:solidFill>
                  <a:schemeClr val="tx2">
                    <a:lumMod val="50000"/>
                  </a:schemeClr>
                </a:solidFill>
              </a:rPr>
              <a:t>жог</a:t>
            </a:r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</a:rPr>
              <a:t> – воспаление кожи от передозировки</a:t>
            </a:r>
          </a:p>
          <a:p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400" dirty="0">
                <a:solidFill>
                  <a:schemeClr val="tx2">
                    <a:lumMod val="50000"/>
                  </a:schemeClr>
                </a:solidFill>
              </a:rPr>
              <a:t>ультрафиолетового </a:t>
            </a:r>
            <a:endParaRPr lang="ru-RU" sz="3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</a:rPr>
              <a:t>излучения</a:t>
            </a:r>
            <a:endParaRPr lang="ru-RU" sz="3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69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46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Вода бывает безопасной и опасной…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https://umm4.com/wp-content/uploads/2012/05/bezopasnost-detej-na-vode-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7"/>
          <a:stretch/>
        </p:blipFill>
        <p:spPr bwMode="auto">
          <a:xfrm>
            <a:off x="251520" y="4077072"/>
            <a:ext cx="3744416" cy="2387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fsd.multiurok.ru/html/2020/05/05/s_5eb152fe4e3d6/1439885_3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8" t="5860" r="5426" b="13957"/>
          <a:stretch/>
        </p:blipFill>
        <p:spPr bwMode="auto">
          <a:xfrm>
            <a:off x="395536" y="1409390"/>
            <a:ext cx="335057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.d-cd.net/PwAAAgK_k-A-19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77072"/>
            <a:ext cx="3744476" cy="246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rodino-info.ru/wp-content/uploads/2018/08/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65831"/>
            <a:ext cx="4203864" cy="204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34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Shape 194"/>
          <p:cNvPicPr preferRelativeResize="0"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262100" y="2645550"/>
            <a:ext cx="2883224" cy="406552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23911" y="130971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Если ты в лесу…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8" name="Picture 2" descr="https://thumbs.dreamstime.com/b/%D0%BF%D1%80%D0%B5%D0%B4%D0%BF%D0%BE%D1%81%D1%8B%D0%BB%D0%BA%D0%B0-%D1%81-%D0%B3%D1%80%D0%BE%D0%B7%D0%BE%D0%B9-%D0%B8%D0%BB%D0%BB%D1%8E%D1%81%D1%82%D1%80%D0%B0%D1%86%D0%B8%D1%8F-%D0%BE%D0%B1%D0%BB%D0%B0%D0%BA%D0%BE%D0%B2-%D0%B4%D0%BE%D0%B6%D0%B4%D1%8F-%D0%B8-%D0%BC%D0%BE%D0%BB%D0%BD%D0%B8%D0%B8-%D0%BC%D1%83%D0%BB%D1%8C%D1%82%D1%84%D0%B8%D0%BB%D1%8C%D0%BC%D0%B0-15575507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48680"/>
            <a:ext cx="3893937" cy="3893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586716" y="1434905"/>
            <a:ext cx="3528392" cy="3393086"/>
            <a:chOff x="3635896" y="583238"/>
            <a:chExt cx="3528392" cy="3393086"/>
          </a:xfrm>
        </p:grpSpPr>
        <p:pic>
          <p:nvPicPr>
            <p:cNvPr id="197" name="Shape 197"/>
            <p:cNvPicPr preferRelativeResize="0"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alphaModFix/>
            </a:blip>
            <a:stretch>
              <a:fillRect/>
            </a:stretch>
          </p:blipFill>
          <p:spPr>
            <a:xfrm>
              <a:off x="3635896" y="583238"/>
              <a:ext cx="3528392" cy="339308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Овал 3"/>
            <p:cNvSpPr/>
            <p:nvPr/>
          </p:nvSpPr>
          <p:spPr>
            <a:xfrm>
              <a:off x="3946605" y="1308529"/>
              <a:ext cx="1689473" cy="12327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4680132" y="943278"/>
              <a:ext cx="1202969" cy="108287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8" descr="https://cstor.nn2.ru/forum/data/forum/images/2018-02/197968796-870_h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283" y="1844133"/>
            <a:ext cx="1230958" cy="168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Овал 20"/>
          <p:cNvSpPr/>
          <p:nvPr/>
        </p:nvSpPr>
        <p:spPr>
          <a:xfrm>
            <a:off x="6724895" y="1773567"/>
            <a:ext cx="1202969" cy="108287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537653" y="1790330"/>
            <a:ext cx="35774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2400" dirty="0">
                <a:solidFill>
                  <a:schemeClr val="bg1"/>
                </a:solidFill>
                <a:sym typeface="Times New Roman"/>
              </a:rPr>
              <a:t>Во </a:t>
            </a:r>
            <a:r>
              <a:rPr lang="ru" sz="2400" dirty="0" smtClean="0">
                <a:solidFill>
                  <a:schemeClr val="bg1"/>
                </a:solidFill>
                <a:sym typeface="Times New Roman"/>
              </a:rPr>
              <a:t>время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2400" dirty="0" smtClean="0">
                <a:solidFill>
                  <a:schemeClr val="bg1"/>
                </a:solidFill>
                <a:sym typeface="Times New Roman"/>
              </a:rPr>
              <a:t> </a:t>
            </a:r>
            <a:r>
              <a:rPr lang="ru" sz="2400" dirty="0">
                <a:solidFill>
                  <a:schemeClr val="bg1"/>
                </a:solidFill>
                <a:sym typeface="Times New Roman"/>
              </a:rPr>
              <a:t>грозы 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2400" dirty="0">
                <a:solidFill>
                  <a:schemeClr val="bg1"/>
                </a:solidFill>
                <a:sym typeface="Times New Roman"/>
              </a:rPr>
              <a:t>опасно прятаться 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2400" dirty="0">
                <a:solidFill>
                  <a:schemeClr val="bg1"/>
                </a:solidFill>
                <a:sym typeface="Times New Roman"/>
              </a:rPr>
              <a:t>под </a:t>
            </a:r>
            <a:r>
              <a:rPr lang="ru" sz="2400" dirty="0" smtClean="0">
                <a:solidFill>
                  <a:schemeClr val="bg1"/>
                </a:solidFill>
                <a:sym typeface="Times New Roman"/>
              </a:rPr>
              <a:t>деревом</a:t>
            </a:r>
            <a:endParaRPr lang="ru" sz="2400" dirty="0">
              <a:solidFill>
                <a:schemeClr val="bg1"/>
              </a:solidFill>
              <a:sym typeface="Times New Roman"/>
            </a:endParaRPr>
          </a:p>
        </p:txBody>
      </p:sp>
      <p:sp>
        <p:nvSpPr>
          <p:cNvPr id="6" name="AutoShape 4" descr="https://s3-eu-west-1.amazonaws.com/uploads.playbaamboozle.com/uploads/images/90465/1606046090_7349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88024" y="4678312"/>
            <a:ext cx="1838919" cy="196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90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/>
          <p:nvPr/>
        </p:nvSpPr>
        <p:spPr>
          <a:xfrm>
            <a:off x="1983164" y="2820945"/>
            <a:ext cx="4988413" cy="1022016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00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2800" i="1" dirty="0">
                <a:sym typeface="Times New Roman"/>
              </a:rPr>
              <a:t>Выберите одежду, в которой вы пойдёте в поход в лес.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163000" y="3899598"/>
            <a:ext cx="1760363" cy="1874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Shape 224"/>
          <p:cNvPicPr preferRelativeResize="0"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6806581" y="606847"/>
            <a:ext cx="2337419" cy="2808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Shape 225"/>
          <p:cNvPicPr preferRelativeResize="0"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4198168" y="4637442"/>
            <a:ext cx="1649624" cy="159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Shape 226"/>
          <p:cNvPicPr preferRelativeResize="0"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2555776" y="1577593"/>
            <a:ext cx="1206000" cy="100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/>
          <p:cNvPicPr preferRelativeResize="0"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3253" y="1556792"/>
            <a:ext cx="1923363" cy="2126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Shape 228"/>
          <p:cNvPicPr preferRelativeResize="0"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tretch>
            <a:fillRect/>
          </a:stretch>
        </p:blipFill>
        <p:spPr>
          <a:xfrm>
            <a:off x="1936839" y="3842961"/>
            <a:ext cx="2707169" cy="2953025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Shape 229"/>
          <p:cNvSpPr/>
          <p:nvPr/>
        </p:nvSpPr>
        <p:spPr>
          <a:xfrm rot="-318350">
            <a:off x="5932634" y="4756148"/>
            <a:ext cx="2647047" cy="171944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9900FF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r>
              <a:rPr lang="ru" sz="1800" b="1" dirty="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Запомните: если вас укусил клещ,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r>
              <a:rPr lang="ru" sz="1800" b="1" dirty="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лучше всего не трогать его,</a:t>
            </a:r>
          </a:p>
          <a:p>
            <a:pPr lvl="0" rtl="0">
              <a:spcBef>
                <a:spcPts val="0"/>
              </a:spcBef>
              <a:buClr>
                <a:srgbClr val="000000"/>
              </a:buClr>
              <a:buSzPct val="61111"/>
              <a:buFont typeface="Arial"/>
              <a:buNone/>
            </a:pPr>
            <a:r>
              <a:rPr lang="ru" sz="1800" b="1" dirty="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 быстро обратиться к врачу.</a:t>
            </a:r>
          </a:p>
        </p:txBody>
      </p:sp>
      <p:pic>
        <p:nvPicPr>
          <p:cNvPr id="14" name="Picture 8" descr="https://cstor.nn2.ru/forum/data/forum/images/2018-02/197968796-870_hg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836949"/>
            <a:ext cx="1378601" cy="188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911" y="130971"/>
            <a:ext cx="8229600" cy="1143000"/>
          </a:xfrm>
        </p:spPr>
        <p:txBody>
          <a:bodyPr/>
          <a:lstStyle/>
          <a:p>
            <a:r>
              <a:rPr lang="ru-RU" dirty="0" smtClean="0"/>
              <a:t>Если ты в лесу…</a:t>
            </a:r>
            <a:endParaRPr lang="ru-RU" dirty="0"/>
          </a:p>
        </p:txBody>
      </p:sp>
      <p:pic>
        <p:nvPicPr>
          <p:cNvPr id="1026" name="Picture 2" descr="http://gazeta-dnr.ru/wp-content/uploads/2019/05/735-illustration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62315">
            <a:off x="7304757" y="3545721"/>
            <a:ext cx="1938444" cy="14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m0-tub-ru.yandex.net/i?id=e4a38b265af28045d1a92f379a3af857-l&amp;n=13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6"/>
          <a:stretch/>
        </p:blipFill>
        <p:spPr bwMode="auto">
          <a:xfrm>
            <a:off x="4932040" y="1340768"/>
            <a:ext cx="1147570" cy="15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49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1000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2116038" y="2132856"/>
            <a:ext cx="4333799" cy="1190619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00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2800" i="1" dirty="0" smtClean="0">
                <a:sym typeface="Times New Roman"/>
              </a:rPr>
              <a:t>Какие растения и грибы ты положешь в свою корзинку?</a:t>
            </a:r>
            <a:endParaRPr lang="ru" sz="2800" i="1" dirty="0">
              <a:sym typeface="Times New Roman"/>
            </a:endParaRPr>
          </a:p>
        </p:txBody>
      </p:sp>
      <p:pic>
        <p:nvPicPr>
          <p:cNvPr id="208" name="Shape 208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339752" y="5185888"/>
            <a:ext cx="994439" cy="1618023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/>
          <p:nvPr/>
        </p:nvSpPr>
        <p:spPr>
          <a:xfrm rot="-642692">
            <a:off x="6302440" y="4667160"/>
            <a:ext cx="2585755" cy="1462239"/>
          </a:xfrm>
          <a:prstGeom prst="roundRect">
            <a:avLst>
              <a:gd name="adj" fmla="val 16667"/>
            </a:avLst>
          </a:prstGeom>
          <a:solidFill>
            <a:srgbClr val="9900FF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1800" b="1" dirty="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Никогда не срывай неизвестные растения! Они могут быть ядовиты!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ты в лесу…</a:t>
            </a:r>
            <a:br>
              <a:rPr lang="ru-RU" dirty="0" smtClean="0"/>
            </a:br>
            <a:r>
              <a:rPr lang="ru-RU" dirty="0" smtClean="0"/>
              <a:t>собери в корзинку</a:t>
            </a:r>
            <a:endParaRPr lang="ru-RU" dirty="0"/>
          </a:p>
        </p:txBody>
      </p:sp>
      <p:pic>
        <p:nvPicPr>
          <p:cNvPr id="5128" name="Picture 8" descr="https://cstor.nn2.ru/forum/data/forum/images/2018-02/197968796-870_h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388" y="4941168"/>
            <a:ext cx="1542048" cy="210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03.kakprosto.ru/images/article/2019/2/4/95296_5c5825de467725c5825de467aa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999" b="50000"/>
          <a:stretch/>
        </p:blipFill>
        <p:spPr bwMode="auto">
          <a:xfrm>
            <a:off x="152030" y="548680"/>
            <a:ext cx="1669747" cy="2401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03.kakprosto.ru/images/article/2019/2/4/95296_5c5825de467725c5825de467aa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4" r="67772" b="634"/>
          <a:stretch/>
        </p:blipFill>
        <p:spPr bwMode="auto">
          <a:xfrm>
            <a:off x="7308305" y="1244448"/>
            <a:ext cx="1466576" cy="207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03.kakprosto.ru/images/article/2019/2/4/95296_5c5825de467725c5825de467aa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7" t="51531" r="33102"/>
          <a:stretch/>
        </p:blipFill>
        <p:spPr bwMode="auto">
          <a:xfrm>
            <a:off x="323528" y="3517687"/>
            <a:ext cx="1680948" cy="233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7dach.ru/uploads/images/04/89/31/2018/08/30/0ec1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725" y="5156772"/>
            <a:ext cx="2505411" cy="167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thumbs.dreamstime.com/b/%D0%B8%D0%B7%D0%BE-%D0%B8%D1%80%D0%BE%D0%B2%D0%B0%D0%BD%D0%BD%D0%B0%D1%8F-%D0%BA-%D1%83%D0%B1%D0%BD%D0%B8%D0%BA%D0%B0-%D0%BE-%D0%B8%D1%87%D0%B0-%D0%B0%D1%8F-4385391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08031"/>
            <a:ext cx="1676742" cy="173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fs00.infourok.ru/images/doc/53/65951/hello_html_558a2c33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884" y="2709380"/>
            <a:ext cx="2304256" cy="286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94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стасия\Desktop\1579212505_67-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07704" y="3645024"/>
            <a:ext cx="7772400" cy="1470025"/>
          </a:xfrm>
        </p:spPr>
        <p:txBody>
          <a:bodyPr>
            <a:prstTxWarp prst="textArchUp">
              <a:avLst/>
            </a:prstTxWarp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Мы сегодня 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этот час начинаем </a:t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классный час!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7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thumbs.dreamstime.com/z/aventura-da-floresta-2406321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99"/>
          <a:stretch/>
        </p:blipFill>
        <p:spPr bwMode="auto">
          <a:xfrm>
            <a:off x="0" y="1722602"/>
            <a:ext cx="9144000" cy="513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Твоя безопасная корзинка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4067944" y="1876144"/>
            <a:ext cx="5544616" cy="5332902"/>
            <a:chOff x="611560" y="620688"/>
            <a:chExt cx="6192688" cy="6192689"/>
          </a:xfrm>
        </p:grpSpPr>
        <p:pic>
          <p:nvPicPr>
            <p:cNvPr id="1036" name="Picture 12" descr="https://www.komupodarki.ru/pictures/product/middle/211629_middle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620688"/>
              <a:ext cx="6192688" cy="61926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https://fsd.multiurok.ru/html/2020/12/14/s_5fd72cf460656/1592901_7.jpe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9506" y="2154371"/>
              <a:ext cx="2391185" cy="3125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6" name="Picture 6" descr="https://thumbs.dreamstime.com/b/%D0%B8%D0%B7%D0%BE-%D0%B8%D1%80%D0%BE%D0%B2%D0%B0%D0%BD%D0%BD%D0%B0%D1%8F-%D0%BA-%D1%83%D0%B1%D0%BD%D0%B8%D0%BA%D0%B0-%D0%BE-%D0%B8%D1%87%D0%B0-%D0%B0%D1%8F-43853915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64426">
              <a:off x="3415329" y="2737191"/>
              <a:ext cx="2221810" cy="2634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 descr="https://fs00.infourok.ru/images/doc/53/65951/hello_html_558a2c33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94490">
              <a:off x="1269418" y="2262170"/>
              <a:ext cx="2394745" cy="298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4037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допустить пожар в лесу!</a:t>
            </a:r>
            <a:endParaRPr lang="ru-RU" dirty="0"/>
          </a:p>
        </p:txBody>
      </p:sp>
      <p:pic>
        <p:nvPicPr>
          <p:cNvPr id="6146" name="Picture 2" descr="https://avatars.mds.yandex.net/get-zen_doc/235144/pub_5b362cec318d6200a9f54c85_5b362d13edff3600a99bcf0b/scale_1200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4EADD"/>
              </a:clrFrom>
              <a:clrTo>
                <a:srgbClr val="D4EA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4" t="14534" r="66544" b="58350"/>
          <a:stretch/>
        </p:blipFill>
        <p:spPr bwMode="auto">
          <a:xfrm>
            <a:off x="408515" y="1334407"/>
            <a:ext cx="1703671" cy="173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get-zen_doc/235144/pub_5b362cec318d6200a9f54c85_5b362d13edff3600a99bcf0b/scale_1200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4EADD"/>
              </a:clrFrom>
              <a:clrTo>
                <a:srgbClr val="D4EA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0" t="15559" r="40469" b="58643"/>
          <a:stretch/>
        </p:blipFill>
        <p:spPr bwMode="auto">
          <a:xfrm>
            <a:off x="2843808" y="1556792"/>
            <a:ext cx="1665170" cy="165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mds.yandex.net/get-zen_doc/235144/pub_5b362cec318d6200a9f54c85_5b362d13edff3600a99bcf0b/scale_1200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4EADD"/>
              </a:clrFrom>
              <a:clrTo>
                <a:srgbClr val="D4EA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84" t="16082" r="11435" b="58188"/>
          <a:stretch/>
        </p:blipFill>
        <p:spPr bwMode="auto">
          <a:xfrm>
            <a:off x="5048451" y="2026732"/>
            <a:ext cx="1665170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avatars.mds.yandex.net/get-zen_doc/235144/pub_5b362cec318d6200a9f54c85_5b362d13edff3600a99bcf0b/scale_1200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D4EADD"/>
              </a:clrFrom>
              <a:clrTo>
                <a:srgbClr val="D4EA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8" t="54603" r="40342" b="18613"/>
          <a:stretch/>
        </p:blipFill>
        <p:spPr bwMode="auto">
          <a:xfrm>
            <a:off x="7092280" y="1469621"/>
            <a:ext cx="1694046" cy="171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c.pics.livejournal.com/moseco/64201700/369642/369642_original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E6F0F8"/>
              </a:clrFrom>
              <a:clrTo>
                <a:srgbClr val="E6F0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8" t="38023" r="55665" b="43894"/>
          <a:stretch/>
        </p:blipFill>
        <p:spPr bwMode="auto">
          <a:xfrm>
            <a:off x="2699792" y="3672652"/>
            <a:ext cx="2762903" cy="222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c.pics.livejournal.com/moseco/64201700/369642/369642_original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DCE6F0"/>
              </a:clrFrom>
              <a:clrTo>
                <a:srgbClr val="DCE6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9" t="39069" r="79299" b="43618"/>
          <a:stretch/>
        </p:blipFill>
        <p:spPr bwMode="auto">
          <a:xfrm>
            <a:off x="1043608" y="3429000"/>
            <a:ext cx="1714588" cy="1740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ic.pics.livejournal.com/moseco/64201700/369642/369642_original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ECF2FB"/>
              </a:clrFrom>
              <a:clrTo>
                <a:srgbClr val="ECF2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4" t="38271" r="29669" b="43595"/>
          <a:stretch/>
        </p:blipFill>
        <p:spPr bwMode="auto">
          <a:xfrm>
            <a:off x="5881036" y="3992785"/>
            <a:ext cx="2983831" cy="25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75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350" y="79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Вызываем 01 (Пожарная служба)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AutoShape 2" descr="https://s0.slide-share.ru/s_slide/954792549d3b4ae11fb019309fc6d960/d12792b2-7be2-4442-8677-9a229cf0d38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4" descr="http://iessay.ru/public/page_images/8081/pic%20(10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65"/>
          <a:stretch/>
        </p:blipFill>
        <p:spPr bwMode="auto">
          <a:xfrm>
            <a:off x="6156176" y="1124744"/>
            <a:ext cx="256804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sadik3zaozersk.ucoz.ru/drygie/poshar/ne_igrajte_s_ogn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20158"/>
            <a:ext cx="2088232" cy="28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.mycdn.me/i?r=AzEPZsRbOZEKgBhR0XGMT1RkNBgYmVmTiWQJ68XVv3zlz6aKTM5SRkZCeTgDn6uOyic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3" r="7389"/>
          <a:stretch/>
        </p:blipFill>
        <p:spPr bwMode="auto">
          <a:xfrm>
            <a:off x="5004048" y="4051481"/>
            <a:ext cx="2657742" cy="2529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so24.ru/wp-content/uploads/2020/01/6d8f0b9a0b8268d0a8c58850f237edc8_t.jpe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28800"/>
            <a:ext cx="1728192" cy="203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f2.ppt-online.org/files2/slide/7/7yoJvCaXgBd89Eu1IPpNbzUGnlHmer3S0icxZVLOs/slide-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2" t="9221" r="8786" b="4339"/>
          <a:stretch/>
        </p:blipFill>
        <p:spPr bwMode="auto">
          <a:xfrm>
            <a:off x="903525" y="4131198"/>
            <a:ext cx="3202245" cy="251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9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s://lh5.googleusercontent.com/FGxCDeYWT7c4EkfDOQhuRrwvsyUzE3QhDXcpu3TGld1D63tXJzcNh4RjvIY1xcsZpQDpcuLuuj3vnA4wA14qo71RRrTQ_KMOLVRyUD3wZ_eGLi6VjVxcOrbxerlOdnDH8ODdyC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" r="5836" b="-6548"/>
          <a:stretch/>
        </p:blipFill>
        <p:spPr bwMode="auto">
          <a:xfrm>
            <a:off x="1123929" y="1052736"/>
            <a:ext cx="7582551" cy="52435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880" y="-24978"/>
            <a:ext cx="8229600" cy="1143000"/>
          </a:xfrm>
        </p:spPr>
        <p:txBody>
          <a:bodyPr/>
          <a:lstStyle/>
          <a:p>
            <a:r>
              <a:rPr lang="ru-RU" dirty="0" smtClean="0"/>
              <a:t>Домашние опасности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05393" y="887190"/>
            <a:ext cx="4503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Колющие и режущие предметы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74625" y="3443689"/>
            <a:ext cx="24786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Электроприборы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48799" y="6286807"/>
            <a:ext cx="391318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Лекарства и бытовая химия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173" y="1484784"/>
            <a:ext cx="115929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Спички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81692" y="2492896"/>
            <a:ext cx="5834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аз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9287" y="3305221"/>
            <a:ext cx="84702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40825" y="6298537"/>
            <a:ext cx="214629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Окно и балкон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39" name="Picture 15" descr="https://i.pinimg.com/originals/9f/04/a8/9f04a8d966d036aa681a383e9e8b12a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005" y="2060848"/>
            <a:ext cx="1512168" cy="252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fsd.multiurok.ru/html/2021/03/15/s_604f48efb29c7/1654910_1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87"/>
          <a:stretch/>
        </p:blipFill>
        <p:spPr bwMode="auto">
          <a:xfrm>
            <a:off x="7333631" y="5007671"/>
            <a:ext cx="1719453" cy="137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ttps://medaboutme.ru/upload/medialibrary/ec7/shutterstock_175711937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" y="5698608"/>
            <a:ext cx="1937440" cy="11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https://saray.ru/upload/iblock/572/572578e8e0bc75b759c0c0e154d3cb1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72340" y="5006938"/>
            <a:ext cx="1270790" cy="127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02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Службы спасения</a:t>
            </a:r>
            <a:endParaRPr lang="ru-RU" dirty="0"/>
          </a:p>
        </p:txBody>
      </p:sp>
      <p:pic>
        <p:nvPicPr>
          <p:cNvPr id="1026" name="Picture 2" descr="https://bekovo.pnzreg.ru/upload/iblock/510/5102db7f9647b859486152cd4c631395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1F4FB"/>
              </a:clrFrom>
              <a:clrTo>
                <a:srgbClr val="F1F4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" r="55817" b="8653"/>
          <a:stretch/>
        </p:blipFill>
        <p:spPr bwMode="auto">
          <a:xfrm>
            <a:off x="0" y="642918"/>
            <a:ext cx="2463400" cy="296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1763688" y="2726833"/>
            <a:ext cx="1453941" cy="4067583"/>
            <a:chOff x="2987824" y="2726835"/>
            <a:chExt cx="1453941" cy="4067583"/>
          </a:xfrm>
        </p:grpSpPr>
        <p:pic>
          <p:nvPicPr>
            <p:cNvPr id="1028" name="Picture 4" descr="https://udoba.org/sites/default/files/h5p/content/1191/images/image-5ee7d8e5d48e5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75" r="37259"/>
            <a:stretch/>
          </p:blipFill>
          <p:spPr bwMode="auto">
            <a:xfrm>
              <a:off x="2987824" y="2726835"/>
              <a:ext cx="1440160" cy="40675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3670399" y="3668439"/>
              <a:ext cx="771366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000" b="1" cap="none" spc="0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103</a:t>
              </a:r>
              <a:endParaRPr lang="ru-RU" sz="30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860032" y="3717536"/>
            <a:ext cx="2448272" cy="3076882"/>
            <a:chOff x="4860032" y="3717536"/>
            <a:chExt cx="2448272" cy="3076882"/>
          </a:xfrm>
        </p:grpSpPr>
        <p:pic>
          <p:nvPicPr>
            <p:cNvPr id="5122" name="Picture 2" descr="Дети векторные иллюстрации спасателей с оборудованием на пляже. Серия профессий&#10;.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717536"/>
              <a:ext cx="2448272" cy="30768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5717721" y="4886394"/>
              <a:ext cx="732893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112</a:t>
              </a:r>
              <a:endParaRPr lang="ru-RU" sz="2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524598" y="661644"/>
            <a:ext cx="3400393" cy="3400393"/>
            <a:chOff x="5524598" y="661644"/>
            <a:chExt cx="3400393" cy="3400393"/>
          </a:xfrm>
        </p:grpSpPr>
        <p:pic>
          <p:nvPicPr>
            <p:cNvPr id="9" name="Picture 2" descr="https://resh.edu.ru/uploads/lesson_extract/4322/20190521124305/OEBPS/objects/t_fren_2_8_6/5bb66615fbc7ce05995ecbf9.jpg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98" y="661644"/>
              <a:ext cx="3400393" cy="3400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6726675" y="751488"/>
              <a:ext cx="73289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101</a:t>
              </a:r>
              <a:endParaRPr lang="ru-RU" sz="2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048906" y="1136885"/>
            <a:ext cx="2501678" cy="3876291"/>
            <a:chOff x="3048906" y="1136885"/>
            <a:chExt cx="2501678" cy="3876291"/>
          </a:xfrm>
        </p:grpSpPr>
        <p:pic>
          <p:nvPicPr>
            <p:cNvPr id="16" name="Picture 4" descr="https://png.pngtree.com/element_our/20190530/ourlarge/pngtree-policeman-holding-police-card-image_1253145.jpg"/>
            <p:cNvPicPr>
              <a:picLocks noChangeAspect="1" noChangeArrowheads="1"/>
            </p:cNvPicPr>
            <p:nvPr/>
          </p:nvPicPr>
          <p:blipFill rotWithShape="1">
            <a:blip r:embed="rId11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02" r="12760"/>
            <a:stretch/>
          </p:blipFill>
          <p:spPr bwMode="auto">
            <a:xfrm>
              <a:off x="3048906" y="1136885"/>
              <a:ext cx="2501678" cy="38762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3635896" y="1137085"/>
              <a:ext cx="73289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800" b="1" dirty="0" smtClean="0">
                  <a:ln w="11430"/>
                  <a:solidFill>
                    <a:schemeClr val="bg1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102</a:t>
              </a:r>
              <a:endParaRPr lang="ru-RU" sz="2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pic>
        <p:nvPicPr>
          <p:cNvPr id="22" name="спасатель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571472" y="4357694"/>
            <a:ext cx="304800" cy="304800"/>
          </a:xfrm>
          <a:prstGeom prst="rect">
            <a:avLst/>
          </a:prstGeom>
        </p:spPr>
      </p:pic>
      <p:pic>
        <p:nvPicPr>
          <p:cNvPr id="23" name="медик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/>
          <a:stretch>
            <a:fillRect/>
          </a:stretch>
        </p:blipFill>
        <p:spPr>
          <a:xfrm>
            <a:off x="642910" y="5143512"/>
            <a:ext cx="304800" cy="304800"/>
          </a:xfrm>
          <a:prstGeom prst="rect">
            <a:avLst/>
          </a:prstGeom>
        </p:spPr>
      </p:pic>
      <p:pic>
        <p:nvPicPr>
          <p:cNvPr id="24" name="газ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/>
          <a:stretch>
            <a:fillRect/>
          </a:stretch>
        </p:blipFill>
        <p:spPr>
          <a:xfrm>
            <a:off x="285720" y="5929330"/>
            <a:ext cx="304800" cy="304800"/>
          </a:xfrm>
          <a:prstGeom prst="rect">
            <a:avLst/>
          </a:prstGeom>
        </p:spPr>
      </p:pic>
      <p:pic>
        <p:nvPicPr>
          <p:cNvPr id="25" name="полиция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5"/>
          <a:stretch>
            <a:fillRect/>
          </a:stretch>
        </p:blipFill>
        <p:spPr>
          <a:xfrm>
            <a:off x="7643834" y="4500570"/>
            <a:ext cx="304800" cy="304800"/>
          </a:xfrm>
          <a:prstGeom prst="rect">
            <a:avLst/>
          </a:prstGeom>
        </p:spPr>
      </p:pic>
      <p:pic>
        <p:nvPicPr>
          <p:cNvPr id="26" name="пожарный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6"/>
          <a:stretch>
            <a:fillRect/>
          </a:stretch>
        </p:blipFill>
        <p:spPr>
          <a:xfrm>
            <a:off x="7643834" y="56435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33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5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150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142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500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438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стасия\Desktop\1579212505_67-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132856"/>
            <a:ext cx="7772400" cy="1470025"/>
          </a:xfrm>
        </p:spPr>
        <p:txBody>
          <a:bodyPr/>
          <a:lstStyle/>
          <a:p>
            <a:r>
              <a:rPr lang="ru-RU" b="1" dirty="0" smtClean="0"/>
              <a:t>Дорога в безопасное </a:t>
            </a:r>
            <a:br>
              <a:rPr lang="ru-RU" b="1" dirty="0" smtClean="0"/>
            </a:br>
            <a:r>
              <a:rPr lang="ru-RU" b="1" dirty="0" smtClean="0"/>
              <a:t>лето!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494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Дорога в безопасное лето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6322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6901" y="4715981"/>
            <a:ext cx="3387099" cy="2142019"/>
          </a:xfrm>
          <a:prstGeom prst="rect">
            <a:avLst/>
          </a:prstGeom>
          <a:noFill/>
        </p:spPr>
      </p:pic>
      <p:pic>
        <p:nvPicPr>
          <p:cNvPr id="5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15">
            <a:off x="2706386" y="3460615"/>
            <a:ext cx="3387099" cy="2142019"/>
          </a:xfrm>
          <a:prstGeom prst="rect">
            <a:avLst/>
          </a:prstGeom>
          <a:noFill/>
        </p:spPr>
      </p:pic>
      <p:pic>
        <p:nvPicPr>
          <p:cNvPr id="6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3387099" cy="214201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6072206"/>
            <a:ext cx="185567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Вспомнили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857760"/>
            <a:ext cx="1641357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Узнали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14686"/>
            <a:ext cx="1763363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Научились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1643050"/>
            <a:ext cx="314327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Использовать полученные знания в опасных ситуациях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3000372"/>
            <a:ext cx="228601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вести себя в опасных ситуациях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43702" y="4071942"/>
            <a:ext cx="214314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Какие  опасности могут встретиться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7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56" y="-10248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Ваше мнение…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84" name="Picture 12" descr="https://sun9-52.userapi.com/c850120/v850120861/9a39c/Q442JvYdAyo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5" r="23927"/>
          <a:stretch/>
        </p:blipFill>
        <p:spPr bwMode="auto">
          <a:xfrm>
            <a:off x="425819" y="4064724"/>
            <a:ext cx="2128762" cy="279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i.pinimg.com/236x/ce/06/96/ce0696686ba865005abad27fa87db30f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7" r="26562"/>
          <a:stretch/>
        </p:blipFill>
        <p:spPr bwMode="auto">
          <a:xfrm>
            <a:off x="5878098" y="4105297"/>
            <a:ext cx="1840759" cy="27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s://avatars.mds.yandex.net/get-zen_doc/3719229/pub_5f40d6a49891307d8e53257f_5f40dd55feee9a1c2f3cac1d/scale_12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40517"/>
            <a:ext cx="2160240" cy="267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im0-tub-ru.yandex.net/i?id=0aabf74568bf7e4ce89f7df423be1eef-l&amp;n=13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1" r="13535" b="10423"/>
          <a:stretch/>
        </p:blipFill>
        <p:spPr bwMode="auto">
          <a:xfrm>
            <a:off x="6024474" y="764704"/>
            <a:ext cx="1834643" cy="284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99592" y="3720902"/>
            <a:ext cx="176336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Важно!</a:t>
            </a:r>
            <a:endParaRPr lang="ru-RU" sz="3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78098" y="3621825"/>
            <a:ext cx="176336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Неважно</a:t>
            </a:r>
            <a:endParaRPr lang="ru-RU" sz="3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757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Стань </a:t>
            </a:r>
            <a:r>
              <a:rPr lang="ru-RU" smtClean="0"/>
              <a:t>– волонтёром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1026" name="Picture 2" descr="https://sch867u.mskobr.ru/files/%D0%BA%D0%B0%D1%80%D1%82%D0%B8%D0%BD%D0%BA%D0%B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CF5"/>
              </a:clrFrom>
              <a:clrTo>
                <a:srgbClr val="F9FC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2004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83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Дорога безопасности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714" y="1401644"/>
            <a:ext cx="8008697" cy="50647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39552" y="4581128"/>
            <a:ext cx="4536503" cy="169277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41275">
            <a:solidFill>
              <a:schemeClr val="accent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101 (01) – пожарная служба</a:t>
            </a:r>
          </a:p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102 (02) </a:t>
            </a:r>
            <a:r>
              <a:rPr lang="ru-RU" sz="2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</a:t>
            </a:r>
            <a:r>
              <a:rPr lang="ru-RU" sz="2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скорая помощь</a:t>
            </a:r>
          </a:p>
          <a:p>
            <a:pPr algn="ctr"/>
            <a:r>
              <a:rPr lang="ru-RU" sz="2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103 (03) – полиция</a:t>
            </a:r>
          </a:p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104 (04) – газовая служба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45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Ура! Летние каникулы!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050" name="Picture 2" descr="https://2otkritki.ru/images/u/pages/827/6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86216"/>
            <a:ext cx="8352928" cy="557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354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Мы за здоровый образ жизни!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https://sch23rub.edu22.info/images/111111252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4" y="1556792"/>
            <a:ext cx="8588500" cy="474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73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астасия\Desktop\1579212505_67-1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2132856"/>
            <a:ext cx="7772400" cy="1470025"/>
          </a:xfrm>
        </p:spPr>
        <p:txBody>
          <a:bodyPr/>
          <a:lstStyle/>
          <a:p>
            <a:r>
              <a:rPr lang="ru-RU" b="1" dirty="0" smtClean="0"/>
              <a:t>Дорога в безопасное </a:t>
            </a:r>
            <a:br>
              <a:rPr lang="ru-RU" b="1" dirty="0" smtClean="0"/>
            </a:br>
            <a:r>
              <a:rPr lang="ru-RU" b="1" dirty="0" smtClean="0"/>
              <a:t>лето!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90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Дорога в безопасное лето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6322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6901" y="4715981"/>
            <a:ext cx="3387099" cy="2142019"/>
          </a:xfrm>
          <a:prstGeom prst="rect">
            <a:avLst/>
          </a:prstGeom>
          <a:noFill/>
        </p:spPr>
      </p:pic>
      <p:pic>
        <p:nvPicPr>
          <p:cNvPr id="5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15">
            <a:off x="2706386" y="3460615"/>
            <a:ext cx="3387099" cy="2142019"/>
          </a:xfrm>
          <a:prstGeom prst="rect">
            <a:avLst/>
          </a:prstGeom>
          <a:noFill/>
        </p:spPr>
      </p:pic>
      <p:pic>
        <p:nvPicPr>
          <p:cNvPr id="6" name="Picture 2" descr="https://ds05.infourok.ru/uploads/ex/092c/001133b3-fae6af4e/hello_html_6320153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3387099" cy="214201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29124" y="6072206"/>
            <a:ext cx="1855671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Вспомним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857760"/>
            <a:ext cx="1641357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Узнаем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3214686"/>
            <a:ext cx="1763363" cy="4924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Научимся</a:t>
            </a:r>
            <a:endParaRPr lang="ru-RU" sz="2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298" y="1643050"/>
            <a:ext cx="314327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Использовать полученные знания в опасных ситуациях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57752" y="3000372"/>
            <a:ext cx="228601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вести себя в опасных ситуациях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43702" y="4071942"/>
            <a:ext cx="2143140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Какие  опасности могут встретиться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056" y="-10248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Ваше мнение…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84" name="Picture 12" descr="https://sun9-52.userapi.com/c850120/v850120861/9a39c/Q442JvYdAyo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5" r="23927"/>
          <a:stretch/>
        </p:blipFill>
        <p:spPr bwMode="auto">
          <a:xfrm>
            <a:off x="425819" y="4064724"/>
            <a:ext cx="2128762" cy="279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i.pinimg.com/236x/ce/06/96/ce0696686ba865005abad27fa87db30f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7" r="26562"/>
          <a:stretch/>
        </p:blipFill>
        <p:spPr bwMode="auto">
          <a:xfrm>
            <a:off x="5878098" y="4105297"/>
            <a:ext cx="1840759" cy="27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https://avatars.mds.yandex.net/get-zen_doc/3719229/pub_5f40d6a49891307d8e53257f_5f40dd55feee9a1c2f3cac1d/scale_120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40517"/>
            <a:ext cx="2160240" cy="267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https://im0-tub-ru.yandex.net/i?id=0aabf74568bf7e4ce89f7df423be1eef-l&amp;n=13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1" r="13535" b="10423"/>
          <a:stretch/>
        </p:blipFill>
        <p:spPr bwMode="auto">
          <a:xfrm>
            <a:off x="6024474" y="764704"/>
            <a:ext cx="1834643" cy="284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899592" y="3720902"/>
            <a:ext cx="176336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Важно!</a:t>
            </a:r>
            <a:endParaRPr lang="ru-RU" sz="3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78098" y="3621825"/>
            <a:ext cx="176336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Неважно</a:t>
            </a:r>
            <a:endParaRPr lang="ru-RU" sz="3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18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астасия\Desktop\1579212399_2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675"/>
            <a:ext cx="9155147" cy="686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Безопасность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1711" y="1412776"/>
            <a:ext cx="576064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с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остояние защищённости, </a:t>
            </a:r>
          </a:p>
          <a:p>
            <a:pPr algn="ctr"/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при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котором </a:t>
            </a:r>
            <a:endParaRPr lang="ru-RU" sz="3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кому-нибудь или</a:t>
            </a:r>
          </a:p>
          <a:p>
            <a:pPr algn="ctr"/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чему-нибудь</a:t>
            </a:r>
          </a:p>
          <a:p>
            <a:pPr algn="ctr"/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sz="3000" b="1" dirty="0">
                <a:solidFill>
                  <a:schemeClr val="tx2">
                    <a:lumMod val="50000"/>
                  </a:schemeClr>
                </a:solidFill>
              </a:rPr>
              <a:t>угрожает 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опасность</a:t>
            </a:r>
            <a:endParaRPr lang="ru-RU" sz="3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://xn----8sbancyabljpnebm2aiit6frfsd.xn--p1ai/wp-content/uploads/2020/05/Kartinka-1-bezopasnoe-detstvo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48" t="28015" r="29245" b="16599"/>
          <a:stretch/>
        </p:blipFill>
        <p:spPr bwMode="auto">
          <a:xfrm>
            <a:off x="3419872" y="3861048"/>
            <a:ext cx="2592287" cy="222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atic.vecteezy.com/system/resources/previews/000/589/816/original/vector-down-arrow-ico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2384">
            <a:off x="5814471" y="822745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22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067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Экстренные службы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4" descr="http://900igr.net/up/datai/249029/0008-028-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t="1624" r="50011" b="49451"/>
          <a:stretch/>
        </p:blipFill>
        <p:spPr bwMode="auto">
          <a:xfrm>
            <a:off x="1916470" y="3782400"/>
            <a:ext cx="2460396" cy="21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3697" y="3708326"/>
            <a:ext cx="1024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101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(01)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570" y="1519043"/>
            <a:ext cx="1024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102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(02)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99051" y="1142878"/>
            <a:ext cx="1024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103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(03)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74010" y="3699100"/>
            <a:ext cx="102463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104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(04)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4" descr="http://900igr.net/up/datai/249029/0008-028-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9" t="1624" r="1391" b="49451"/>
          <a:stretch/>
        </p:blipFill>
        <p:spPr bwMode="auto">
          <a:xfrm>
            <a:off x="4557499" y="1412776"/>
            <a:ext cx="2460396" cy="21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900igr.net/up/datai/249029/0008-028-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0" t="50549" r="50483" b="526"/>
          <a:stretch/>
        </p:blipFill>
        <p:spPr bwMode="auto">
          <a:xfrm>
            <a:off x="1928434" y="1563527"/>
            <a:ext cx="2436468" cy="21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900igr.net/up/datai/249029/0008-028-.pn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9" t="50549" r="1391" b="526"/>
          <a:stretch/>
        </p:blipFill>
        <p:spPr bwMode="auto">
          <a:xfrm>
            <a:off x="4563756" y="3771222"/>
            <a:ext cx="2460396" cy="215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810" y="504750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Пожарная служба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2466318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Скорая помощь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810" y="2759923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Полиция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14662" y="5225577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Газовая служба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Внимание опасность!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194" y="2231261"/>
            <a:ext cx="3736330" cy="334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565554" y="5661248"/>
            <a:ext cx="2952328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Интернет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5566827"/>
            <a:ext cx="2952328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Общение с незнакомыми людьми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65689" y="3717032"/>
            <a:ext cx="1641626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Водоём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72044" y="2053757"/>
            <a:ext cx="1641626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Солнце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07649" y="4149080"/>
            <a:ext cx="1641626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51720" y="1485025"/>
            <a:ext cx="2952328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Домашние опасности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547664" y="2708920"/>
            <a:ext cx="1641626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</TotalTime>
  <Words>380</Words>
  <Application>Microsoft Office PowerPoint</Application>
  <PresentationFormat>Экран (4:3)</PresentationFormat>
  <Paragraphs>117</Paragraphs>
  <Slides>30</Slides>
  <Notes>4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Дорога в безопасное  лето!</vt:lpstr>
      <vt:lpstr>Мы сегодня  в этот час начинаем  классный час!</vt:lpstr>
      <vt:lpstr>Ура! Летние каникулы!</vt:lpstr>
      <vt:lpstr>Дорога в безопасное  лето!</vt:lpstr>
      <vt:lpstr>Дорога в безопасное лето</vt:lpstr>
      <vt:lpstr>Ваше мнение…</vt:lpstr>
      <vt:lpstr>Безопасность</vt:lpstr>
      <vt:lpstr>Экстренные службы</vt:lpstr>
      <vt:lpstr>Внимание опасность!</vt:lpstr>
      <vt:lpstr>Вызываем 101 (01) (Пожарная служба)</vt:lpstr>
      <vt:lpstr>Вызываем 102 (02) (Полиция)</vt:lpstr>
      <vt:lpstr>Вызываем 103 (03) (Скорая помощь)</vt:lpstr>
      <vt:lpstr>Вызываем 104 (04) (Газовая служба)</vt:lpstr>
      <vt:lpstr>Телефоны экстренных служб</vt:lpstr>
      <vt:lpstr>Такое опасное солнце…</vt:lpstr>
      <vt:lpstr>Вода бывает безопасной и опасной…</vt:lpstr>
      <vt:lpstr>Презентация PowerPoint</vt:lpstr>
      <vt:lpstr>Если ты в лесу…</vt:lpstr>
      <vt:lpstr>Если ты в лесу… собери в корзинку</vt:lpstr>
      <vt:lpstr>Твоя безопасная корзинка</vt:lpstr>
      <vt:lpstr>Не допустить пожар в лесу!</vt:lpstr>
      <vt:lpstr>Вызываем 01 (Пожарная служба)</vt:lpstr>
      <vt:lpstr>Домашние опасности</vt:lpstr>
      <vt:lpstr>Службы спасения</vt:lpstr>
      <vt:lpstr>Дорога в безопасное  лето!</vt:lpstr>
      <vt:lpstr>Дорога в безопасное лето</vt:lpstr>
      <vt:lpstr>Ваше мнение…</vt:lpstr>
      <vt:lpstr>Стань – волонтёром!</vt:lpstr>
      <vt:lpstr>Дорога безопасности</vt:lpstr>
      <vt:lpstr>Мы за здоровый образ жизни!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безопасное  лето!</dc:title>
  <dc:creator>Image&amp;Matros ®</dc:creator>
  <cp:lastModifiedBy>Image&amp;Matros ®</cp:lastModifiedBy>
  <cp:revision>143</cp:revision>
  <dcterms:created xsi:type="dcterms:W3CDTF">2021-05-06T11:48:18Z</dcterms:created>
  <dcterms:modified xsi:type="dcterms:W3CDTF">2021-07-09T17:20:26Z</dcterms:modified>
</cp:coreProperties>
</file>