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7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9" r:id="rId14"/>
    <p:sldId id="271" r:id="rId15"/>
    <p:sldId id="268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CCC24-1E27-4501-B820-E0F15E625A39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F5FC8-0248-487B-81FE-9D47D31D31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5854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CCC24-1E27-4501-B820-E0F15E625A39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F5FC8-0248-487B-81FE-9D47D31D31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20542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CCC24-1E27-4501-B820-E0F15E625A39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F5FC8-0248-487B-81FE-9D47D31D315D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887892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CCC24-1E27-4501-B820-E0F15E625A39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F5FC8-0248-487B-81FE-9D47D31D31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79253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CCC24-1E27-4501-B820-E0F15E625A39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F5FC8-0248-487B-81FE-9D47D31D315D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988999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CCC24-1E27-4501-B820-E0F15E625A39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F5FC8-0248-487B-81FE-9D47D31D31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47029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CCC24-1E27-4501-B820-E0F15E625A39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F5FC8-0248-487B-81FE-9D47D31D31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68349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CCC24-1E27-4501-B820-E0F15E625A39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F5FC8-0248-487B-81FE-9D47D31D31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457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E3390-92CF-4574-950E-9EF07B4A09E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870DF2-90DD-4D3C-AF74-BDAADED329F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19658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6FCBB-8A70-4E04-9B7C-8D31AFFBCB7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B83C02-76E8-4654-A588-090E82D5F85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612936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CEF46-D336-425C-8D02-590D937364E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282D2E-0189-4B01-9DF2-0DDF5FD8294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17805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CCC24-1E27-4501-B820-E0F15E625A39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F5FC8-0248-487B-81FE-9D47D31D31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1066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1071C-665A-4039-80AE-0A12A6FDE43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632A99-74FF-4FA0-96DD-A95CC09DE7E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880049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45F41C-3685-4583-9E3C-2772B39FE8C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3EF21A-A894-49F2-BFDE-113A1268394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39106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E3FBD9-F4AC-4859-8A7D-DF176375D54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B08510-2F9E-4BAD-B4D6-D8B8FE0300D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54732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68D87-709C-47A8-BE7B-4DB5E9B8DF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9D74EE-36C6-4970-AEFE-FCBA0579C0A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523748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7A8679-E010-422C-A15F-A30D2FC7223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AA2CDD-12C9-4529-9DC1-88E799C5678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219677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68F1DC-E20D-4383-8C76-CAAF88B7CF0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F1767-2D2F-43B9-B81E-14172773017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8019939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6F99F6-9265-4342-89A8-A6ACAD21D4D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DAD42D-6036-476A-A9ED-FBC7F171A4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6526757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6758AC-8FC6-440E-924D-203B6F10D53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A6053E-8819-4FE8-B831-B97D855FAA0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540657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CCC24-1E27-4501-B820-E0F15E625A39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F5FC8-0248-487B-81FE-9D47D31D31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6967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CCC24-1E27-4501-B820-E0F15E625A39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F5FC8-0248-487B-81FE-9D47D31D31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168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CCC24-1E27-4501-B820-E0F15E625A39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F5FC8-0248-487B-81FE-9D47D31D31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6930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CCC24-1E27-4501-B820-E0F15E625A39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F5FC8-0248-487B-81FE-9D47D31D31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56277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CCC24-1E27-4501-B820-E0F15E625A39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F5FC8-0248-487B-81FE-9D47D31D31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55118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CCC24-1E27-4501-B820-E0F15E625A39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F5FC8-0248-487B-81FE-9D47D31D31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673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CCC24-1E27-4501-B820-E0F15E625A39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F5FC8-0248-487B-81FE-9D47D31D31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0417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CCC24-1E27-4501-B820-E0F15E625A39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76F5FC8-0248-487B-81FE-9D47D31D31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259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18B431C-A7F8-4502-8600-21951CB192F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3DBDC73-F9B7-40A6-AA95-62FA355A0D78}" type="slidenum">
              <a:rPr lang="ru-RU" alt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4975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067" y="518985"/>
            <a:ext cx="7766936" cy="4628748"/>
          </a:xfrm>
        </p:spPr>
        <p:txBody>
          <a:bodyPr>
            <a:normAutofit/>
          </a:bodyPr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r>
              <a:rPr lang="ru-RU" sz="4800" dirty="0" smtClean="0"/>
              <a:t>Что такое счастье?</a:t>
            </a:r>
          </a:p>
          <a:p>
            <a:pPr algn="ctr"/>
            <a:endParaRPr lang="ru-RU" sz="3200" dirty="0" smtClean="0"/>
          </a:p>
          <a:p>
            <a:pPr algn="ctr"/>
            <a:r>
              <a:rPr lang="ru-RU" sz="3200" dirty="0" smtClean="0"/>
              <a:t>«</a:t>
            </a:r>
            <a:r>
              <a:rPr lang="ru-RU" sz="3200" dirty="0"/>
              <a:t>Стараясь о счастье других мы находим своё собственное счастье</a:t>
            </a:r>
            <a:r>
              <a:rPr lang="ru-RU" sz="3200" dirty="0" smtClean="0"/>
              <a:t>»</a:t>
            </a:r>
          </a:p>
          <a:p>
            <a:r>
              <a:rPr lang="ru-RU" sz="3200" dirty="0" smtClean="0"/>
              <a:t>Платон </a:t>
            </a:r>
          </a:p>
        </p:txBody>
      </p:sp>
    </p:spTree>
    <p:extLst>
      <p:ext uri="{BB962C8B-B14F-4D97-AF65-F5344CB8AC3E}">
        <p14:creationId xmlns:p14="http://schemas.microsoft.com/office/powerpoint/2010/main" val="1852576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34779"/>
            <a:ext cx="8596668" cy="5806584"/>
          </a:xfrm>
        </p:spPr>
        <p:txBody>
          <a:bodyPr/>
          <a:lstStyle/>
          <a:p>
            <a:r>
              <a:rPr lang="ru-RU" sz="3600" b="1" dirty="0"/>
              <a:t>Обработка результатов: </a:t>
            </a:r>
            <a:endParaRPr lang="ru-RU" sz="3600" b="1" dirty="0" smtClean="0"/>
          </a:p>
          <a:p>
            <a:endParaRPr lang="ru-RU" b="1" dirty="0"/>
          </a:p>
          <a:p>
            <a:r>
              <a:rPr lang="ru-RU" sz="3200" dirty="0" smtClean="0"/>
              <a:t>ответы </a:t>
            </a:r>
            <a:r>
              <a:rPr lang="ru-RU" sz="3200" dirty="0"/>
              <a:t>«А» - 0 баллов, «Б» - 1 балл, «В» - 2 балла. Посчитайте общую сумму баллов.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50219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85351"/>
            <a:ext cx="8596668" cy="5856011"/>
          </a:xfrm>
        </p:spPr>
        <p:txBody>
          <a:bodyPr>
            <a:normAutofit fontScale="85000" lnSpcReduction="20000"/>
          </a:bodyPr>
          <a:lstStyle/>
          <a:p>
            <a:endParaRPr lang="ru-RU" sz="4800" b="1" dirty="0" smtClean="0"/>
          </a:p>
          <a:p>
            <a:endParaRPr lang="ru-RU" sz="4800" b="1" dirty="0"/>
          </a:p>
          <a:p>
            <a:r>
              <a:rPr lang="ru-RU" sz="4800" b="1" dirty="0" smtClean="0"/>
              <a:t>«</a:t>
            </a:r>
            <a:r>
              <a:rPr lang="ru-RU" sz="4800" b="1" dirty="0"/>
              <a:t>Каждый человек – кузнец своего счастья</a:t>
            </a:r>
            <a:r>
              <a:rPr lang="ru-RU" sz="4800" b="1" dirty="0" smtClean="0"/>
              <a:t>.»</a:t>
            </a:r>
          </a:p>
          <a:p>
            <a:pPr marL="0" indent="0" algn="r">
              <a:buNone/>
            </a:pPr>
            <a:r>
              <a:rPr lang="ru-RU" sz="4800" b="1" dirty="0"/>
              <a:t> </a:t>
            </a:r>
            <a:r>
              <a:rPr lang="ru-RU" sz="4800" b="1" dirty="0" smtClean="0"/>
              <a:t>     </a:t>
            </a:r>
            <a:r>
              <a:rPr lang="ru-RU" sz="2800" b="1" dirty="0" smtClean="0"/>
              <a:t>Народная пословица</a:t>
            </a:r>
          </a:p>
          <a:p>
            <a:pPr marL="0" indent="0">
              <a:buNone/>
            </a:pPr>
            <a:r>
              <a:rPr lang="ru-RU" sz="2800" dirty="0" smtClean="0"/>
              <a:t> </a:t>
            </a:r>
            <a:r>
              <a:rPr lang="ru-RU" altLang="ru-RU" sz="2800" b="1" i="1" dirty="0"/>
              <a:t>Бог слепил человека из глины, и остался у него неиспользованный кусок. </a:t>
            </a:r>
            <a:br>
              <a:rPr lang="ru-RU" altLang="ru-RU" sz="2800" b="1" i="1" dirty="0"/>
            </a:br>
            <a:r>
              <a:rPr lang="ru-RU" altLang="ru-RU" sz="2800" b="1" i="1" dirty="0"/>
              <a:t/>
            </a:r>
            <a:br>
              <a:rPr lang="ru-RU" altLang="ru-RU" sz="2800" b="1" i="1" dirty="0"/>
            </a:br>
            <a:r>
              <a:rPr lang="ru-RU" altLang="ru-RU" sz="2800" b="1" i="1" dirty="0"/>
              <a:t>— Что ещё слепить тебе? — спросил Бог. </a:t>
            </a:r>
            <a:br>
              <a:rPr lang="ru-RU" altLang="ru-RU" sz="2800" b="1" i="1" dirty="0"/>
            </a:br>
            <a:r>
              <a:rPr lang="ru-RU" altLang="ru-RU" sz="2800" b="1" i="1" dirty="0"/>
              <a:t/>
            </a:r>
            <a:br>
              <a:rPr lang="ru-RU" altLang="ru-RU" sz="2800" b="1" i="1" dirty="0"/>
            </a:br>
            <a:r>
              <a:rPr lang="ru-RU" altLang="ru-RU" sz="2800" b="1" i="1" dirty="0"/>
              <a:t>— Слепи мне счастье, — попросил человек. </a:t>
            </a:r>
            <a:br>
              <a:rPr lang="ru-RU" altLang="ru-RU" sz="2800" b="1" i="1" dirty="0"/>
            </a:br>
            <a:r>
              <a:rPr lang="ru-RU" altLang="ru-RU" sz="2800" b="1" i="1" dirty="0"/>
              <a:t/>
            </a:r>
            <a:br>
              <a:rPr lang="ru-RU" altLang="ru-RU" sz="2800" b="1" i="1" dirty="0"/>
            </a:br>
            <a:r>
              <a:rPr lang="ru-RU" altLang="ru-RU" sz="2800" b="1" i="1" dirty="0"/>
              <a:t>Ничего не ответил Бог, и только положил человеку в ладонь оставшийся кусочек глины.</a:t>
            </a:r>
          </a:p>
          <a:p>
            <a:pPr marL="0" indent="0">
              <a:buNone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4410270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13254" y="436606"/>
            <a:ext cx="7619999" cy="581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9738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Содержимое 3" descr="671092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0" y="0"/>
            <a:ext cx="9144000" cy="6858000"/>
          </a:xfrm>
        </p:spPr>
      </p:pic>
      <p:sp>
        <p:nvSpPr>
          <p:cNvPr id="7171" name="TextBox 4"/>
          <p:cNvSpPr txBox="1">
            <a:spLocks noChangeArrowheads="1"/>
          </p:cNvSpPr>
          <p:nvPr/>
        </p:nvSpPr>
        <p:spPr bwMode="auto">
          <a:xfrm>
            <a:off x="2452688" y="428626"/>
            <a:ext cx="7643812" cy="592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5400" b="1">
                <a:solidFill>
                  <a:prstClr val="white"/>
                </a:solidFill>
              </a:rPr>
              <a:t>Путь к счастью –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5400" b="1">
                <a:solidFill>
                  <a:prstClr val="white"/>
                </a:solidFill>
              </a:rPr>
              <a:t> самовоспитание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4000">
                <a:solidFill>
                  <a:prstClr val="white"/>
                </a:solidFill>
              </a:rPr>
              <a:t>(</a:t>
            </a:r>
            <a:r>
              <a:rPr lang="ru-RU" altLang="ru-RU" sz="4000" i="1">
                <a:solidFill>
                  <a:prstClr val="white"/>
                </a:solidFill>
              </a:rPr>
              <a:t>совершенствование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4000" i="1">
                <a:solidFill>
                  <a:prstClr val="white"/>
                </a:solidFill>
              </a:rPr>
              <a:t>качеств своей личности</a:t>
            </a:r>
            <a:r>
              <a:rPr lang="ru-RU" altLang="ru-RU" sz="4000">
                <a:solidFill>
                  <a:prstClr val="white"/>
                </a:solidFill>
              </a:rPr>
              <a:t>)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4000">
              <a:solidFill>
                <a:prstClr val="white"/>
              </a:solidFill>
            </a:endParaRPr>
          </a:p>
          <a:p>
            <a:pPr eaLnBrk="1" fontAlgn="base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5400">
                <a:solidFill>
                  <a:prstClr val="white"/>
                </a:solidFill>
              </a:rPr>
              <a:t>Счастье – это гармония</a:t>
            </a:r>
          </a:p>
          <a:p>
            <a:pPr eaLnBrk="1" fontAlgn="base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5400">
                <a:solidFill>
                  <a:prstClr val="white"/>
                </a:solidFill>
              </a:rPr>
              <a:t>с природой, людьми и </a:t>
            </a:r>
          </a:p>
          <a:p>
            <a:pPr eaLnBrk="1" fontAlgn="base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5400">
                <a:solidFill>
                  <a:prstClr val="white"/>
                </a:solidFill>
              </a:rPr>
              <a:t>с самим собой</a:t>
            </a:r>
          </a:p>
        </p:txBody>
      </p:sp>
    </p:spTree>
    <p:extLst>
      <p:ext uri="{BB962C8B-B14F-4D97-AF65-F5344CB8AC3E}">
        <p14:creationId xmlns:p14="http://schemas.microsoft.com/office/powerpoint/2010/main" val="3873638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304801"/>
            <a:ext cx="8596668" cy="573656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 smtClean="0"/>
              <a:t>Спасибо !Счастья Вам!</a:t>
            </a:r>
            <a:endParaRPr lang="ru-RU" sz="60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416" y="1449860"/>
            <a:ext cx="6787979" cy="4744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3520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71849"/>
            <a:ext cx="8596668" cy="57695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Задачи:</a:t>
            </a:r>
          </a:p>
          <a:p>
            <a:pPr>
              <a:buFontTx/>
              <a:buChar char="-"/>
            </a:pPr>
            <a:r>
              <a:rPr lang="ru-RU" sz="3200" dirty="0"/>
              <a:t>р</a:t>
            </a:r>
            <a:r>
              <a:rPr lang="ru-RU" sz="3200" dirty="0" smtClean="0"/>
              <a:t>аскрыть понятие слова «счастье</a:t>
            </a:r>
            <a:r>
              <a:rPr lang="ru-RU" sz="3200" dirty="0" smtClean="0"/>
              <a:t>», </a:t>
            </a:r>
            <a:endParaRPr lang="ru-RU" sz="3200" dirty="0" smtClean="0"/>
          </a:p>
          <a:p>
            <a:pPr>
              <a:buFontTx/>
              <a:buChar char="-"/>
            </a:pPr>
            <a:r>
              <a:rPr lang="ru-RU" sz="3200" dirty="0"/>
              <a:t>в</a:t>
            </a:r>
            <a:r>
              <a:rPr lang="ru-RU" sz="3200" dirty="0" smtClean="0"/>
              <a:t>ыяснить, кого можно считать счастливым человеком</a:t>
            </a:r>
          </a:p>
          <a:p>
            <a:pPr>
              <a:buFontTx/>
              <a:buChar char="-"/>
            </a:pPr>
            <a:r>
              <a:rPr lang="ru-RU" sz="3200" dirty="0"/>
              <a:t>о</a:t>
            </a:r>
            <a:r>
              <a:rPr lang="ru-RU" sz="3200" dirty="0" smtClean="0"/>
              <a:t>пределить, что нужно делать для того, чтобы стать счастливым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35892720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123568"/>
            <a:ext cx="9430493" cy="6166021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В </a:t>
            </a:r>
            <a:r>
              <a:rPr lang="ru-RU" sz="2400" b="1" dirty="0"/>
              <a:t>толковом словаре счастье определяется как чувство и состояние полного высшего удовлетворения. </a:t>
            </a:r>
          </a:p>
          <a:p>
            <a:r>
              <a:rPr lang="ru-RU" sz="2400" dirty="0"/>
              <a:t>Греческие философы пытались в стремлении человека к счастью найти основу морали. Этические системы, исходящие из начала счастья, называют </a:t>
            </a:r>
            <a:r>
              <a:rPr lang="ru-RU" sz="2400" dirty="0" err="1"/>
              <a:t>эвдаймоническими</a:t>
            </a:r>
            <a:r>
              <a:rPr lang="ru-RU" sz="2400" dirty="0"/>
              <a:t>.</a:t>
            </a:r>
          </a:p>
          <a:p>
            <a:r>
              <a:rPr lang="ru-RU" sz="2400" dirty="0"/>
              <a:t>Различают:</a:t>
            </a:r>
          </a:p>
          <a:p>
            <a:pPr lvl="0"/>
            <a:r>
              <a:rPr lang="ru-RU" sz="2400" dirty="0"/>
              <a:t>Гедонизм Аристиппа, усматривающий счастье в чувственных наслаждениях.</a:t>
            </a:r>
          </a:p>
          <a:p>
            <a:pPr lvl="0"/>
            <a:r>
              <a:rPr lang="ru-RU" sz="2400" dirty="0"/>
              <a:t>Эпикуреизм, присоединяющий и утонченные умственные и эстетические наслаждения.</a:t>
            </a:r>
          </a:p>
          <a:p>
            <a:pPr lvl="0"/>
            <a:r>
              <a:rPr lang="ru-RU" sz="2400" dirty="0"/>
              <a:t>Счастье в воздержании от страстей, отсутствии страданий и в добродетели у стоиков. </a:t>
            </a:r>
          </a:p>
          <a:p>
            <a:pPr lvl="0"/>
            <a:r>
              <a:rPr lang="ru-RU" sz="2400" dirty="0"/>
              <a:t>Христианское понятие о Счастье в праведной жизни и подражании Христу.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64747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48281"/>
            <a:ext cx="8899152" cy="5893081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algn="just"/>
            <a:r>
              <a:rPr lang="ru-RU" sz="3600" dirty="0" smtClean="0"/>
              <a:t>Психологи </a:t>
            </a:r>
            <a:r>
              <a:rPr lang="ru-RU" sz="3600" dirty="0"/>
              <a:t>утверждают, что счастье неразрывно связано с эмоциями </a:t>
            </a:r>
            <a:r>
              <a:rPr lang="ru-RU" sz="3600" dirty="0" smtClean="0"/>
              <a:t>человека</a:t>
            </a:r>
            <a:r>
              <a:rPr lang="ru-RU" sz="3600" dirty="0"/>
              <a:t>. Человек по-разному переживает состояние счастья. </a:t>
            </a:r>
          </a:p>
        </p:txBody>
      </p:sp>
    </p:spTree>
    <p:extLst>
      <p:ext uri="{BB962C8B-B14F-4D97-AF65-F5344CB8AC3E}">
        <p14:creationId xmlns:p14="http://schemas.microsoft.com/office/powerpoint/2010/main" val="32299114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11211"/>
            <a:ext cx="8596668" cy="5930151"/>
          </a:xfrm>
        </p:spPr>
        <p:txBody>
          <a:bodyPr>
            <a:normAutofit/>
          </a:bodyPr>
          <a:lstStyle/>
          <a:p>
            <a:r>
              <a:rPr lang="ru-RU" sz="3600" b="1" dirty="0"/>
              <a:t>Результаты анкеты </a:t>
            </a:r>
            <a:r>
              <a:rPr lang="ru-RU" sz="3600" b="1" dirty="0" smtClean="0"/>
              <a:t>школьников:</a:t>
            </a:r>
          </a:p>
          <a:p>
            <a:pPr marL="0" indent="0">
              <a:buNone/>
            </a:pPr>
            <a:endParaRPr lang="ru-RU" sz="3600" b="1" dirty="0"/>
          </a:p>
          <a:p>
            <a:pPr marL="0" indent="0">
              <a:buNone/>
            </a:pPr>
            <a:r>
              <a:rPr lang="ru-RU" sz="2800" dirty="0"/>
              <a:t>Из 17  опрошенных учеников нашей школы 13 ответили, что они </a:t>
            </a:r>
            <a:r>
              <a:rPr lang="ru-RU" sz="2800" dirty="0" smtClean="0"/>
              <a:t>счастливы; </a:t>
            </a:r>
            <a:r>
              <a:rPr lang="ru-RU" sz="2800" dirty="0"/>
              <a:t>2-е </a:t>
            </a:r>
            <a:r>
              <a:rPr lang="ru-RU" sz="2800" dirty="0" smtClean="0"/>
              <a:t>ответили- «нет», «не счастливы»; </a:t>
            </a:r>
            <a:r>
              <a:rPr lang="ru-RU" sz="2800" dirty="0"/>
              <a:t>2 ответили – </a:t>
            </a:r>
            <a:r>
              <a:rPr lang="ru-RU" sz="2800" dirty="0" smtClean="0"/>
              <a:t>«иногда» </a:t>
            </a:r>
            <a:r>
              <a:rPr lang="ru-RU" sz="2800" dirty="0"/>
              <a:t>или </a:t>
            </a:r>
            <a:r>
              <a:rPr lang="ru-RU" sz="2800" dirty="0" smtClean="0"/>
              <a:t>«и да, </a:t>
            </a:r>
            <a:r>
              <a:rPr lang="ru-RU" sz="2800" dirty="0"/>
              <a:t>и </a:t>
            </a:r>
            <a:r>
              <a:rPr lang="ru-RU" sz="2800" dirty="0" smtClean="0"/>
              <a:t>нет».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9155326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84205"/>
            <a:ext cx="8596668" cy="5757157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 </a:t>
            </a:r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sz="3600" dirty="0" smtClean="0"/>
              <a:t>  </a:t>
            </a:r>
            <a:r>
              <a:rPr lang="ru-RU" sz="3600" dirty="0"/>
              <a:t>Я живу, работаю, творю.</a:t>
            </a:r>
          </a:p>
          <a:p>
            <a:pPr marL="0" indent="0" algn="ctr">
              <a:buNone/>
            </a:pPr>
            <a:r>
              <a:rPr lang="ru-RU" sz="3600" dirty="0"/>
              <a:t>   Я рассвет встречаю и зарю…</a:t>
            </a:r>
          </a:p>
          <a:p>
            <a:pPr marL="0" indent="0" algn="ctr">
              <a:buNone/>
            </a:pPr>
            <a:r>
              <a:rPr lang="ru-RU" sz="3600" dirty="0"/>
              <a:t>   В этой жизни столько в моей власти.</a:t>
            </a:r>
          </a:p>
          <a:p>
            <a:pPr marL="0" indent="0" algn="ctr">
              <a:buNone/>
            </a:pPr>
            <a:r>
              <a:rPr lang="ru-RU" sz="3600" dirty="0"/>
              <a:t>   Жив, здоров, - и значит, уже счастлив!</a:t>
            </a:r>
          </a:p>
        </p:txBody>
      </p:sp>
    </p:spTree>
    <p:extLst>
      <p:ext uri="{BB962C8B-B14F-4D97-AF65-F5344CB8AC3E}">
        <p14:creationId xmlns:p14="http://schemas.microsoft.com/office/powerpoint/2010/main" val="33527474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86497"/>
            <a:ext cx="8596668" cy="5954865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Умеете ли вы быть счастливым?</a:t>
            </a:r>
          </a:p>
          <a:p>
            <a:pPr marL="0" indent="0">
              <a:buNone/>
            </a:pPr>
            <a:r>
              <a:rPr lang="ru-RU" b="1" dirty="0" smtClean="0"/>
              <a:t>1</a:t>
            </a:r>
            <a:r>
              <a:rPr lang="ru-RU" b="1" dirty="0"/>
              <a:t>. Когда порой вы задумываетесь над прожитой жизнью, приходите ли вы к выводу, что:</a:t>
            </a:r>
          </a:p>
          <a:p>
            <a:pPr marL="0" indent="0">
              <a:buNone/>
            </a:pPr>
            <a:r>
              <a:rPr lang="ru-RU" dirty="0" smtClean="0"/>
              <a:t>    А</a:t>
            </a:r>
            <a:r>
              <a:rPr lang="ru-RU" dirty="0"/>
              <a:t>) всё было скорее плохо, чем хорошо;</a:t>
            </a:r>
          </a:p>
          <a:p>
            <a:pPr marL="0" indent="0">
              <a:buNone/>
            </a:pPr>
            <a:r>
              <a:rPr lang="ru-RU" dirty="0" smtClean="0"/>
              <a:t>    Б</a:t>
            </a:r>
            <a:r>
              <a:rPr lang="ru-RU" dirty="0"/>
              <a:t>) всё было скорее хорошо, чем плохо;</a:t>
            </a:r>
          </a:p>
          <a:p>
            <a:pPr marL="0" indent="0">
              <a:buNone/>
            </a:pPr>
            <a:r>
              <a:rPr lang="ru-RU" dirty="0" smtClean="0"/>
              <a:t>    В</a:t>
            </a:r>
            <a:r>
              <a:rPr lang="ru-RU" dirty="0"/>
              <a:t>) всё было отлично.</a:t>
            </a:r>
          </a:p>
          <a:p>
            <a:pPr marL="0" indent="0">
              <a:buNone/>
            </a:pPr>
            <a:r>
              <a:rPr lang="ru-RU" b="1" dirty="0"/>
              <a:t>2. В конце дня вы обыкновенно:</a:t>
            </a:r>
          </a:p>
          <a:p>
            <a:pPr marL="0" indent="0">
              <a:buNone/>
            </a:pPr>
            <a:r>
              <a:rPr lang="ru-RU" dirty="0"/>
              <a:t>    А) недовольны собой;</a:t>
            </a:r>
          </a:p>
          <a:p>
            <a:pPr marL="0" indent="0">
              <a:buNone/>
            </a:pPr>
            <a:r>
              <a:rPr lang="ru-RU" dirty="0"/>
              <a:t>    Б) считаете, что день мог бы пройти лучше;</a:t>
            </a:r>
          </a:p>
          <a:p>
            <a:pPr marL="0" indent="0">
              <a:buNone/>
            </a:pPr>
            <a:r>
              <a:rPr lang="ru-RU" dirty="0"/>
              <a:t>    В) думаете: «Всё было отлично!»</a:t>
            </a:r>
          </a:p>
          <a:p>
            <a:pPr marL="0" indent="0">
              <a:buNone/>
            </a:pPr>
            <a:r>
              <a:rPr lang="ru-RU" b="1" dirty="0"/>
              <a:t>3. Когда вы смотрите в зеркало, то думаете: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    А) «Могло быть и лучше!»</a:t>
            </a:r>
          </a:p>
          <a:p>
            <a:pPr marL="0" indent="0">
              <a:buNone/>
            </a:pPr>
            <a:r>
              <a:rPr lang="ru-RU" dirty="0"/>
              <a:t>    Б) А что, совсем не плохо!»</a:t>
            </a:r>
          </a:p>
          <a:p>
            <a:pPr marL="0" indent="0">
              <a:buNone/>
            </a:pPr>
            <a:r>
              <a:rPr lang="ru-RU" dirty="0"/>
              <a:t>    В) «Всё прекрасно!»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26626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60639"/>
            <a:ext cx="8596668" cy="5880724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4. Если вы узнали о крупном выигрыше кого-то, то думаете: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    А) «Ну, мне-то никогда не повезёт!»</a:t>
            </a:r>
          </a:p>
          <a:p>
            <a:pPr marL="0" indent="0">
              <a:buNone/>
            </a:pPr>
            <a:r>
              <a:rPr lang="ru-RU" dirty="0"/>
              <a:t>    Б) «Ах, почему же это не я!»</a:t>
            </a:r>
          </a:p>
          <a:p>
            <a:pPr marL="0" indent="0">
              <a:buNone/>
            </a:pPr>
            <a:r>
              <a:rPr lang="ru-RU" dirty="0"/>
              <a:t>    В) «Однажды так повезёт и мне!»</a:t>
            </a:r>
          </a:p>
          <a:p>
            <a:pPr marL="0" indent="0">
              <a:buNone/>
            </a:pPr>
            <a:r>
              <a:rPr lang="ru-RU" b="1" dirty="0"/>
              <a:t>5. Если вы узнали о каком-либо трагическом происшествии, говорите себе: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    А) «Вот однажды так будет и со мной!»</a:t>
            </a:r>
          </a:p>
          <a:p>
            <a:pPr marL="0" indent="0">
              <a:buNone/>
            </a:pPr>
            <a:r>
              <a:rPr lang="ru-RU" dirty="0"/>
              <a:t>    Б) «К счастью, это беда меня миновала!»</a:t>
            </a:r>
          </a:p>
          <a:p>
            <a:pPr marL="0" indent="0">
              <a:buNone/>
            </a:pPr>
            <a:r>
              <a:rPr lang="ru-RU" dirty="0"/>
              <a:t>    В) «Эти репортёры умышленно нагнетают страсти!»</a:t>
            </a:r>
          </a:p>
          <a:p>
            <a:pPr marL="0" indent="0">
              <a:buNone/>
            </a:pPr>
            <a:r>
              <a:rPr lang="ru-RU" b="1" dirty="0"/>
              <a:t>6. Когда вы просыпаетесь утром, чаще всего: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    А) ни о чём не хочется думать;</a:t>
            </a:r>
          </a:p>
          <a:p>
            <a:pPr marL="0" indent="0">
              <a:buNone/>
            </a:pPr>
            <a:r>
              <a:rPr lang="ru-RU" dirty="0"/>
              <a:t>    Б) планируете свой день;</a:t>
            </a:r>
          </a:p>
          <a:p>
            <a:pPr marL="0" indent="0">
              <a:buNone/>
            </a:pPr>
            <a:r>
              <a:rPr lang="ru-RU" dirty="0"/>
              <a:t>    В) довольны, что начался новый день и могут быть новые сюрпризы.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92837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24469" y="259492"/>
            <a:ext cx="8596668" cy="64996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7. Думаете о ваших приятелях: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    А) «Они не столь интересны и отзывчивы, как хотелось бы!»</a:t>
            </a:r>
          </a:p>
          <a:p>
            <a:pPr marL="0" indent="0">
              <a:buNone/>
            </a:pPr>
            <a:r>
              <a:rPr lang="ru-RU" dirty="0"/>
              <a:t>    Б) «Конечно у них есть недостатки, но в целом они хорошие!»</a:t>
            </a:r>
          </a:p>
          <a:p>
            <a:pPr marL="0" indent="0">
              <a:buNone/>
            </a:pPr>
            <a:r>
              <a:rPr lang="ru-RU" dirty="0"/>
              <a:t>    В) «Замечательные люди!»</a:t>
            </a:r>
          </a:p>
          <a:p>
            <a:pPr marL="0" indent="0">
              <a:buNone/>
            </a:pPr>
            <a:r>
              <a:rPr lang="ru-RU" b="1" dirty="0"/>
              <a:t>8. Сравнивая себя с другими, находите, что: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    А) «Меня недооценивают.»</a:t>
            </a:r>
          </a:p>
          <a:p>
            <a:pPr marL="0" indent="0">
              <a:buNone/>
            </a:pPr>
            <a:r>
              <a:rPr lang="ru-RU" dirty="0"/>
              <a:t>    Б) «Я не хуже остальных.»</a:t>
            </a:r>
          </a:p>
          <a:p>
            <a:pPr marL="0" indent="0">
              <a:buNone/>
            </a:pPr>
            <a:r>
              <a:rPr lang="ru-RU" dirty="0"/>
              <a:t>    В) «Гожусь в лидеры, и это признают все!»</a:t>
            </a:r>
          </a:p>
          <a:p>
            <a:pPr marL="0" indent="0">
              <a:buNone/>
            </a:pPr>
            <a:r>
              <a:rPr lang="ru-RU" b="1" dirty="0"/>
              <a:t>9. Если вы поправились на 5 кг: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    А) впадаете в панику;</a:t>
            </a:r>
          </a:p>
          <a:p>
            <a:pPr marL="0" indent="0">
              <a:buNone/>
            </a:pPr>
            <a:r>
              <a:rPr lang="ru-RU" dirty="0"/>
              <a:t>    Б) считаете, что ничего особенного не произошло;</a:t>
            </a:r>
          </a:p>
          <a:p>
            <a:pPr marL="0" indent="0">
              <a:buNone/>
            </a:pPr>
            <a:r>
              <a:rPr lang="ru-RU" dirty="0"/>
              <a:t>    В) тут же переходите на диету и усиленно занимаетесь спортом.</a:t>
            </a:r>
          </a:p>
          <a:p>
            <a:pPr marL="0" indent="0">
              <a:buNone/>
            </a:pPr>
            <a:r>
              <a:rPr lang="ru-RU" b="1" dirty="0"/>
              <a:t>10. Если случилась неприятность, вы: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     А) клянёте судьбу;</a:t>
            </a:r>
          </a:p>
          <a:p>
            <a:pPr marL="0" indent="0">
              <a:buNone/>
            </a:pPr>
            <a:r>
              <a:rPr lang="ru-RU" dirty="0"/>
              <a:t>     Б) знаете, что плохое настроение пройдёт;</a:t>
            </a:r>
          </a:p>
          <a:p>
            <a:pPr marL="0" indent="0">
              <a:buNone/>
            </a:pPr>
            <a:r>
              <a:rPr lang="ru-RU" dirty="0"/>
              <a:t>     В) стараетесь развлечься.</a:t>
            </a:r>
          </a:p>
        </p:txBody>
      </p:sp>
    </p:spTree>
    <p:extLst>
      <p:ext uri="{BB962C8B-B14F-4D97-AF65-F5344CB8AC3E}">
        <p14:creationId xmlns:p14="http://schemas.microsoft.com/office/powerpoint/2010/main" val="17918855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166</TotalTime>
  <Words>718</Words>
  <Application>Microsoft Office PowerPoint</Application>
  <PresentationFormat>Широкоэкранный</PresentationFormat>
  <Paragraphs>91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Trebuchet MS</vt:lpstr>
      <vt:lpstr>Wingdings 3</vt:lpstr>
      <vt:lpstr>Грань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</dc:creator>
  <cp:lastModifiedBy>Microsoft Office</cp:lastModifiedBy>
  <cp:revision>17</cp:revision>
  <dcterms:created xsi:type="dcterms:W3CDTF">2016-03-08T07:04:28Z</dcterms:created>
  <dcterms:modified xsi:type="dcterms:W3CDTF">2016-03-09T16:47:18Z</dcterms:modified>
</cp:coreProperties>
</file>