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0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77" r:id="rId11"/>
    <p:sldId id="276" r:id="rId12"/>
    <p:sldId id="272" r:id="rId13"/>
    <p:sldId id="266" r:id="rId14"/>
    <p:sldId id="267" r:id="rId15"/>
    <p:sldId id="273" r:id="rId16"/>
    <p:sldId id="274" r:id="rId17"/>
    <p:sldId id="275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14550"/>
            <a:ext cx="7924800" cy="1771650"/>
          </a:xfrm>
        </p:spPr>
        <p:txBody>
          <a:bodyPr>
            <a:noAutofit/>
          </a:bodyPr>
          <a:lstStyle>
            <a:lvl1pPr algn="r">
              <a:defRPr sz="6000" cap="all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86200"/>
            <a:ext cx="7924800" cy="121920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8810" y="4828310"/>
            <a:ext cx="6780213" cy="640080"/>
          </a:xfrm>
        </p:spPr>
        <p:txBody>
          <a:bodyPr anchor="b"/>
          <a:lstStyle>
            <a:lvl1pPr algn="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8811" y="5486400"/>
            <a:ext cx="6780212" cy="640358"/>
          </a:xfrm>
        </p:spPr>
        <p:txBody>
          <a:bodyPr/>
          <a:lstStyle>
            <a:lvl1pPr marL="0" indent="0" algn="r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550863" y="685800"/>
            <a:ext cx="8138160" cy="3840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6623" y="1005840"/>
            <a:ext cx="7406640" cy="3200400"/>
          </a:xfrm>
          <a:solidFill>
            <a:schemeClr val="tx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3575304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18204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6400800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3"/>
          </p:nvPr>
        </p:nvSpPr>
        <p:spPr>
          <a:xfrm>
            <a:off x="6743700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, Alt.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  <p:sp>
        <p:nvSpPr>
          <p:cNvPr id="13" name="Rectangle 12"/>
          <p:cNvSpPr/>
          <p:nvPr/>
        </p:nvSpPr>
        <p:spPr>
          <a:xfrm>
            <a:off x="3566160" y="34290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3886200" y="37719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  <p:sp>
        <p:nvSpPr>
          <p:cNvPr id="9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  <p:sp>
        <p:nvSpPr>
          <p:cNvPr id="11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  <p:sp>
        <p:nvSpPr>
          <p:cNvPr id="11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  <p:sp>
        <p:nvSpPr>
          <p:cNvPr id="13" name="Rectangle 12"/>
          <p:cNvSpPr/>
          <p:nvPr/>
        </p:nvSpPr>
        <p:spPr>
          <a:xfrm>
            <a:off x="35814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idx="15"/>
          </p:nvPr>
        </p:nvSpPr>
        <p:spPr>
          <a:xfrm>
            <a:off x="3924300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  <p:sp>
        <p:nvSpPr>
          <p:cNvPr id="15" name="Rectangle 14"/>
          <p:cNvSpPr/>
          <p:nvPr/>
        </p:nvSpPr>
        <p:spPr>
          <a:xfrm>
            <a:off x="64008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idx="16"/>
          </p:nvPr>
        </p:nvSpPr>
        <p:spPr>
          <a:xfrm>
            <a:off x="6742113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9364" y="699247"/>
            <a:ext cx="1667435" cy="501416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699247"/>
            <a:ext cx="6037729" cy="50141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 dirty="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"/>
              </a:rPr>
              <a:t></a:t>
            </a:r>
            <a:endParaRPr sz="8000" dirty="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133600"/>
            <a:ext cx="7772400" cy="1362075"/>
          </a:xfrm>
        </p:spPr>
        <p:txBody>
          <a:bodyPr anchor="b" anchorCtr="0"/>
          <a:lstStyle>
            <a:lvl1pPr algn="r">
              <a:defRPr sz="3600" b="0" i="0" cap="all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505200"/>
            <a:ext cx="7772400" cy="9017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2783796">
            <a:off x="6232" y="-270992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 dirty="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"/>
              </a:rPr>
              <a:t></a:t>
            </a:r>
            <a:endParaRPr sz="8000" dirty="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515035"/>
            <a:ext cx="3200400" cy="63976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336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400" y="1515035"/>
            <a:ext cx="3200400" cy="63976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4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 dirty="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 2"/>
              </a:rPr>
              <a:t></a:t>
            </a:r>
            <a:endParaRPr sz="8000" dirty="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53" y="273050"/>
            <a:ext cx="2680447" cy="116205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49" y="914400"/>
            <a:ext cx="5338763" cy="47990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53" y="1905001"/>
            <a:ext cx="2223247" cy="4037012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1341" y="6539753"/>
            <a:ext cx="1828800" cy="2286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34440"/>
            <a:ext cx="4700016" cy="416052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600200"/>
            <a:ext cx="6553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1341" y="6539753"/>
            <a:ext cx="1828800" cy="22860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12.09.2013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43400" y="6539753"/>
            <a:ext cx="3657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539753"/>
            <a:ext cx="609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  <p:sldLayoutId id="2147483982" r:id="rId12"/>
    <p:sldLayoutId id="2147483983" r:id="rId13"/>
    <p:sldLayoutId id="2147483984" r:id="rId14"/>
    <p:sldLayoutId id="2147483985" r:id="rId15"/>
    <p:sldLayoutId id="214748398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1500"/>
        </a:spcBef>
        <a:buFont typeface="Wingdings" pitchFamily="2" charset="2"/>
        <a:buChar char="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500"/>
        </a:spcBef>
        <a:buFont typeface="Wingdings" pitchFamily="2" charset="2"/>
        <a:buChar char="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-457200" algn="l" defTabSz="914400" rtl="0" eaLnBrk="1" latinLnBrk="0" hangingPunct="1">
        <a:spcBef>
          <a:spcPts val="1500"/>
        </a:spcBef>
        <a:buFont typeface="Wingdings" pitchFamily="2" charset="2"/>
        <a:buChar char="Ï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microsoft.com/office/2007/relationships/media" Target="../media/media1.mp3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media1.mp3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24744"/>
            <a:ext cx="8820472" cy="1757586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Самуил Яковлевич Маршак</a:t>
            </a:r>
            <a:b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1887 - 1964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016888"/>
            <a:ext cx="8428856" cy="1219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125 лет со дня рождения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Картинка 12 из 2078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626488"/>
            <a:ext cx="2808312" cy="26169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310904" y="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8028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8" y="5842337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"Поросята" (стихи С.Я.Маршака, музыка М.Сироткина). Запись 1976 года.</a:t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endParaRPr lang="ru-RU" sz="2000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8498" y="148478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/>
              <a:t>Весной поросята ходили гулять.</a:t>
            </a:r>
            <a:br>
              <a:rPr lang="ru-RU" sz="2000" b="1" dirty="0"/>
            </a:br>
            <a:r>
              <a:rPr lang="ru-RU" sz="2000" b="1" dirty="0"/>
              <a:t>Счастливей не знал я семьи.</a:t>
            </a:r>
            <a:br>
              <a:rPr lang="ru-RU" sz="2000" b="1" dirty="0"/>
            </a:br>
            <a:r>
              <a:rPr lang="ru-RU" sz="2000" b="1" dirty="0"/>
              <a:t>"Хрю-хрю", - говорила довольная мать,</a:t>
            </a:r>
            <a:br>
              <a:rPr lang="ru-RU" sz="2000" b="1" dirty="0"/>
            </a:br>
            <a:r>
              <a:rPr lang="ru-RU" sz="2000" b="1" dirty="0"/>
              <a:t>А детки визжали: "И-и!"</a:t>
            </a: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dirty="0"/>
              <a:t/>
            </a:r>
            <a:br>
              <a:rPr lang="ru-RU" sz="1400" b="1" dirty="0"/>
            </a:br>
            <a:endParaRPr lang="ru-RU" sz="1400" dirty="0"/>
          </a:p>
        </p:txBody>
      </p:sp>
      <p:pic>
        <p:nvPicPr>
          <p:cNvPr id="6" name="поросят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021760" y="1179984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Татьяна\Documents\анимашки\Анимашки\12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92696"/>
            <a:ext cx="432048" cy="6670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Татьяна\Documents\анимашки\Анимашки\215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20888"/>
            <a:ext cx="800100" cy="466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Татьяна\Documents\анимашки\Зверики\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215" y="2145804"/>
            <a:ext cx="2957314" cy="38504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Татьяна\Downloads\954078931 (1)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12976"/>
            <a:ext cx="1143000" cy="152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Татьяна\Downloads\954078931 (1)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74976"/>
            <a:ext cx="1143000" cy="152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Татьяна\Downloads\954078931 (1)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532" y="3309015"/>
            <a:ext cx="1143000" cy="152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828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0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116632"/>
            <a:ext cx="532859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Замечательно делал 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литературные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переводы. 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«Дом, который построил Джек» - перевод лишь формально. Только иностранное имя Джек напоминает читателю об иностранном происхождении стихотворения. Маршак виртуозно приспособил английскую сказку-игру к русскому языку, сохранив при этом колорит английского фольклора.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268760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Вот два петуха, </a:t>
            </a:r>
            <a:b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Которые будят того </a:t>
            </a:r>
            <a:endParaRPr lang="ru-RU" b="1" i="1" dirty="0" smtClean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пастуха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, </a:t>
            </a:r>
            <a:b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Который бранится с </a:t>
            </a:r>
            <a:endParaRPr lang="ru-RU" b="1" i="1" dirty="0" smtClean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коровницей 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строгою, </a:t>
            </a:r>
            <a:b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Которая доит корову </a:t>
            </a:r>
            <a:endParaRPr lang="ru-RU" b="1" i="1" dirty="0" smtClean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безрогую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, </a:t>
            </a:r>
            <a:b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Лягнувшую старого пса </a:t>
            </a:r>
            <a:endParaRPr lang="ru-RU" b="1" i="1" dirty="0" smtClean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без 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хвоста, </a:t>
            </a:r>
            <a:b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Который за шиворот </a:t>
            </a:r>
            <a:endParaRPr lang="ru-RU" b="1" i="1" dirty="0" smtClean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треплет 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кота, </a:t>
            </a:r>
            <a:b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Который пугает и </a:t>
            </a:r>
            <a:endParaRPr lang="ru-RU" b="1" i="1" dirty="0" smtClean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ловит 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синицу, </a:t>
            </a:r>
            <a:b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Которая часто ворует </a:t>
            </a:r>
            <a:endParaRPr lang="ru-RU" b="1" i="1" dirty="0" smtClean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пшеницу</a:t>
            </a: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, </a:t>
            </a:r>
            <a:b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Которая в темном чулане хранится </a:t>
            </a:r>
            <a:b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 доме, </a:t>
            </a:r>
            <a:b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Который построил Джек!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3074" name="Picture 2" descr="Картинка 28 из 105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94506"/>
            <a:ext cx="2564015" cy="3245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48007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Обложка книги С.Я. Маршак Кошкин до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60" y="1515279"/>
            <a:ext cx="3256855" cy="4163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Обложка книги С.Я. Маршак Где обедал воробе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764" y="1497519"/>
            <a:ext cx="3219450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2" name="Picture 6" descr="Обложка книги С. Маршак Веселые сказ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08920"/>
            <a:ext cx="3199402" cy="4149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55576" y="174080"/>
            <a:ext cx="8988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П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роизведения С.Я.Маршака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769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8864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Gungsuh" pitchFamily="18" charset="-127"/>
                <a:ea typeface="Gungsuh" pitchFamily="18" charset="-127"/>
              </a:rPr>
              <a:t>Большой сказочник для самых маленьких</a:t>
            </a:r>
            <a:endParaRPr lang="ru-RU" sz="4000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83968" y="237557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Стихи Маршака для детей, его песни, загадки, сказки и присказки, пьесы для детского театра со временем составили сборник "Сказки, песни, загадки", неоднократно переиздававшийся и переведенный на многие языки.</a:t>
            </a:r>
          </a:p>
        </p:txBody>
      </p:sp>
      <p:pic>
        <p:nvPicPr>
          <p:cNvPr id="1028" name="Picture 4" descr="http://www.uchebnik.com/linkpics/39512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772816"/>
            <a:ext cx="3120346" cy="46805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5577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311352" y="3212976"/>
            <a:ext cx="58326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О чем твои стихи? - Не знаю, брат. </a:t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Ты их прочти, коли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придёт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охота. </a:t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Стихи живые сами говорят, </a:t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И не о чем-то говорят, а что-то.</a:t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endParaRPr lang="ru-RU" sz="2000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54678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Его памятник - в его стихах</a:t>
            </a:r>
          </a:p>
        </p:txBody>
      </p:sp>
      <p:pic>
        <p:nvPicPr>
          <p:cNvPr id="2050" name="Picture 2" descr="Картинка 32 из 57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3024336" cy="40284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11170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8960" y="162880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Говорят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, что любимого поэта не обязательно знать лично. Может быть, поистине слово поэта - это его дело. Но знать лично Самуила Яковлевича было огромной радостью.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</a:rPr>
              <a:t>Александр Твардовский</a:t>
            </a:r>
            <a:br>
              <a:rPr lang="ru-RU" b="1" i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i="1" dirty="0">
                <a:solidFill>
                  <a:schemeClr val="accent4">
                    <a:lumMod val="50000"/>
                  </a:schemeClr>
                </a:solidFill>
              </a:rPr>
              <a:t>(из "Литературной газеты" от 7 июля 1964 г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.)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532" y="5157192"/>
            <a:ext cx="59766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2000" b="1" dirty="0">
                <a:latin typeface="Gungsuh" pitchFamily="18" charset="-127"/>
                <a:ea typeface="Gungsuh" pitchFamily="18" charset="-127"/>
              </a:rPr>
              <a:t>«Читатель мой особенного рода:</a:t>
            </a:r>
            <a:br>
              <a:rPr lang="ru-RU" sz="2000" b="1" dirty="0">
                <a:latin typeface="Gungsuh" pitchFamily="18" charset="-127"/>
                <a:ea typeface="Gungsuh" pitchFamily="18" charset="-127"/>
              </a:rPr>
            </a:br>
            <a:r>
              <a:rPr lang="ru-RU" sz="2000" b="1" dirty="0" smtClean="0">
                <a:latin typeface="Gungsuh" pitchFamily="18" charset="-127"/>
                <a:ea typeface="Gungsuh" pitchFamily="18" charset="-127"/>
              </a:rPr>
              <a:t>Умеет </a:t>
            </a:r>
            <a:r>
              <a:rPr lang="ru-RU" sz="2000" b="1" dirty="0">
                <a:latin typeface="Gungsuh" pitchFamily="18" charset="-127"/>
                <a:ea typeface="Gungsuh" pitchFamily="18" charset="-127"/>
              </a:rPr>
              <a:t>он под стол ходить пешком.</a:t>
            </a:r>
            <a:br>
              <a:rPr lang="ru-RU" sz="2000" b="1" dirty="0">
                <a:latin typeface="Gungsuh" pitchFamily="18" charset="-127"/>
                <a:ea typeface="Gungsuh" pitchFamily="18" charset="-127"/>
              </a:rPr>
            </a:br>
            <a:r>
              <a:rPr lang="ru-RU" sz="2000" b="1" dirty="0" smtClean="0">
                <a:latin typeface="Gungsuh" pitchFamily="18" charset="-127"/>
                <a:ea typeface="Gungsuh" pitchFamily="18" charset="-127"/>
              </a:rPr>
              <a:t>Но </a:t>
            </a:r>
            <a:r>
              <a:rPr lang="ru-RU" sz="2000" b="1" dirty="0">
                <a:latin typeface="Gungsuh" pitchFamily="18" charset="-127"/>
                <a:ea typeface="Gungsuh" pitchFamily="18" charset="-127"/>
              </a:rPr>
              <a:t>радостно мне знать, что я знаком</a:t>
            </a:r>
            <a:br>
              <a:rPr lang="ru-RU" sz="2000" b="1" dirty="0">
                <a:latin typeface="Gungsuh" pitchFamily="18" charset="-127"/>
                <a:ea typeface="Gungsuh" pitchFamily="18" charset="-127"/>
              </a:rPr>
            </a:br>
            <a:r>
              <a:rPr lang="ru-RU" sz="2000" b="1" dirty="0" smtClean="0">
                <a:latin typeface="Gungsuh" pitchFamily="18" charset="-127"/>
                <a:ea typeface="Gungsuh" pitchFamily="18" charset="-127"/>
              </a:rPr>
              <a:t>С </a:t>
            </a:r>
            <a:r>
              <a:rPr lang="ru-RU" sz="2000" b="1" dirty="0">
                <a:latin typeface="Gungsuh" pitchFamily="18" charset="-127"/>
                <a:ea typeface="Gungsuh" pitchFamily="18" charset="-127"/>
              </a:rPr>
              <a:t>читателем двухтысячного года!»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60318"/>
            <a:ext cx="83884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Gungsuh" pitchFamily="18" charset="-127"/>
                <a:ea typeface="Gungsuh" pitchFamily="18" charset="-127"/>
              </a:rPr>
              <a:t>Всю жизнь он был добрым другом детей</a:t>
            </a:r>
          </a:p>
        </p:txBody>
      </p:sp>
      <p:pic>
        <p:nvPicPr>
          <p:cNvPr id="5122" name="Picture 2" descr="Картинка 14 из 342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628800"/>
            <a:ext cx="2952327" cy="35399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0336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0" y="195893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Желаю вам цвести, расти,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Копить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, крепить здоровье.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Оно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для дальнего пути –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Главнейшее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условие.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Пусть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каждый день и каждый час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Вам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новое добудет.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Пусть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добрым будет ум у вас,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А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сердце умным будет.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Вам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от души желаю я,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Друзья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, всего хорошего.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А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все хорошее, друзья,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</a:b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Дается </a:t>
            </a:r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нам недешево!</a:t>
            </a:r>
            <a:r>
              <a:rPr lang="ru-RU" sz="2800" b="1" dirty="0">
                <a:latin typeface="Gungsuh" pitchFamily="18" charset="-127"/>
                <a:ea typeface="Gungsuh" pitchFamily="18" charset="-127"/>
              </a:rPr>
              <a:t/>
            </a:r>
            <a:br>
              <a:rPr lang="ru-RU" sz="2800" b="1" dirty="0">
                <a:latin typeface="Gungsuh" pitchFamily="18" charset="-127"/>
                <a:ea typeface="Gungsuh" pitchFamily="18" charset="-127"/>
              </a:rPr>
            </a:br>
            <a:endParaRPr lang="ru-RU" sz="2800" b="1" dirty="0"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6146" name="Picture 2" descr="Картинка 43 из 342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95" y="692696"/>
            <a:ext cx="4061201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32066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80528" y="37236"/>
            <a:ext cx="93245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В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ывел 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поэзию для детей на дорогу настоящей, большой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литературы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800" y="2348880"/>
            <a:ext cx="9093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     Детские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стихи Маршака являются полноценной поэзией. Поэтому людям любого возраста, а не только детям, эти стихи способны доставить полноценное удовольствие. </a:t>
            </a:r>
            <a:endParaRPr lang="ru-RU" sz="2000" b="1" dirty="0" smtClean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Маршак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, как и его юные читатели, способен рассмеяться просто потому, что ему весело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.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  <a:endParaRPr lang="ru-RU" sz="2000" b="1" dirty="0" smtClean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         Каждая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строка поэта, каждое его стихотворение учит любви к людям, к труду, к родине, учит душевной многогранности и широте интересов.</a:t>
            </a:r>
          </a:p>
          <a:p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  </a:t>
            </a:r>
          </a:p>
          <a:p>
            <a:endParaRPr lang="ru-RU" sz="2000" dirty="0" smtClean="0"/>
          </a:p>
          <a:p>
            <a:endParaRPr lang="ru-RU" sz="2000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94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37236" y="69032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latin typeface="Gungsuh" pitchFamily="18" charset="-127"/>
                <a:ea typeface="Gungsuh" pitchFamily="18" charset="-127"/>
              </a:rPr>
              <a:t/>
            </a:r>
            <a:br>
              <a:rPr lang="ru-RU" sz="2800" b="1" dirty="0">
                <a:latin typeface="Gungsuh" pitchFamily="18" charset="-127"/>
                <a:ea typeface="Gungsuh" pitchFamily="18" charset="-127"/>
              </a:rPr>
            </a:br>
            <a:endParaRPr lang="ru-RU" sz="2800" b="1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44741" y="2114872"/>
            <a:ext cx="44644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Государственные премии  СССР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(1942, 1946, 1949,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1951);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Ленинская премия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 (1963) — за книгу «Избранная лирика для детей»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и др.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 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стихи;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д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ва ордена Ленина (1939, 1957);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орден Отечественной войны I степени (1945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);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орден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Трудового Красного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Знамени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(1947).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136327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Великий человек- Маршак</a:t>
            </a:r>
            <a:endParaRPr lang="ru-RU" sz="4000" dirty="0"/>
          </a:p>
        </p:txBody>
      </p:sp>
      <p:pic>
        <p:nvPicPr>
          <p:cNvPr id="2050" name="Picture 2" descr="Картинка 18 из 54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61983"/>
            <a:ext cx="3096344" cy="4691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70499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4168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Самуил Маршак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1887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- 1964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91980" y="2996952"/>
            <a:ext cx="45498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Самуил Яковлевич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Маршак – талантливый поэт , переводчик, драматург, прозаик, выдающийся общественный деятель,, стоявший у истоков советской детской литературы.</a:t>
            </a:r>
            <a:endParaRPr lang="ru-RU" sz="2000" dirty="0"/>
          </a:p>
        </p:txBody>
      </p:sp>
      <p:pic>
        <p:nvPicPr>
          <p:cNvPr id="4098" name="Picture 2" descr="Картинка 2 из 3429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60" y="1739086"/>
            <a:ext cx="3733800" cy="4762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00518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65808" y="188640"/>
            <a:ext cx="79928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Самуил Яковлевич Маршак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97546" y="155679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000" b="1" dirty="0" smtClean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 Родился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 1887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году 3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ноября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городе Воронеже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Папа работал мастером на заводах в Острогожске. 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  Самуил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 братом учились в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гимназии.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 Вскоре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после того, как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отец нашел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работу в Питере, туда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переехала вся семья.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 </a:t>
            </a:r>
          </a:p>
          <a:p>
            <a:endParaRPr lang="ru-RU" sz="2000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2052" name="Picture 4" descr="http://s-marshak.ru/photo/detstvo/detstvo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90216"/>
            <a:ext cx="3524250" cy="4762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03465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4048" y="1002804"/>
            <a:ext cx="403406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dirty="0"/>
              <a:t> 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Сочинять стихи  начал еще до того, как научился писать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. В гимназии учился хорошо.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Летом во время каникул Самуил познакомился </a:t>
            </a:r>
            <a:r>
              <a:rPr lang="ru-RU" sz="2000" dirty="0"/>
              <a:t> 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 известным критиком Владимиром Васильевичем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Стасовым</a:t>
            </a:r>
            <a:r>
              <a:rPr lang="ru-RU" sz="2000" dirty="0"/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, который заведовал художественным отделом Публичной библиотеки.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 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Он подарил Маршаку целую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библиотечку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классиков, впервые заинтересовал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русскими сказками, песнями и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былинами .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4100" name="Picture 4" descr="http://s-marshak.ru/photo/detstvo/detstvo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04" y="1340768"/>
            <a:ext cx="4762500" cy="3076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280762" y="4869160"/>
            <a:ext cx="45175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С. Маршак, В.В. Стасов, Г. </a:t>
            </a:r>
            <a:r>
              <a:rPr lang="ru-RU" b="1" dirty="0" smtClean="0"/>
              <a:t>Герцовский</a:t>
            </a:r>
          </a:p>
          <a:p>
            <a:pPr algn="ctr"/>
            <a:r>
              <a:rPr lang="ru-RU" b="1" dirty="0" smtClean="0"/>
              <a:t>1904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18520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7903" y="1093386"/>
            <a:ext cx="539457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 1912 году вместе с женой уехал учиться в Англию в Лондонский университет.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Переводить стихи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начал в Англии, работая в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тихой университетской библиотеке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. Переводы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печатались в 1915-1917 годах в журналах "Северные записки", "Русская мысль" и др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.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 1917 года писал пьесы для театра  «Детский городок», Ленинградского театра юного зрителя, 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Работал в редакция журналов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"Новый Робинзон"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,   «Молодая гвардия».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5122" name="Picture 2" descr="С.Я. Маршак и С.М. Мильвидская незадолго до свадьбы. 1911 г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90" y="764704"/>
            <a:ext cx="3076575" cy="4762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624814" y="5703168"/>
            <a:ext cx="229742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Маршак с женой</a:t>
            </a:r>
            <a:r>
              <a:rPr lang="ru-RU" sz="1600" b="1" dirty="0"/>
              <a:t> </a:t>
            </a:r>
            <a:endParaRPr lang="ru-RU" sz="1600" b="1" dirty="0" smtClean="0"/>
          </a:p>
          <a:p>
            <a:r>
              <a:rPr lang="ru-RU" sz="1600" b="1" dirty="0" smtClean="0"/>
              <a:t>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С.М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.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Мильвидской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 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118520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29" y="116632"/>
            <a:ext cx="92471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К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 поэзии меня привело то,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 что здесь нужно быть 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Gungsuh" pitchFamily="18" charset="-127"/>
                <a:ea typeface="Gungsuh" pitchFamily="18" charset="-127"/>
              </a:rPr>
              <a:t>чистым и честным 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Картинка 12 из 57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4242388" cy="2957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4572000" y="378390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 1920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году,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живя в 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Екатеринодаре, 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Маршак организует там комплекс культурных учреждений для детей, в частности создает один из первых в России детских театров и пишет для него пьесы.</a:t>
            </a:r>
          </a:p>
        </p:txBody>
      </p:sp>
    </p:spTree>
    <p:extLst>
      <p:ext uri="{BB962C8B-B14F-4D97-AF65-F5344CB8AC3E}">
        <p14:creationId xmlns="" xmlns:p14="http://schemas.microsoft.com/office/powerpoint/2010/main" val="118520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3968" y="3700849"/>
            <a:ext cx="47880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Н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аписал 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пьесы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– сказки: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"Двенадцать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месяцев«,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"Горя бояться - счастья не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видать», «Кошкин дом», «Умные вещи», «Теремок» и др. .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еревел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сонеты Шекспира, а также песни и баллады Бернса, стихи Гейне, Джона Китса, Киплинга, Эдварда Лира,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Родари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.</a:t>
            </a:r>
          </a:p>
        </p:txBody>
      </p:sp>
      <p:pic>
        <p:nvPicPr>
          <p:cNvPr id="6146" name="Picture 2" descr="С.Я. Маршак за столо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48" y="201750"/>
            <a:ext cx="4762500" cy="3486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118520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3968" y="2492896"/>
            <a:ext cx="47160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Этими стихами двух поэтов открывался первый номер нового журнала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для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детей младшего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возраста,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который стал издаваться в Ленинграде, "Чиж". Стихи были связаны с названьем журнала и как бы задавали тон его содержанию.</a:t>
            </a:r>
            <a:endParaRPr lang="ru-RU" sz="2000" dirty="0">
              <a:solidFill>
                <a:schemeClr val="accent4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04664"/>
            <a:ext cx="89644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Gungsuh" pitchFamily="18" charset="-127"/>
                <a:ea typeface="Gungsuh" pitchFamily="18" charset="-127"/>
              </a:rPr>
              <a:t>С. Маршак и Д. Хармс</a:t>
            </a:r>
            <a:br>
              <a:rPr lang="ru-RU" sz="4000" b="1" dirty="0">
                <a:latin typeface="Gungsuh" pitchFamily="18" charset="-127"/>
                <a:ea typeface="Gungsuh" pitchFamily="18" charset="-127"/>
              </a:rPr>
            </a:br>
            <a:r>
              <a:rPr lang="ru-RU" sz="4000" b="1" dirty="0">
                <a:latin typeface="Gungsuh" pitchFamily="18" charset="-127"/>
                <a:ea typeface="Gungsuh" pitchFamily="18" charset="-127"/>
              </a:rPr>
              <a:t>Веселые чижи</a:t>
            </a:r>
          </a:p>
        </p:txBody>
      </p:sp>
      <p:pic>
        <p:nvPicPr>
          <p:cNvPr id="2050" name="Picture 2" descr="Картинка 7 из 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3435869" cy="4346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81130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5976" y="521544"/>
            <a:ext cx="4572000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Первое произведение Маршака для детей – «Детки в клетке» - вышло в 1923 году. Стихов для детей о диких и домашних животных всегда было много, но такая портретная точность впервые встречается только у Маршака. Маршак пользуется самыми простыми словами, создавая при этом интересный образ каждого зверя, не описание, но эмоционально окрашенное художественное изображение. Он знакомит ребят со зверятами не официально, но по-дружески, шутливо – это радует читателей, рождает интерес.</a:t>
            </a:r>
          </a:p>
        </p:txBody>
      </p:sp>
      <p:pic>
        <p:nvPicPr>
          <p:cNvPr id="3074" name="Picture 2" descr="Картинка 2 из 5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20010"/>
            <a:ext cx="3949322" cy="51431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2847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Celebration">
  <a:themeElements>
    <a:clrScheme name="Celebration">
      <a:dk1>
        <a:srgbClr val="49345F"/>
      </a:dk1>
      <a:lt1>
        <a:srgbClr val="DDD9C3"/>
      </a:lt1>
      <a:dk2>
        <a:srgbClr val="000000"/>
      </a:dk2>
      <a:lt2>
        <a:srgbClr val="FFFFFF"/>
      </a:lt2>
      <a:accent1>
        <a:srgbClr val="310095"/>
      </a:accent1>
      <a:accent2>
        <a:srgbClr val="886286"/>
      </a:accent2>
      <a:accent3>
        <a:srgbClr val="A082F5"/>
      </a:accent3>
      <a:accent4>
        <a:srgbClr val="5061C8"/>
      </a:accent4>
      <a:accent5>
        <a:srgbClr val="00AAAA"/>
      </a:accent5>
      <a:accent6>
        <a:srgbClr val="008040"/>
      </a:accent6>
      <a:hlink>
        <a:srgbClr val="A2A2FF"/>
      </a:hlink>
      <a:folHlink>
        <a:srgbClr val="CF9BF7"/>
      </a:folHlink>
    </a:clrScheme>
    <a:fontScheme name="Celebration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elebr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blipFill rotWithShape="1">
          <a:blip xmlns:r="http://schemas.openxmlformats.org/officeDocument/2006/relationships" r:embed="rId1">
            <a:duotone>
              <a:schemeClr val="phClr">
                <a:tint val="30000"/>
                <a:satMod val="175000"/>
              </a:schemeClr>
              <a:schemeClr val="phClr">
                <a:shade val="50000"/>
                <a:satMod val="115000"/>
              </a:schemeClr>
            </a:duotone>
          </a:blip>
          <a:tile tx="0" ty="0" sx="80000" sy="8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762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7800000"/>
            </a:lightRig>
          </a:scene3d>
          <a:sp3d>
            <a:bevelT w="63500" h="38100" prst="relaxedInset"/>
          </a:sp3d>
        </a:effectStyle>
      </a:effectStyleLst>
      <a:bgFillStyleLst>
        <a:blipFill rotWithShape="1">
          <a:blip xmlns:r="http://schemas.openxmlformats.org/officeDocument/2006/relationships" r:embed="rId2">
            <a:duotone>
              <a:schemeClr val="phClr">
                <a:tint val="80000"/>
                <a:satMod val="300000"/>
                <a:lumMod val="110000"/>
              </a:schemeClr>
              <a:schemeClr val="phClr">
                <a:shade val="50000"/>
                <a:satMod val="13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TC010258012[[fn=Праздничная тема]]</Template>
  <TotalTime>525</TotalTime>
  <Words>597</Words>
  <Application>Microsoft Office PowerPoint</Application>
  <PresentationFormat>Экран (4:3)</PresentationFormat>
  <Paragraphs>68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Celebration</vt:lpstr>
      <vt:lpstr>Самуил Яковлевич Маршак 1887 - 1964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Самуил Яковлевич Маршак</dc:title>
  <dc:creator>Татьяна</dc:creator>
  <cp:lastModifiedBy>ADMIN</cp:lastModifiedBy>
  <cp:revision>41</cp:revision>
  <dcterms:created xsi:type="dcterms:W3CDTF">2012-06-11T04:18:28Z</dcterms:created>
  <dcterms:modified xsi:type="dcterms:W3CDTF">2013-09-12T16:31:23Z</dcterms:modified>
</cp:coreProperties>
</file>