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73" r:id="rId4"/>
    <p:sldId id="274" r:id="rId5"/>
    <p:sldId id="275" r:id="rId6"/>
    <p:sldId id="277" r:id="rId7"/>
    <p:sldId id="276" r:id="rId8"/>
    <p:sldId id="25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6F0"/>
    <a:srgbClr val="FCD5B5"/>
    <a:srgbClr val="FCE4D0"/>
    <a:srgbClr val="FBD9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5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все из винни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5719" y="214290"/>
            <a:ext cx="2895119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85720" y="285728"/>
            <a:ext cx="8572560" cy="6286544"/>
          </a:xfrm>
          <a:prstGeom prst="roundRect">
            <a:avLst/>
          </a:prstGeom>
          <a:solidFill>
            <a:srgbClr val="FEF6F0">
              <a:alpha val="82745"/>
            </a:srgbClr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винни.jpg"/>
          <p:cNvPicPr>
            <a:picLocks noChangeAspect="1"/>
          </p:cNvPicPr>
          <p:nvPr/>
        </p:nvPicPr>
        <p:blipFill>
          <a:blip r:embed="rId13" cstate="print"/>
          <a:srcRect l="20706" r="21779"/>
          <a:stretch>
            <a:fillRect/>
          </a:stretch>
        </p:blipFill>
        <p:spPr>
          <a:xfrm>
            <a:off x="6855198" y="4643446"/>
            <a:ext cx="1574454" cy="15954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player.fm/q/&#1092;&#1088;&#1072;&#1079;&#1099;+&#1080;&#1079;+&#1084;&#1091;&#1083;&#1100;&#1090;&#1092;&#1080;&#1083;&#1100;&#1084;&#1086;&#1074;+&#1074;&#1080;&#1085;&#1085;&#1080;+&#1087;&#1091;&#1093;" TargetMode="External"/><Relationship Id="rId2" Type="http://schemas.openxmlformats.org/officeDocument/2006/relationships/hyperlink" Target="http://www.proshkolu.ru/user/gea2009/file/6144215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107" y="1196752"/>
            <a:ext cx="8280920" cy="2571767"/>
          </a:xfrm>
        </p:spPr>
        <p:txBody>
          <a:bodyPr>
            <a:noAutofit/>
          </a:bodyPr>
          <a:lstStyle/>
          <a:p>
            <a:pPr algn="r"/>
            <a: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Интерактивный тренажер № 2</a:t>
            </a:r>
            <a:b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</a:br>
            <a:r>
              <a:rPr lang="ru-RU" sz="3600" b="1" spc="10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для </a:t>
            </a:r>
            <a:r>
              <a:rPr lang="ru-RU" sz="3600" b="1" spc="10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2-3 </a:t>
            </a:r>
            <a:r>
              <a:rPr lang="ru-RU" sz="3600" b="1" spc="10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класса </a:t>
            </a:r>
            <a:r>
              <a:rPr lang="ru-RU" sz="36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по русскому языку</a:t>
            </a:r>
            <a:br>
              <a:rPr lang="ru-RU" sz="36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</a:br>
            <a: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«Главные и второстепенные члены предложения»</a:t>
            </a:r>
            <a:b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</a:br>
            <a: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«Второстепенные члены предложения» (теория)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149080"/>
            <a:ext cx="4600600" cy="2076262"/>
          </a:xfrm>
        </p:spPr>
        <p:txBody>
          <a:bodyPr>
            <a:norm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Автор разработки: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Оськина </a:t>
            </a:r>
            <a:r>
              <a:rPr lang="ru-RU" sz="2400" dirty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Г</a:t>
            </a: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алина Олеговна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учитель начальных классов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первой категории ГБОУ СОШ №3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</a:rPr>
              <a:t>г. о. Чапаевск Самарской области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452320" y="6208894"/>
            <a:ext cx="1440160" cy="649106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Вперёд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472898"/>
            <a:ext cx="69847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+mj-lt"/>
              </a:rPr>
              <a:t>Укажи, какие члены предложения называются </a:t>
            </a:r>
            <a:r>
              <a:rPr lang="ru-RU" sz="2400" b="1" i="1" dirty="0" smtClean="0">
                <a:solidFill>
                  <a:schemeClr val="tx1"/>
                </a:solidFill>
                <a:latin typeface="+mj-lt"/>
              </a:rPr>
              <a:t>второстепенными </a:t>
            </a:r>
            <a:r>
              <a:rPr lang="ru-RU" sz="2400" i="1" dirty="0" smtClean="0">
                <a:solidFill>
                  <a:schemeClr val="tx1"/>
                </a:solidFill>
                <a:latin typeface="+mj-lt"/>
              </a:rPr>
              <a:t>членами предложения:</a:t>
            </a:r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8728" y="211078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СКАЗУЕМОЕ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74554" y="2110780"/>
            <a:ext cx="3096344" cy="9581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СКАЗУЕМОЕ</a:t>
            </a:r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728" y="3147020"/>
            <a:ext cx="3096344" cy="100206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СКАЗУЕМОЕ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2242" y="3284984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ДОПОЛНЕНИЕ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73397" y="4293096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  <a:endParaRPr lang="ru-RU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FF0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Подумай еще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988840"/>
            <a:ext cx="7056784" cy="31683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23928" y="3140968"/>
            <a:ext cx="3191544" cy="112236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ьная выноска 11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92D05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Верно!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7596336" y="6103168"/>
            <a:ext cx="1440160" cy="7200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Идём дальше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3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очиняю-я-непл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-я-того-же-мнени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472898"/>
            <a:ext cx="69847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/>
                </a:solidFill>
              </a:rPr>
              <a:t>Дополни.  </a:t>
            </a:r>
            <a:r>
              <a:rPr lang="ru-RU" sz="2400" i="1" dirty="0" smtClean="0">
                <a:solidFill>
                  <a:schemeClr val="tx1"/>
                </a:solidFill>
              </a:rPr>
              <a:t>Второстепенный </a:t>
            </a:r>
            <a:r>
              <a:rPr lang="ru-RU" sz="2400" i="1" dirty="0">
                <a:solidFill>
                  <a:schemeClr val="tx1"/>
                </a:solidFill>
              </a:rPr>
              <a:t>член предложения, обозначающий </a:t>
            </a:r>
            <a:r>
              <a:rPr lang="ru-RU" sz="2400" i="1" dirty="0" smtClean="0">
                <a:solidFill>
                  <a:schemeClr val="tx1"/>
                </a:solidFill>
              </a:rPr>
              <a:t>признак предмета; </a:t>
            </a:r>
            <a:r>
              <a:rPr lang="ru-RU" sz="2400" i="1" dirty="0">
                <a:solidFill>
                  <a:schemeClr val="tx1"/>
                </a:solidFill>
              </a:rPr>
              <a:t>отвечает на вопросы </a:t>
            </a:r>
            <a:r>
              <a:rPr lang="ru-RU" sz="2400" i="1" dirty="0" smtClean="0">
                <a:solidFill>
                  <a:schemeClr val="tx1"/>
                </a:solidFill>
              </a:rPr>
              <a:t>какой? чей?</a:t>
            </a:r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8728" y="211078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74554" y="2162622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728" y="314702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СКАЗУЕМОЕ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2242" y="316984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ДОПОЛНЕНИЕ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5698" y="4221088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FF0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Подумай еще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1988840"/>
            <a:ext cx="7056784" cy="31683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627784" y="4106838"/>
            <a:ext cx="3191544" cy="112236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ьная выноска 11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92D05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Верно!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7596336" y="6103168"/>
            <a:ext cx="1440160" cy="7200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Идём дальше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05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очиняю-я-непл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-я-того-же-мнени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472898"/>
            <a:ext cx="69847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/>
                </a:solidFill>
              </a:rPr>
              <a:t>Дополни.  </a:t>
            </a:r>
            <a:r>
              <a:rPr lang="ru-RU" sz="2400" i="1" dirty="0" smtClean="0">
                <a:solidFill>
                  <a:schemeClr val="tx1"/>
                </a:solidFill>
              </a:rPr>
              <a:t>Второстепенный </a:t>
            </a:r>
            <a:r>
              <a:rPr lang="ru-RU" sz="2400" i="1" dirty="0">
                <a:solidFill>
                  <a:schemeClr val="tx1"/>
                </a:solidFill>
              </a:rPr>
              <a:t>член предложения, обозначающий </a:t>
            </a:r>
            <a:r>
              <a:rPr lang="ru-RU" sz="2400" i="1" dirty="0" smtClean="0">
                <a:solidFill>
                  <a:schemeClr val="tx1"/>
                </a:solidFill>
              </a:rPr>
              <a:t>предмет; </a:t>
            </a:r>
            <a:r>
              <a:rPr lang="ru-RU" sz="2400" i="1" dirty="0">
                <a:solidFill>
                  <a:schemeClr val="tx1"/>
                </a:solidFill>
              </a:rPr>
              <a:t>отвечает на вопросы </a:t>
            </a:r>
            <a:r>
              <a:rPr lang="ru-RU" sz="2400" i="1" dirty="0" smtClean="0">
                <a:solidFill>
                  <a:schemeClr val="tx1"/>
                </a:solidFill>
              </a:rPr>
              <a:t>косвенных падежей.</a:t>
            </a:r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8728" y="211078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74554" y="2162622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728" y="314702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СКАЗУЕМОЕ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2242" y="316984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ДОПОЛНЕНИЕ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5698" y="4221088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FF0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Подумай еще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1988840"/>
            <a:ext cx="7056784" cy="31683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23928" y="3112096"/>
            <a:ext cx="3191544" cy="96497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ьная выноска 11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92D05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Верно!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7596336" y="6103168"/>
            <a:ext cx="1440160" cy="7200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Идём дальше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1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очиняю-я-непл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-я-того-же-мнени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3568" y="472898"/>
            <a:ext cx="7632848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/>
                </a:solidFill>
              </a:rPr>
              <a:t>Дополни.  </a:t>
            </a:r>
            <a:r>
              <a:rPr lang="ru-RU" sz="2400" i="1" dirty="0" smtClean="0">
                <a:solidFill>
                  <a:schemeClr val="tx1"/>
                </a:solidFill>
              </a:rPr>
              <a:t>Второстепенный </a:t>
            </a:r>
            <a:r>
              <a:rPr lang="ru-RU" sz="2400" i="1" dirty="0">
                <a:solidFill>
                  <a:schemeClr val="tx1"/>
                </a:solidFill>
              </a:rPr>
              <a:t>член предложения, обозначающий </a:t>
            </a:r>
            <a:r>
              <a:rPr lang="ru-RU" sz="2400" i="1" dirty="0" smtClean="0">
                <a:solidFill>
                  <a:schemeClr val="tx1"/>
                </a:solidFill>
              </a:rPr>
              <a:t>место, время, причину, цель, способ действия предмета; </a:t>
            </a:r>
            <a:r>
              <a:rPr lang="ru-RU" sz="2400" i="1" dirty="0">
                <a:solidFill>
                  <a:schemeClr val="tx1"/>
                </a:solidFill>
              </a:rPr>
              <a:t>отвечает на вопросы </a:t>
            </a:r>
            <a:r>
              <a:rPr lang="ru-RU" sz="2400" i="1" dirty="0" smtClean="0">
                <a:solidFill>
                  <a:schemeClr val="tx1"/>
                </a:solidFill>
              </a:rPr>
              <a:t>где? куда? </a:t>
            </a:r>
            <a:r>
              <a:rPr lang="ru-RU" sz="2400" i="1" dirty="0">
                <a:solidFill>
                  <a:schemeClr val="tx1"/>
                </a:solidFill>
              </a:rPr>
              <a:t>о</a:t>
            </a:r>
            <a:r>
              <a:rPr lang="ru-RU" sz="2400" i="1" dirty="0" smtClean="0">
                <a:solidFill>
                  <a:schemeClr val="tx1"/>
                </a:solidFill>
              </a:rPr>
              <a:t>ткуда? когда? почему? с какой целью?</a:t>
            </a:r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8728" y="211078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74554" y="2162622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728" y="314702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СКАЗУЕМОЕ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2242" y="316984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ДОПОЛНЕНИЕ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5698" y="4221088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FF0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Подумай еще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1988840"/>
            <a:ext cx="7056784" cy="31683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28728" y="2103984"/>
            <a:ext cx="3191544" cy="96497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ьная выноска 11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92D05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Верно!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7596336" y="6103168"/>
            <a:ext cx="1440160" cy="7200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Идём дальше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68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очиняю-я-непл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-я-того-же-мнени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3568" y="472898"/>
            <a:ext cx="7632848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Как подчёркивают определение?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8728" y="211078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Пунктиром 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74554" y="2162622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Волнистой линией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728" y="314702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Точка тире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2242" y="3169840"/>
            <a:ext cx="328405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Двойной линией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FF0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Подумай еще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728" y="1841050"/>
            <a:ext cx="7295883" cy="31683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57042" y="2092601"/>
            <a:ext cx="3191544" cy="96497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ьная выноска 11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92D05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Верно!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7596336" y="6103168"/>
            <a:ext cx="1440160" cy="7200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Идём дальше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37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очиняю-я-непл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-я-того-же-мнени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n>
                  <a:solidFill>
                    <a:srgbClr val="92D050"/>
                  </a:solidFill>
                </a:ln>
                <a:solidFill>
                  <a:srgbClr val="00B050"/>
                </a:solidFill>
              </a:rPr>
              <a:t>Отлично!</a:t>
            </a:r>
            <a:endParaRPr lang="ru-RU" sz="13800" dirty="0">
              <a:ln>
                <a:solidFill>
                  <a:srgbClr val="92D050"/>
                </a:solidFill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61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1643050"/>
            <a:ext cx="8086724" cy="2290005"/>
          </a:xfrm>
        </p:spPr>
        <p:txBody>
          <a:bodyPr>
            <a:noAutofit/>
          </a:bodyPr>
          <a:lstStyle/>
          <a:p>
            <a:pPr marL="8001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en-US" sz="1600" u="sng" dirty="0" smtClean="0">
                <a:latin typeface="+mj-lt"/>
                <a:hlinkClick r:id="rId2"/>
              </a:rPr>
              <a:t>http</a:t>
            </a:r>
            <a:r>
              <a:rPr lang="en-US" sz="1600" u="sng" dirty="0">
                <a:latin typeface="+mj-lt"/>
                <a:hlinkClick r:id="rId2"/>
              </a:rPr>
              <a:t>://www.proshkolu.ru/user/gea2009/file/6144215</a:t>
            </a:r>
            <a:r>
              <a:rPr lang="en-US" sz="1600" u="sng" dirty="0" smtClean="0">
                <a:latin typeface="+mj-lt"/>
                <a:hlinkClick r:id="rId2"/>
              </a:rPr>
              <a:t>/</a:t>
            </a:r>
            <a:r>
              <a:rPr lang="ru-RU" sz="1600" u="sng" dirty="0" smtClean="0">
                <a:latin typeface="+mj-lt"/>
              </a:rPr>
              <a:t> - Шаблон презентации Винни-Пух и все, все</a:t>
            </a:r>
          </a:p>
          <a:p>
            <a:pPr marL="8001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iplayer.fm/q</a:t>
            </a:r>
            <a:r>
              <a:rPr lang="ru-RU" sz="1600" dirty="0" smtClean="0">
                <a:hlinkClick r:id="rId3"/>
              </a:rPr>
              <a:t>/</a:t>
            </a:r>
            <a:r>
              <a:rPr lang="ru-RU" sz="1600" dirty="0" err="1" smtClean="0">
                <a:hlinkClick r:id="rId3"/>
              </a:rPr>
              <a:t>фразы+из+мультфильмов+винни+пух</a:t>
            </a:r>
            <a:r>
              <a:rPr lang="ru-RU" sz="1600" dirty="0" smtClean="0"/>
              <a:t> - Фразы из мультиков </a:t>
            </a:r>
            <a:r>
              <a:rPr lang="ru-RU" sz="1600" dirty="0"/>
              <a:t>В</a:t>
            </a:r>
            <a:r>
              <a:rPr lang="ru-RU" sz="1600" dirty="0" smtClean="0"/>
              <a:t>инни Пух</a:t>
            </a:r>
          </a:p>
          <a:p>
            <a:pPr marL="8001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ru-RU" sz="1600" dirty="0" smtClean="0"/>
              <a:t>Большая энциклопедия начальной школы: </a:t>
            </a:r>
            <a:r>
              <a:rPr lang="ru-RU" sz="1600" dirty="0" err="1" smtClean="0"/>
              <a:t>Учебно</a:t>
            </a:r>
            <a:r>
              <a:rPr lang="ru-RU" sz="1600" dirty="0" smtClean="0"/>
              <a:t> – методическое пособие/ Советы психолога. Русский язык. Математика. – М.: ОЛМА Медиа Групп</a:t>
            </a:r>
            <a:r>
              <a:rPr lang="ru-RU" sz="1100" dirty="0" smtClean="0"/>
              <a:t>, </a:t>
            </a:r>
            <a:r>
              <a:rPr lang="ru-RU" sz="1600" dirty="0" smtClean="0"/>
              <a:t>2009. – 400 с.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3571868" y="785794"/>
            <a:ext cx="1655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Источники:</a:t>
            </a:r>
            <a:endParaRPr lang="ru-RU" sz="2400" dirty="0"/>
          </a:p>
        </p:txBody>
      </p:sp>
      <p:sp>
        <p:nvSpPr>
          <p:cNvPr id="2" name="Умножение 1">
            <a:hlinkClick r:id="" action="ppaction://hlinkshowjump?jump=endshow"/>
          </p:cNvPr>
          <p:cNvSpPr/>
          <p:nvPr/>
        </p:nvSpPr>
        <p:spPr>
          <a:xfrm>
            <a:off x="7668344" y="476672"/>
            <a:ext cx="936104" cy="86409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244408" y="6187409"/>
            <a:ext cx="720080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231</Words>
  <Application>Microsoft Office PowerPoint</Application>
  <PresentationFormat>Экран (4:3)</PresentationFormat>
  <Paragraphs>64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Monotype Corsiva</vt:lpstr>
      <vt:lpstr>Times New Roman</vt:lpstr>
      <vt:lpstr>Тема Office</vt:lpstr>
      <vt:lpstr>Интерактивный тренажер № 2 для 2-3 класса по русскому языку «Главные и второстепенные члены предложения» «Второстепенные члены предложения» (теория)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Отлично!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 Милн  «Винни-Пух и                            все, все, все…»</dc:title>
  <dc:creator>Головина Елена</dc:creator>
  <cp:lastModifiedBy>Галина </cp:lastModifiedBy>
  <cp:revision>31</cp:revision>
  <dcterms:modified xsi:type="dcterms:W3CDTF">2020-11-05T09:00:20Z</dcterms:modified>
</cp:coreProperties>
</file>