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089F5-E08C-4B47-B044-D4625B2C90B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2ED12B-7249-490E-8395-1C39537CD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442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ED12B-7249-490E-8395-1C39537CDEC8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12.png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hyperlink" Target="&#1055;&#1088;&#1077;&#1079;&#1077;&#1085;&#1090;&#1072;&#1094;&#1080;&#1103;%20&#1082;%20&#1091;&#1088;&#1086;&#1082;&#1091;.pptx#-1,4,&#1057;&#1083;&#1072;&#1081;&#1076; 4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5.gif"/><Relationship Id="rId17" Type="http://schemas.openxmlformats.org/officeDocument/2006/relationships/image" Target="../media/image20.png"/><Relationship Id="rId2" Type="http://schemas.openxmlformats.org/officeDocument/2006/relationships/image" Target="../media/image5.gif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1.png"/><Relationship Id="rId4" Type="http://schemas.openxmlformats.org/officeDocument/2006/relationships/image" Target="../media/image7.gif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6.jpeg"/><Relationship Id="rId18" Type="http://schemas.openxmlformats.org/officeDocument/2006/relationships/image" Target="../media/image21.png"/><Relationship Id="rId3" Type="http://schemas.openxmlformats.org/officeDocument/2006/relationships/image" Target="../media/image22.png"/><Relationship Id="rId7" Type="http://schemas.openxmlformats.org/officeDocument/2006/relationships/image" Target="../media/image10.jpeg"/><Relationship Id="rId12" Type="http://schemas.openxmlformats.org/officeDocument/2006/relationships/image" Target="../media/image15.gif"/><Relationship Id="rId17" Type="http://schemas.openxmlformats.org/officeDocument/2006/relationships/image" Target="../media/image20.png"/><Relationship Id="rId2" Type="http://schemas.openxmlformats.org/officeDocument/2006/relationships/image" Target="../media/image5.gif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5.jpe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gif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0.pn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gif"/><Relationship Id="rId5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71488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Demi" pitchFamily="34" charset="0"/>
              </a:rPr>
              <a:t>Тема: </a:t>
            </a:r>
            <a:r>
              <a:rPr lang="ru-RU" sz="5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Demi Cond" pitchFamily="34" charset="0"/>
              </a:rPr>
              <a:t>Дорожные</a:t>
            </a:r>
            <a:r>
              <a:rPr lang="ru-RU" sz="5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Demi" pitchFamily="34" charset="0"/>
              </a:rPr>
              <a:t> знаки </a:t>
            </a:r>
            <a:endParaRPr lang="ru-RU" sz="5400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C00000"/>
              </a:solidFill>
              <a:latin typeface="Franklin Gothic Demi" pitchFamily="34" charset="0"/>
            </a:endParaRPr>
          </a:p>
        </p:txBody>
      </p:sp>
      <p:pic>
        <p:nvPicPr>
          <p:cNvPr id="4" name="Содержимое 3" descr="Sova_dorz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3" y="571481"/>
            <a:ext cx="4500594" cy="4154394"/>
          </a:xfrm>
          <a:prstGeom prst="roundRect">
            <a:avLst/>
          </a:prstGeom>
          <a:effectLst>
            <a:softEdge rad="127000"/>
          </a:effectLst>
        </p:spPr>
      </p:pic>
      <p:pic>
        <p:nvPicPr>
          <p:cNvPr id="5" name="Рисунок 4" descr="51655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642918"/>
            <a:ext cx="2089562" cy="2786082"/>
          </a:xfrm>
          <a:prstGeom prst="roundRect">
            <a:avLst/>
          </a:prstGeom>
          <a:effectLst>
            <a:softEdge rad="1270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000504"/>
            <a:ext cx="6500858" cy="105156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  <a:latin typeface="Franklin Gothic Demi Cond" pitchFamily="34" charset="0"/>
              </a:rPr>
              <a:t>Знаки сервиса</a:t>
            </a:r>
            <a:endParaRPr lang="ru-RU" sz="5400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FF00"/>
              </a:solidFill>
              <a:latin typeface="Franklin Gothic Demi Cond" pitchFamily="34" charset="0"/>
            </a:endParaRPr>
          </a:p>
        </p:txBody>
      </p:sp>
      <p:pic>
        <p:nvPicPr>
          <p:cNvPr id="4" name="Содержимое 3" descr="Стихи о дорожных знаках. Дорожный знак. Автозаправочная станция."/>
          <p:cNvPicPr>
            <a:picLocks noGrp="1"/>
          </p:cNvPicPr>
          <p:nvPr>
            <p:ph idx="1"/>
          </p:nvPr>
        </p:nvPicPr>
        <p:blipFill>
          <a:blip r:embed="rId2" cstate="print"/>
          <a:srcRect l="5000" t="3409" r="5000" b="4545"/>
          <a:stretch>
            <a:fillRect/>
          </a:stretch>
        </p:blipFill>
        <p:spPr bwMode="auto">
          <a:xfrm>
            <a:off x="1071538" y="928670"/>
            <a:ext cx="1357322" cy="200026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62887_w640_h640_68.gif"/>
          <p:cNvPicPr>
            <a:picLocks noChangeAspect="1"/>
          </p:cNvPicPr>
          <p:nvPr/>
        </p:nvPicPr>
        <p:blipFill>
          <a:blip r:embed="rId3" cstate="print"/>
          <a:srcRect l="4907" t="4644" r="1868" b="2481"/>
          <a:stretch>
            <a:fillRect/>
          </a:stretch>
        </p:blipFill>
        <p:spPr>
          <a:xfrm>
            <a:off x="3000364" y="928670"/>
            <a:ext cx="1330176" cy="2000264"/>
          </a:xfrm>
          <a:prstGeom prst="roundRect">
            <a:avLst/>
          </a:prstGeom>
        </p:spPr>
      </p:pic>
      <p:pic>
        <p:nvPicPr>
          <p:cNvPr id="6" name="Рисунок 5" descr="Graphic01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928670"/>
            <a:ext cx="1408636" cy="2000264"/>
          </a:xfrm>
          <a:prstGeom prst="roundRect">
            <a:avLst/>
          </a:prstGeom>
        </p:spPr>
      </p:pic>
      <p:pic>
        <p:nvPicPr>
          <p:cNvPr id="7" name="Рисунок 6" descr="1243666210_skoraya.png"/>
          <p:cNvPicPr>
            <a:picLocks noChangeAspect="1"/>
          </p:cNvPicPr>
          <p:nvPr/>
        </p:nvPicPr>
        <p:blipFill>
          <a:blip r:embed="rId5" cstate="print"/>
          <a:srcRect r="5556" b="5951"/>
          <a:stretch>
            <a:fillRect/>
          </a:stretch>
        </p:blipFill>
        <p:spPr>
          <a:xfrm>
            <a:off x="6786578" y="928670"/>
            <a:ext cx="1360179" cy="2000264"/>
          </a:xfrm>
          <a:prstGeom prst="roundRect">
            <a:avLst/>
          </a:prstGeom>
        </p:spPr>
      </p:pic>
      <p:pic>
        <p:nvPicPr>
          <p:cNvPr id="8" name="Рисунок 7" descr="3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72330" y="4071942"/>
            <a:ext cx="1372260" cy="164307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l="5327" t="6697" r="22446" b="38896"/>
          <a:stretch>
            <a:fillRect/>
          </a:stretch>
        </p:blipFill>
        <p:spPr bwMode="auto">
          <a:xfrm>
            <a:off x="500034" y="500042"/>
            <a:ext cx="8143932" cy="53578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46_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2571744"/>
            <a:ext cx="642942" cy="56043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429388" y="3143248"/>
            <a:ext cx="45719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ysClr val="windowText" lastClr="000000"/>
              </a:solidFill>
            </a:endParaRPr>
          </a:p>
        </p:txBody>
      </p:sp>
      <p:cxnSp>
        <p:nvCxnSpPr>
          <p:cNvPr id="15" name="Прямая соединительная линия 14"/>
          <p:cNvCxnSpPr>
            <a:endCxn id="10" idx="2"/>
          </p:cNvCxnSpPr>
          <p:nvPr/>
        </p:nvCxnSpPr>
        <p:spPr>
          <a:xfrm rot="5400000">
            <a:off x="2893207" y="3292197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857488" y="3286124"/>
            <a:ext cx="45719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ysClr val="windowText" lastClr="00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2786058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3880" cy="5515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66"/>
                </a:solidFill>
                <a:latin typeface="Franklin Gothic Demi Cond" pitchFamily="34" charset="0"/>
              </a:rPr>
              <a:t>Физкультминутка </a:t>
            </a:r>
            <a:endParaRPr lang="ru-RU" sz="4000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FF66"/>
              </a:solidFill>
              <a:latin typeface="Franklin Gothic Demi Cond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3500438"/>
            <a:ext cx="10572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21387E-6 L -0.01597 -0.13179 L -0.03107 1.21387E-6 L -0.04705 -0.13179 L -0.06302 1.21387E-6 L -0.07795 -0.13179 L -0.09392 1.21387E-6 L -0.10902 -0.13179 L -0.125 1.21387E-6 L -0.14097 -0.13179 L -0.15607 1.21387E-6 L -0.17205 -0.13179 L -0.18698 1.21387E-6 L -0.20295 -0.13179 L -0.21892 1.21387E-6 L -0.23402 -0.13179 L -0.25 1.21387E-6 " pathEditMode="relative" rAng="10800000" ptsTypes="FFFFFFFFFFFFFFFFF">
                                      <p:cBhvr>
                                        <p:cTn id="6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-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1.21387E-6 L -0.26597 -0.13179 L -0.28107 1.21387E-6 L -0.29705 -0.13179 L -0.31302 1.21387E-6 L -0.32795 -0.13179 L -0.34392 1.21387E-6 L -0.35902 -0.13179 L -0.375 1.21387E-6 L -0.39097 -0.13179 L -0.40607 1.21387E-6 L -0.42205 -0.13179 L -0.43698 1.21387E-6 L -0.45295 -0.13179 L -0.46892 1.21387E-6 L -0.48402 -0.13179 L -0.5 1.21387E-6 " pathEditMode="relative" rAng="10800000" ptsTypes="FFFFFFFFFFFFFFFFF">
                                      <p:cBhvr>
                                        <p:cTn id="10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-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 -2.60116E-6 L -0.75 -2.60116E-6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5 -3.4104E-6 L -0.75052 -0.13179 L -0.75121 -3.4104E-6 L -0.75191 -0.13179 L -0.7526 -3.4104E-6 L -0.75312 -0.13179 L -0.75382 -3.4104E-6 L -0.75451 -0.13179 L -0.75503 -3.4104E-6 L -0.75572 -0.13179 L -0.75642 -3.4104E-6 L -0.75711 -0.13179 L -0.75763 -3.4104E-6 L -0.75833 -0.13179 L -0.75902 -3.4104E-6 L -0.75972 -0.13179 L -0.76041 -3.4104E-6 " pathEditMode="relative" rAng="10800000" ptsTypes="FFFFFFFFFFFFFFFFF">
                                      <p:cBhvr>
                                        <p:cTn id="18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" y="-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 l="2764" t="2691" r="3602" b="20546"/>
          <a:stretch>
            <a:fillRect/>
          </a:stretch>
        </p:blipFill>
        <p:spPr>
          <a:xfrm>
            <a:off x="500034" y="500042"/>
            <a:ext cx="8115356" cy="5072098"/>
          </a:xfrm>
          <a:prstGeom prst="roundRect">
            <a:avLst/>
          </a:prstGeom>
        </p:spPr>
      </p:pic>
      <p:pic>
        <p:nvPicPr>
          <p:cNvPr id="5" name="Рисунок 4" descr="9437926b0ff6418695dea8e55986e5d8.jpg"/>
          <p:cNvPicPr>
            <a:picLocks noChangeAspect="1"/>
          </p:cNvPicPr>
          <p:nvPr/>
        </p:nvPicPr>
        <p:blipFill>
          <a:blip r:embed="rId4"/>
          <a:srcRect l="6357" t="42500" r="77479" b="41250"/>
          <a:stretch>
            <a:fillRect/>
          </a:stretch>
        </p:blipFill>
        <p:spPr>
          <a:xfrm>
            <a:off x="857224" y="2071678"/>
            <a:ext cx="285752" cy="371478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6" name="Рисунок 5" descr="9437926b0ff6418695dea8e55986e5d8.jpg"/>
          <p:cNvPicPr>
            <a:picLocks noChangeAspect="1"/>
          </p:cNvPicPr>
          <p:nvPr/>
        </p:nvPicPr>
        <p:blipFill>
          <a:blip r:embed="rId4"/>
          <a:srcRect l="77479" t="81250" r="4741" b="3750"/>
          <a:stretch>
            <a:fillRect/>
          </a:stretch>
        </p:blipFill>
        <p:spPr>
          <a:xfrm>
            <a:off x="5072066" y="4643446"/>
            <a:ext cx="285752" cy="31173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7" name="Рисунок 6" descr="9437926b0ff6418695dea8e55986e5d8.jpg"/>
          <p:cNvPicPr>
            <a:picLocks noChangeAspect="1"/>
          </p:cNvPicPr>
          <p:nvPr/>
        </p:nvPicPr>
        <p:blipFill>
          <a:blip r:embed="rId4"/>
          <a:srcRect l="77478" t="63750" r="3125" b="21250"/>
          <a:stretch>
            <a:fillRect/>
          </a:stretch>
        </p:blipFill>
        <p:spPr>
          <a:xfrm>
            <a:off x="3357554" y="3071810"/>
            <a:ext cx="285752" cy="28575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8" name="Рисунок 7" descr="9437926b0ff6418695dea8e55986e5d8.jpg"/>
          <p:cNvPicPr>
            <a:picLocks noChangeAspect="1"/>
          </p:cNvPicPr>
          <p:nvPr/>
        </p:nvPicPr>
        <p:blipFill>
          <a:blip r:embed="rId4"/>
          <a:srcRect l="79095" t="23750" r="4741" b="61250"/>
          <a:stretch>
            <a:fillRect/>
          </a:stretch>
        </p:blipFill>
        <p:spPr>
          <a:xfrm>
            <a:off x="2571736" y="571480"/>
            <a:ext cx="285752" cy="34290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9" name="Рисунок 8" descr="9437926b0ff6418695dea8e55986e5d8.jpg"/>
          <p:cNvPicPr>
            <a:picLocks noChangeAspect="1"/>
          </p:cNvPicPr>
          <p:nvPr/>
        </p:nvPicPr>
        <p:blipFill>
          <a:blip r:embed="rId4"/>
          <a:srcRect l="75862" t="43750" r="4741" b="41250"/>
          <a:stretch>
            <a:fillRect/>
          </a:stretch>
        </p:blipFill>
        <p:spPr>
          <a:xfrm>
            <a:off x="4786314" y="1571612"/>
            <a:ext cx="285752" cy="28575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0" name="Рисунок 9" descr="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488" y="5715016"/>
            <a:ext cx="714380" cy="714380"/>
          </a:xfrm>
          <a:prstGeom prst="ellipse">
            <a:avLst/>
          </a:prstGeom>
        </p:spPr>
      </p:pic>
      <p:pic>
        <p:nvPicPr>
          <p:cNvPr id="11" name="Рисунок 10" descr="1248172874_zjm8gf6rwy4ex7n0qui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0" y="5786454"/>
            <a:ext cx="571504" cy="578446"/>
          </a:xfrm>
          <a:prstGeom prst="rect">
            <a:avLst/>
          </a:prstGeom>
        </p:spPr>
      </p:pic>
      <p:pic>
        <p:nvPicPr>
          <p:cNvPr id="12" name="Рисунок 11" descr="1248172874_zjm8gf6rwy4ex7n0qui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43768" y="5786454"/>
            <a:ext cx="571504" cy="578446"/>
          </a:xfrm>
          <a:prstGeom prst="rect">
            <a:avLst/>
          </a:prstGeom>
        </p:spPr>
      </p:pic>
      <p:pic>
        <p:nvPicPr>
          <p:cNvPr id="13" name="Рисунок 12" descr="1243666279_avtobus.png"/>
          <p:cNvPicPr>
            <a:picLocks noChangeAspect="1"/>
          </p:cNvPicPr>
          <p:nvPr/>
        </p:nvPicPr>
        <p:blipFill>
          <a:blip r:embed="rId7" cstate="print"/>
          <a:srcRect l="5108" t="14847" r="15865" b="3275"/>
          <a:stretch>
            <a:fillRect/>
          </a:stretch>
        </p:blipFill>
        <p:spPr>
          <a:xfrm>
            <a:off x="4357686" y="5643578"/>
            <a:ext cx="518640" cy="785818"/>
          </a:xfrm>
          <a:prstGeom prst="roundRect">
            <a:avLst/>
          </a:prstGeom>
        </p:spPr>
      </p:pic>
      <p:pic>
        <p:nvPicPr>
          <p:cNvPr id="14" name="Рисунок 13" descr="Стихи о дорожных знаках. Дорожный знак. Въезд запрещен.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43570" y="5643578"/>
            <a:ext cx="714380" cy="71438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642918"/>
            <a:ext cx="2971800" cy="385765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Demi Cond" pitchFamily="34" charset="0"/>
              </a:rPr>
              <a:t>Спасибо за</a:t>
            </a:r>
            <a:br>
              <a:rPr lang="ru-RU" sz="6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Demi Cond" pitchFamily="34" charset="0"/>
              </a:rPr>
            </a:br>
            <a:r>
              <a:rPr lang="ru-RU" sz="6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Demi Cond" pitchFamily="34" charset="0"/>
              </a:rPr>
              <a:t> урок!</a:t>
            </a:r>
            <a:r>
              <a:rPr lang="ru-RU" sz="6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</a:rPr>
              <a:t> </a:t>
            </a:r>
            <a:endParaRPr lang="ru-RU" sz="6000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72132" y="5286388"/>
            <a:ext cx="3000396" cy="4286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31f715f5617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714356"/>
            <a:ext cx="4962544" cy="4962544"/>
          </a:xfrm>
          <a:prstGeom prst="roundRect">
            <a:avLst/>
          </a:prstGeom>
          <a:effectLst>
            <a:softEdge rad="1270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1f715f5617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785794"/>
            <a:ext cx="4833950" cy="4833950"/>
          </a:xfrm>
          <a:prstGeom prst="round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183880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Demi Cond" pitchFamily="34" charset="0"/>
              </a:rPr>
              <a:t>Знать:</a:t>
            </a:r>
            <a:r>
              <a:rPr lang="ru-RU" sz="48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latin typeface="Franklin Gothic Demi Cond" pitchFamily="34" charset="0"/>
              </a:rPr>
              <a:t> 	</a:t>
            </a:r>
            <a:r>
              <a:rPr lang="ru-RU" sz="48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66"/>
                </a:solidFill>
                <a:latin typeface="Franklin Gothic Demi Cond" pitchFamily="34" charset="0"/>
              </a:rPr>
              <a:t>названия и назначение 		дорожных знаков.</a:t>
            </a:r>
          </a:p>
          <a:p>
            <a:pPr>
              <a:buNone/>
            </a:pPr>
            <a:endParaRPr lang="ru-RU" sz="4800" dirty="0" smtClean="0">
              <a:ln>
                <a:solidFill>
                  <a:schemeClr val="accent2">
                    <a:lumMod val="50000"/>
                  </a:schemeClr>
                </a:solidFill>
              </a:ln>
              <a:latin typeface="Franklin Gothic Demi Cond" pitchFamily="34" charset="0"/>
            </a:endParaRPr>
          </a:p>
          <a:p>
            <a:pPr>
              <a:buNone/>
            </a:pPr>
            <a:r>
              <a:rPr lang="ru-RU" sz="48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Demi Cond" pitchFamily="34" charset="0"/>
              </a:rPr>
              <a:t>Уметь:</a:t>
            </a:r>
            <a:r>
              <a:rPr lang="ru-RU" sz="48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latin typeface="Franklin Gothic Demi Cond" pitchFamily="34" charset="0"/>
              </a:rPr>
              <a:t> 	</a:t>
            </a:r>
            <a:r>
              <a:rPr lang="ru-RU" sz="48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66"/>
                </a:solidFill>
                <a:latin typeface="Franklin Gothic Demi Cond" pitchFamily="34" charset="0"/>
              </a:rPr>
              <a:t>«читать» дорожную 			«азбуку».</a:t>
            </a:r>
            <a:endParaRPr lang="ru-RU" sz="4800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FF66"/>
              </a:solidFill>
              <a:latin typeface="Franklin Gothic Demi Cond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_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2928934"/>
            <a:ext cx="1000132" cy="1000132"/>
          </a:xfrm>
        </p:spPr>
      </p:pic>
      <p:pic>
        <p:nvPicPr>
          <p:cNvPr id="5" name="Рисунок 4" descr="03f21d75d75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143116"/>
            <a:ext cx="1071570" cy="1069787"/>
          </a:xfrm>
          <a:prstGeom prst="ellipse">
            <a:avLst/>
          </a:prstGeom>
        </p:spPr>
      </p:pic>
      <p:pic>
        <p:nvPicPr>
          <p:cNvPr id="7" name="Рисунок 6" descr="67dde6b295ff538c6b41e042f8f85c3f.gif"/>
          <p:cNvPicPr>
            <a:picLocks noChangeAspect="1"/>
          </p:cNvPicPr>
          <p:nvPr/>
        </p:nvPicPr>
        <p:blipFill>
          <a:blip r:embed="rId4"/>
          <a:srcRect l="6351" t="4505" r="4729" b="5405"/>
          <a:stretch>
            <a:fillRect/>
          </a:stretch>
        </p:blipFill>
        <p:spPr>
          <a:xfrm>
            <a:off x="4000496" y="928670"/>
            <a:ext cx="800106" cy="1143008"/>
          </a:xfrm>
          <a:prstGeom prst="roundRect">
            <a:avLst/>
          </a:prstGeom>
        </p:spPr>
      </p:pic>
      <p:pic>
        <p:nvPicPr>
          <p:cNvPr id="9" name="Рисунок 8" descr="628px-Achtung_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14611" y="1785926"/>
            <a:ext cx="978831" cy="857256"/>
          </a:xfrm>
          <a:prstGeom prst="rect">
            <a:avLst/>
          </a:prstGeom>
        </p:spPr>
      </p:pic>
      <p:pic>
        <p:nvPicPr>
          <p:cNvPr id="10" name="Рисунок 9" descr="88661_w640_h640_underconstruction.jpg"/>
          <p:cNvPicPr>
            <a:picLocks noChangeAspect="1"/>
          </p:cNvPicPr>
          <p:nvPr/>
        </p:nvPicPr>
        <p:blipFill>
          <a:blip r:embed="rId6" cstate="print"/>
          <a:srcRect b="6896"/>
          <a:stretch>
            <a:fillRect/>
          </a:stretch>
        </p:blipFill>
        <p:spPr>
          <a:xfrm>
            <a:off x="5653380" y="3286124"/>
            <a:ext cx="1196222" cy="1000132"/>
          </a:xfrm>
          <a:prstGeom prst="triangle">
            <a:avLst/>
          </a:prstGeom>
        </p:spPr>
      </p:pic>
      <p:pic>
        <p:nvPicPr>
          <p:cNvPr id="11" name="Рисунок 10" descr="162887_w640_h640_68.gif"/>
          <p:cNvPicPr>
            <a:picLocks noChangeAspect="1"/>
          </p:cNvPicPr>
          <p:nvPr/>
        </p:nvPicPr>
        <p:blipFill>
          <a:blip r:embed="rId7" cstate="print"/>
          <a:srcRect l="4907" t="4644" r="1868" b="2481"/>
          <a:stretch>
            <a:fillRect/>
          </a:stretch>
        </p:blipFill>
        <p:spPr>
          <a:xfrm>
            <a:off x="1571604" y="1000108"/>
            <a:ext cx="785818" cy="1181681"/>
          </a:xfrm>
          <a:prstGeom prst="roundRect">
            <a:avLst/>
          </a:prstGeom>
        </p:spPr>
      </p:pic>
      <p:pic>
        <p:nvPicPr>
          <p:cNvPr id="12" name="Рисунок 11" descr="529214_w640_h640_4_1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541186" y="3357562"/>
            <a:ext cx="1000132" cy="1000132"/>
          </a:xfrm>
          <a:prstGeom prst="ellipse">
            <a:avLst/>
          </a:prstGeom>
        </p:spPr>
      </p:pic>
      <p:pic>
        <p:nvPicPr>
          <p:cNvPr id="13" name="Рисунок 12" descr="1243666210_skoraya.png"/>
          <p:cNvPicPr>
            <a:picLocks noChangeAspect="1"/>
          </p:cNvPicPr>
          <p:nvPr/>
        </p:nvPicPr>
        <p:blipFill>
          <a:blip r:embed="rId9" cstate="print"/>
          <a:srcRect r="5556" b="5951"/>
          <a:stretch>
            <a:fillRect/>
          </a:stretch>
        </p:blipFill>
        <p:spPr>
          <a:xfrm>
            <a:off x="6858016" y="714356"/>
            <a:ext cx="785818" cy="1155615"/>
          </a:xfrm>
          <a:prstGeom prst="roundRect">
            <a:avLst/>
          </a:prstGeom>
        </p:spPr>
      </p:pic>
      <p:pic>
        <p:nvPicPr>
          <p:cNvPr id="14" name="Рисунок 13" descr="1243666279_avtobus.png"/>
          <p:cNvPicPr>
            <a:picLocks noChangeAspect="1"/>
          </p:cNvPicPr>
          <p:nvPr/>
        </p:nvPicPr>
        <p:blipFill>
          <a:blip r:embed="rId10" cstate="print"/>
          <a:srcRect l="5850" t="16000" r="16157" b="4000"/>
          <a:stretch>
            <a:fillRect/>
          </a:stretch>
        </p:blipFill>
        <p:spPr>
          <a:xfrm>
            <a:off x="1571604" y="4000504"/>
            <a:ext cx="785818" cy="1178727"/>
          </a:xfrm>
          <a:prstGeom prst="roundRect">
            <a:avLst/>
          </a:prstGeom>
        </p:spPr>
      </p:pic>
      <p:pic>
        <p:nvPicPr>
          <p:cNvPr id="15" name="Рисунок 14" descr="1248172874_zjm8gf6rwy4ex7n0qui2.jpg"/>
          <p:cNvPicPr>
            <a:picLocks noChangeAspect="1"/>
          </p:cNvPicPr>
          <p:nvPr/>
        </p:nvPicPr>
        <p:blipFill>
          <a:blip r:embed="rId11" cstate="print"/>
          <a:srcRect t="4167"/>
          <a:stretch>
            <a:fillRect/>
          </a:stretch>
        </p:blipFill>
        <p:spPr>
          <a:xfrm>
            <a:off x="3500430" y="2786058"/>
            <a:ext cx="1000132" cy="970101"/>
          </a:xfrm>
          <a:prstGeom prst="roundRect">
            <a:avLst/>
          </a:prstGeom>
        </p:spPr>
      </p:pic>
      <p:pic>
        <p:nvPicPr>
          <p:cNvPr id="16" name="Рисунок 15" descr="Graphic017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29322" y="2000240"/>
            <a:ext cx="804935" cy="1143008"/>
          </a:xfrm>
          <a:prstGeom prst="rect">
            <a:avLst/>
          </a:prstGeom>
        </p:spPr>
      </p:pic>
      <p:pic>
        <p:nvPicPr>
          <p:cNvPr id="17" name="Рисунок 16" descr="r8nu6sytiz7bmcf9hwo1.jpg"/>
          <p:cNvPicPr>
            <a:picLocks noChangeAspect="1"/>
          </p:cNvPicPr>
          <p:nvPr/>
        </p:nvPicPr>
        <p:blipFill>
          <a:blip r:embed="rId13" cstate="print"/>
          <a:srcRect b="7047"/>
          <a:stretch>
            <a:fillRect/>
          </a:stretch>
        </p:blipFill>
        <p:spPr>
          <a:xfrm>
            <a:off x="2755236" y="4000504"/>
            <a:ext cx="1128986" cy="928694"/>
          </a:xfrm>
          <a:prstGeom prst="triangle">
            <a:avLst/>
          </a:prstGeom>
        </p:spPr>
      </p:pic>
      <p:pic>
        <p:nvPicPr>
          <p:cNvPr id="19" name="Рисунок 18" descr="529214_w640_h640_4_1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6200000">
            <a:off x="928662" y="2571744"/>
            <a:ext cx="1000132" cy="1000132"/>
          </a:xfrm>
          <a:prstGeom prst="ellipse">
            <a:avLst/>
          </a:prstGeom>
        </p:spPr>
      </p:pic>
      <p:pic>
        <p:nvPicPr>
          <p:cNvPr id="20" name="Рисунок 19" descr="529214_w640_h640_4_1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5400000">
            <a:off x="2786050" y="642918"/>
            <a:ext cx="1000132" cy="1000132"/>
          </a:xfrm>
          <a:prstGeom prst="ellipse">
            <a:avLst/>
          </a:prstGeom>
        </p:spPr>
      </p:pic>
      <p:pic>
        <p:nvPicPr>
          <p:cNvPr id="21" name="Рисунок 20" descr="Стихи о дорожных знаках. Дорожный знак. Въезд запрещен.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00892" y="2428868"/>
            <a:ext cx="1004599" cy="107157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Стихи о дорожных знаках. Дорожный знак. Подача звукового сигнала запрещена.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081876" y="4429132"/>
            <a:ext cx="1040053" cy="107157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Стихи о дорожных знаках. Дорожный знак. Автозаправочная станция."/>
          <p:cNvPicPr/>
          <p:nvPr/>
        </p:nvPicPr>
        <p:blipFill>
          <a:blip r:embed="rId16" cstate="print"/>
          <a:srcRect l="5000" t="3409" r="5000" b="4545"/>
          <a:stretch>
            <a:fillRect/>
          </a:stretch>
        </p:blipFill>
        <p:spPr bwMode="auto">
          <a:xfrm>
            <a:off x="4041120" y="4429132"/>
            <a:ext cx="663353" cy="92869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Стихи о дорожных знаках. Дорожный знак. Дикие животные."/>
          <p:cNvPicPr/>
          <p:nvPr/>
        </p:nvPicPr>
        <p:blipFill>
          <a:blip r:embed="rId17" cstate="print"/>
          <a:srcRect b="6667"/>
          <a:stretch>
            <a:fillRect/>
          </a:stretch>
        </p:blipFill>
        <p:spPr bwMode="auto">
          <a:xfrm>
            <a:off x="5286379" y="785794"/>
            <a:ext cx="1250165" cy="1000132"/>
          </a:xfrm>
          <a:prstGeom prst="triangl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>
            <a:hlinkClick r:id="rId18" action="ppaction://hlinkpres?slideindex=4&amp;slidetitle=Слайд 4"/>
          </p:cNvPr>
          <p:cNvPicPr>
            <a:picLocks noChangeAspect="1" noChangeArrowheads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658" t="6383" r="20886" b="13829"/>
          <a:stretch>
            <a:fillRect/>
          </a:stretch>
        </p:blipFill>
        <p:spPr bwMode="auto">
          <a:xfrm>
            <a:off x="7000892" y="3929066"/>
            <a:ext cx="1500198" cy="17859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_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00958" y="642918"/>
            <a:ext cx="928694" cy="928694"/>
          </a:xfrm>
        </p:spPr>
      </p:pic>
      <p:pic>
        <p:nvPicPr>
          <p:cNvPr id="5" name="Рисунок 4" descr="03f21d75d75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1714488"/>
            <a:ext cx="930242" cy="928694"/>
          </a:xfrm>
          <a:prstGeom prst="ellipse">
            <a:avLst/>
          </a:prstGeom>
        </p:spPr>
      </p:pic>
      <p:pic>
        <p:nvPicPr>
          <p:cNvPr id="7" name="Рисунок 6" descr="67dde6b295ff538c6b41e042f8f85c3f.gif"/>
          <p:cNvPicPr>
            <a:picLocks noChangeAspect="1"/>
          </p:cNvPicPr>
          <p:nvPr/>
        </p:nvPicPr>
        <p:blipFill>
          <a:blip r:embed="rId4"/>
          <a:srcRect l="6351" t="4505" r="4729" b="5405"/>
          <a:stretch>
            <a:fillRect/>
          </a:stretch>
        </p:blipFill>
        <p:spPr>
          <a:xfrm>
            <a:off x="1928794" y="4357694"/>
            <a:ext cx="800106" cy="1143008"/>
          </a:xfrm>
          <a:prstGeom prst="roundRect">
            <a:avLst/>
          </a:prstGeom>
        </p:spPr>
      </p:pic>
      <p:pic>
        <p:nvPicPr>
          <p:cNvPr id="9" name="Рисунок 8" descr="628px-Achtung_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57356" y="1571612"/>
            <a:ext cx="1071570" cy="938476"/>
          </a:xfrm>
          <a:prstGeom prst="rect">
            <a:avLst/>
          </a:prstGeom>
        </p:spPr>
      </p:pic>
      <p:pic>
        <p:nvPicPr>
          <p:cNvPr id="10" name="Рисунок 9" descr="88661_w640_h640_underconstruction.jpg"/>
          <p:cNvPicPr>
            <a:picLocks noChangeAspect="1"/>
          </p:cNvPicPr>
          <p:nvPr/>
        </p:nvPicPr>
        <p:blipFill>
          <a:blip r:embed="rId6" cstate="print"/>
          <a:srcRect b="6896"/>
          <a:stretch>
            <a:fillRect/>
          </a:stretch>
        </p:blipFill>
        <p:spPr>
          <a:xfrm>
            <a:off x="1857356" y="642918"/>
            <a:ext cx="1071570" cy="895914"/>
          </a:xfrm>
          <a:prstGeom prst="triangle">
            <a:avLst/>
          </a:prstGeom>
        </p:spPr>
      </p:pic>
      <p:pic>
        <p:nvPicPr>
          <p:cNvPr id="11" name="Рисунок 10" descr="162887_w640_h640_68.gif"/>
          <p:cNvPicPr>
            <a:picLocks noChangeAspect="1"/>
          </p:cNvPicPr>
          <p:nvPr/>
        </p:nvPicPr>
        <p:blipFill>
          <a:blip r:embed="rId7" cstate="print"/>
          <a:srcRect l="4907" t="4644" r="1868" b="2481"/>
          <a:stretch>
            <a:fillRect/>
          </a:stretch>
        </p:blipFill>
        <p:spPr>
          <a:xfrm>
            <a:off x="5786446" y="3286124"/>
            <a:ext cx="785818" cy="1181681"/>
          </a:xfrm>
          <a:prstGeom prst="roundRect">
            <a:avLst/>
          </a:prstGeom>
        </p:spPr>
      </p:pic>
      <p:pic>
        <p:nvPicPr>
          <p:cNvPr id="12" name="Рисунок 11" descr="529214_w640_h640_4_1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14810" y="642918"/>
            <a:ext cx="928694" cy="928694"/>
          </a:xfrm>
          <a:prstGeom prst="ellipse">
            <a:avLst/>
          </a:prstGeom>
        </p:spPr>
      </p:pic>
      <p:pic>
        <p:nvPicPr>
          <p:cNvPr id="13" name="Рисунок 12" descr="1243666210_skoraya.png"/>
          <p:cNvPicPr>
            <a:picLocks noChangeAspect="1"/>
          </p:cNvPicPr>
          <p:nvPr/>
        </p:nvPicPr>
        <p:blipFill>
          <a:blip r:embed="rId9" cstate="print"/>
          <a:srcRect r="5556" b="5951"/>
          <a:stretch>
            <a:fillRect/>
          </a:stretch>
        </p:blipFill>
        <p:spPr>
          <a:xfrm>
            <a:off x="5786446" y="4643446"/>
            <a:ext cx="785818" cy="1155615"/>
          </a:xfrm>
          <a:prstGeom prst="roundRect">
            <a:avLst/>
          </a:prstGeom>
        </p:spPr>
      </p:pic>
      <p:pic>
        <p:nvPicPr>
          <p:cNvPr id="14" name="Рисунок 13" descr="1243666279_avtobus.png"/>
          <p:cNvPicPr>
            <a:picLocks noChangeAspect="1"/>
          </p:cNvPicPr>
          <p:nvPr/>
        </p:nvPicPr>
        <p:blipFill>
          <a:blip r:embed="rId10" cstate="print"/>
          <a:srcRect l="5850" t="16000" r="16157" b="4000"/>
          <a:stretch>
            <a:fillRect/>
          </a:stretch>
        </p:blipFill>
        <p:spPr>
          <a:xfrm>
            <a:off x="928662" y="4357694"/>
            <a:ext cx="785818" cy="1178727"/>
          </a:xfrm>
          <a:prstGeom prst="roundRect">
            <a:avLst/>
          </a:prstGeom>
        </p:spPr>
      </p:pic>
      <p:pic>
        <p:nvPicPr>
          <p:cNvPr id="15" name="Рисунок 14" descr="1248172874_zjm8gf6rwy4ex7n0qui2.jpg"/>
          <p:cNvPicPr>
            <a:picLocks noChangeAspect="1"/>
          </p:cNvPicPr>
          <p:nvPr/>
        </p:nvPicPr>
        <p:blipFill>
          <a:blip r:embed="rId11" cstate="print"/>
          <a:srcRect t="4167"/>
          <a:stretch>
            <a:fillRect/>
          </a:stretch>
        </p:blipFill>
        <p:spPr>
          <a:xfrm>
            <a:off x="1357290" y="3357562"/>
            <a:ext cx="857256" cy="831515"/>
          </a:xfrm>
          <a:prstGeom prst="roundRect">
            <a:avLst/>
          </a:prstGeom>
        </p:spPr>
      </p:pic>
      <p:pic>
        <p:nvPicPr>
          <p:cNvPr id="16" name="Рисунок 15" descr="Graphic017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86314" y="4643446"/>
            <a:ext cx="804935" cy="1143008"/>
          </a:xfrm>
          <a:prstGeom prst="roundRect">
            <a:avLst/>
          </a:prstGeom>
        </p:spPr>
      </p:pic>
      <p:pic>
        <p:nvPicPr>
          <p:cNvPr id="17" name="Рисунок 16" descr="r8nu6sytiz7bmcf9hwo1.jpg"/>
          <p:cNvPicPr>
            <a:picLocks noChangeAspect="1"/>
          </p:cNvPicPr>
          <p:nvPr/>
        </p:nvPicPr>
        <p:blipFill>
          <a:blip r:embed="rId13" cstate="print"/>
          <a:srcRect b="7047"/>
          <a:stretch>
            <a:fillRect/>
          </a:stretch>
        </p:blipFill>
        <p:spPr>
          <a:xfrm>
            <a:off x="642910" y="642918"/>
            <a:ext cx="1042140" cy="857256"/>
          </a:xfrm>
          <a:prstGeom prst="triangle">
            <a:avLst/>
          </a:prstGeom>
        </p:spPr>
      </p:pic>
      <p:pic>
        <p:nvPicPr>
          <p:cNvPr id="19" name="Рисунок 18" descr="529214_w640_h640_4_1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6200000">
            <a:off x="3714744" y="1571612"/>
            <a:ext cx="928694" cy="928694"/>
          </a:xfrm>
          <a:prstGeom prst="ellipse">
            <a:avLst/>
          </a:prstGeom>
        </p:spPr>
      </p:pic>
      <p:pic>
        <p:nvPicPr>
          <p:cNvPr id="20" name="Рисунок 19" descr="529214_w640_h640_4_1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5400000">
            <a:off x="4714876" y="1571612"/>
            <a:ext cx="928694" cy="928694"/>
          </a:xfrm>
          <a:prstGeom prst="ellipse">
            <a:avLst/>
          </a:prstGeom>
        </p:spPr>
      </p:pic>
      <p:pic>
        <p:nvPicPr>
          <p:cNvPr id="21" name="Рисунок 20" descr="Стихи о дорожных знаках. Дорожный знак. Въезд запрещен.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429388" y="642918"/>
            <a:ext cx="928694" cy="92869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Стихи о дорожных знаках. Дорожный знак. Подача звукового сигнала запрещена.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00958" y="1714488"/>
            <a:ext cx="928694" cy="95683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Стихи о дорожных знаках. Дорожный знак. Автозаправочная станция."/>
          <p:cNvPicPr/>
          <p:nvPr/>
        </p:nvPicPr>
        <p:blipFill>
          <a:blip r:embed="rId16" cstate="print"/>
          <a:srcRect l="5000" t="3409" r="5000" b="4545"/>
          <a:stretch>
            <a:fillRect/>
          </a:stretch>
        </p:blipFill>
        <p:spPr bwMode="auto">
          <a:xfrm>
            <a:off x="4786314" y="3286124"/>
            <a:ext cx="816434" cy="114300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Стихи о дорожных знаках. Дорожный знак. Дикие животные."/>
          <p:cNvPicPr/>
          <p:nvPr/>
        </p:nvPicPr>
        <p:blipFill>
          <a:blip r:embed="rId17" cstate="print"/>
          <a:srcRect b="6667"/>
          <a:stretch>
            <a:fillRect/>
          </a:stretch>
        </p:blipFill>
        <p:spPr bwMode="auto">
          <a:xfrm>
            <a:off x="571472" y="1571612"/>
            <a:ext cx="1143008" cy="914406"/>
          </a:xfrm>
          <a:prstGeom prst="triangl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658" t="6383" r="20886" b="13829"/>
          <a:stretch>
            <a:fillRect/>
          </a:stretch>
        </p:blipFill>
        <p:spPr bwMode="auto">
          <a:xfrm>
            <a:off x="7000892" y="3929066"/>
            <a:ext cx="1500198" cy="17859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18388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Demi Cond" pitchFamily="34" charset="0"/>
              </a:rPr>
              <a:t>План рассказа:</a:t>
            </a:r>
            <a:endParaRPr lang="ru-RU" sz="4000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C00000"/>
              </a:solidFill>
              <a:latin typeface="Franklin Gothic Demi Con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314327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66"/>
                </a:solidFill>
                <a:latin typeface="Franklin Gothic Demi Cond" pitchFamily="34" charset="0"/>
              </a:rPr>
              <a:t>Как называется группа знаков?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66"/>
                </a:solidFill>
                <a:latin typeface="Franklin Gothic Demi Cond" pitchFamily="34" charset="0"/>
              </a:rPr>
              <a:t>Каково их назначение?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66"/>
                </a:solidFill>
                <a:latin typeface="Franklin Gothic Demi Cond" pitchFamily="34" charset="0"/>
              </a:rPr>
              <a:t>Какую форму и цвет имеют?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66"/>
                </a:solidFill>
                <a:latin typeface="Franklin Gothic Demi Cond" pitchFamily="34" charset="0"/>
              </a:rPr>
              <a:t>Привести примеры.</a:t>
            </a:r>
          </a:p>
        </p:txBody>
      </p:sp>
      <p:pic>
        <p:nvPicPr>
          <p:cNvPr id="4" name="Рисунок 3" descr="896fc47642c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3214686"/>
            <a:ext cx="2928958" cy="276736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4572008"/>
            <a:ext cx="14668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14818"/>
            <a:ext cx="8183880" cy="105156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  <a:latin typeface="Franklin Gothic Demi Cond" pitchFamily="34" charset="0"/>
              </a:rPr>
              <a:t>Предупреждающие знаки </a:t>
            </a:r>
            <a:endParaRPr lang="ru-RU" sz="4800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FF00"/>
              </a:solidFill>
              <a:latin typeface="Franklin Gothic Demi Cond" pitchFamily="34" charset="0"/>
            </a:endParaRPr>
          </a:p>
        </p:txBody>
      </p:sp>
      <p:pic>
        <p:nvPicPr>
          <p:cNvPr id="4" name="Содержимое 3" descr="r8nu6sytiz7bmcf9hwo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7047"/>
          <a:stretch>
            <a:fillRect/>
          </a:stretch>
        </p:blipFill>
        <p:spPr>
          <a:xfrm>
            <a:off x="785786" y="928670"/>
            <a:ext cx="2114817" cy="1738663"/>
          </a:xfrm>
          <a:prstGeom prst="triangle">
            <a:avLst/>
          </a:prstGeom>
        </p:spPr>
      </p:pic>
      <p:pic>
        <p:nvPicPr>
          <p:cNvPr id="5" name="Рисунок 4" descr="88661_w640_h640_underconstruction.jpg"/>
          <p:cNvPicPr>
            <a:picLocks noChangeAspect="1"/>
          </p:cNvPicPr>
          <p:nvPr/>
        </p:nvPicPr>
        <p:blipFill>
          <a:blip r:embed="rId4" cstate="print"/>
          <a:srcRect b="6896"/>
          <a:stretch>
            <a:fillRect/>
          </a:stretch>
        </p:blipFill>
        <p:spPr>
          <a:xfrm>
            <a:off x="2643174" y="2071678"/>
            <a:ext cx="2071702" cy="1732100"/>
          </a:xfrm>
          <a:prstGeom prst="triangle">
            <a:avLst/>
          </a:prstGeom>
        </p:spPr>
      </p:pic>
      <p:pic>
        <p:nvPicPr>
          <p:cNvPr id="6" name="Рисунок 5" descr="Стихи о дорожных знаках. Дорожный знак. Дикие животные."/>
          <p:cNvPicPr/>
          <p:nvPr/>
        </p:nvPicPr>
        <p:blipFill>
          <a:blip r:embed="rId5" cstate="print"/>
          <a:srcRect b="6667"/>
          <a:stretch>
            <a:fillRect/>
          </a:stretch>
        </p:blipFill>
        <p:spPr bwMode="auto">
          <a:xfrm>
            <a:off x="4357686" y="857232"/>
            <a:ext cx="2143141" cy="1714512"/>
          </a:xfrm>
          <a:prstGeom prst="triangl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628px-Achtung_sv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43636" y="2000240"/>
            <a:ext cx="1957663" cy="171451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14818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  <a:latin typeface="Franklin Gothic Demi Cond" pitchFamily="34" charset="0"/>
              </a:rPr>
              <a:t>Запрещающие знаки</a:t>
            </a:r>
            <a:endParaRPr lang="ru-RU" sz="4800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FF00"/>
              </a:solidFill>
              <a:latin typeface="Franklin Gothic Demi Cond" pitchFamily="34" charset="0"/>
            </a:endParaRPr>
          </a:p>
        </p:txBody>
      </p:sp>
      <p:pic>
        <p:nvPicPr>
          <p:cNvPr id="5" name="Содержимое 3" descr="1_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714356"/>
            <a:ext cx="1643074" cy="1643074"/>
          </a:xfrm>
          <a:prstGeom prst="rect">
            <a:avLst/>
          </a:prstGeom>
        </p:spPr>
      </p:pic>
      <p:pic>
        <p:nvPicPr>
          <p:cNvPr id="6" name="Рисунок 5" descr="03f21d75d75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714356"/>
            <a:ext cx="1645813" cy="1643074"/>
          </a:xfrm>
          <a:prstGeom prst="ellipse">
            <a:avLst/>
          </a:prstGeom>
        </p:spPr>
      </p:pic>
      <p:pic>
        <p:nvPicPr>
          <p:cNvPr id="7" name="Рисунок 6" descr="Стихи о дорожных знаках. Дорожный знак. Подача звукового сигнала запрещена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1714488"/>
            <a:ext cx="1643074" cy="169286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Стихи о дорожных знаках. Дорожный знак. Въезд запрещен."/>
          <p:cNvPicPr>
            <a:picLocks noGrp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1714488"/>
            <a:ext cx="1643074" cy="164307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rpgbcbyfxkhfqulhjawko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0430" y="2714620"/>
            <a:ext cx="1785950" cy="17859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071942"/>
            <a:ext cx="8183880" cy="1051560"/>
          </a:xfrm>
        </p:spPr>
        <p:txBody>
          <a:bodyPr>
            <a:normAutofit/>
          </a:bodyPr>
          <a:lstStyle/>
          <a:p>
            <a:pPr algn="r"/>
            <a:r>
              <a:rPr lang="ru-RU" sz="48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  <a:latin typeface="Franklin Gothic Demi Cond" pitchFamily="34" charset="0"/>
              </a:rPr>
              <a:t>Предписывающие знаки </a:t>
            </a:r>
            <a:endParaRPr lang="ru-RU" sz="4800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FF00"/>
              </a:solidFill>
              <a:latin typeface="Franklin Gothic Demi Cond" pitchFamily="34" charset="0"/>
            </a:endParaRPr>
          </a:p>
        </p:txBody>
      </p:sp>
      <p:pic>
        <p:nvPicPr>
          <p:cNvPr id="4" name="Содержимое 3" descr="529214_w640_h640_4_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285860"/>
            <a:ext cx="1500198" cy="1500198"/>
          </a:xfrm>
          <a:prstGeom prst="ellipse">
            <a:avLst/>
          </a:prstGeom>
        </p:spPr>
      </p:pic>
      <p:pic>
        <p:nvPicPr>
          <p:cNvPr id="5" name="Рисунок 4" descr="529214_w640_h640_4_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6500826" y="1285860"/>
            <a:ext cx="1500198" cy="1500198"/>
          </a:xfrm>
          <a:prstGeom prst="ellipse">
            <a:avLst/>
          </a:prstGeom>
        </p:spPr>
      </p:pic>
      <p:pic>
        <p:nvPicPr>
          <p:cNvPr id="6" name="Рисунок 5" descr="529214_w640_h640_4_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786182" y="1285860"/>
            <a:ext cx="1500198" cy="1500198"/>
          </a:xfrm>
          <a:prstGeom prst="ellipse">
            <a:avLst/>
          </a:prstGeom>
        </p:spPr>
      </p:pic>
      <p:pic>
        <p:nvPicPr>
          <p:cNvPr id="7" name="Рисунок 6" descr="7ad6aa87c294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CF59"/>
              </a:clrFrom>
              <a:clrTo>
                <a:srgbClr val="FECF59">
                  <a:alpha val="0"/>
                </a:srgbClr>
              </a:clrTo>
            </a:clrChange>
          </a:blip>
          <a:srcRect r="6173"/>
          <a:stretch>
            <a:fillRect/>
          </a:stretch>
        </p:blipFill>
        <p:spPr>
          <a:xfrm>
            <a:off x="785786" y="3714752"/>
            <a:ext cx="1357322" cy="192882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51647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00"/>
                </a:solidFill>
                <a:latin typeface="Franklin Gothic Demi Cond" pitchFamily="34" charset="0"/>
              </a:rPr>
              <a:t>Знаки особых предписаний</a:t>
            </a:r>
            <a:endParaRPr lang="ru-RU" sz="4400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FF00"/>
              </a:solidFill>
              <a:latin typeface="Franklin Gothic Demi Cond" pitchFamily="34" charset="0"/>
            </a:endParaRPr>
          </a:p>
        </p:txBody>
      </p:sp>
      <p:pic>
        <p:nvPicPr>
          <p:cNvPr id="4" name="Содержимое 3" descr="1248172874_zjm8gf6rwy4ex7n0qui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4167"/>
          <a:stretch>
            <a:fillRect/>
          </a:stretch>
        </p:blipFill>
        <p:spPr>
          <a:xfrm>
            <a:off x="3786182" y="857232"/>
            <a:ext cx="1542960" cy="1500198"/>
          </a:xfrm>
          <a:prstGeom prst="roundRect">
            <a:avLst/>
          </a:prstGeom>
        </p:spPr>
      </p:pic>
      <p:pic>
        <p:nvPicPr>
          <p:cNvPr id="5" name="Рисунок 4" descr="1243666279_avtobus.png"/>
          <p:cNvPicPr>
            <a:picLocks noChangeAspect="1"/>
          </p:cNvPicPr>
          <p:nvPr/>
        </p:nvPicPr>
        <p:blipFill>
          <a:blip r:embed="rId3" cstate="print"/>
          <a:srcRect l="5850" t="16000" r="16157" b="4000"/>
          <a:stretch>
            <a:fillRect/>
          </a:stretch>
        </p:blipFill>
        <p:spPr>
          <a:xfrm>
            <a:off x="1428728" y="1071546"/>
            <a:ext cx="1381135" cy="2071702"/>
          </a:xfrm>
          <a:prstGeom prst="roundRect">
            <a:avLst/>
          </a:prstGeom>
        </p:spPr>
      </p:pic>
      <p:pic>
        <p:nvPicPr>
          <p:cNvPr id="6" name="Рисунок 5" descr="67dde6b295ff538c6b41e042f8f85c3f.gif"/>
          <p:cNvPicPr>
            <a:picLocks noChangeAspect="1"/>
          </p:cNvPicPr>
          <p:nvPr/>
        </p:nvPicPr>
        <p:blipFill>
          <a:blip r:embed="rId4"/>
          <a:srcRect l="6351" t="4505" r="4729" b="5405"/>
          <a:stretch>
            <a:fillRect/>
          </a:stretch>
        </p:blipFill>
        <p:spPr>
          <a:xfrm>
            <a:off x="6143636" y="1071546"/>
            <a:ext cx="1450192" cy="2071702"/>
          </a:xfrm>
          <a:prstGeom prst="roundRect">
            <a:avLst/>
          </a:prstGeom>
        </p:spPr>
      </p:pic>
      <p:pic>
        <p:nvPicPr>
          <p:cNvPr id="7" name="Рисунок 6" descr="fcd67318b64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7620" y="2786058"/>
            <a:ext cx="1236193" cy="164307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2">
      <a:dk1>
        <a:sysClr val="windowText" lastClr="000000"/>
      </a:dk1>
      <a:lt1>
        <a:srgbClr val="91D13C"/>
      </a:lt1>
      <a:dk2>
        <a:srgbClr val="6DA325"/>
      </a:dk2>
      <a:lt2>
        <a:srgbClr val="CDEAA7"/>
      </a:lt2>
      <a:accent1>
        <a:srgbClr val="F2EADD"/>
      </a:accent1>
      <a:accent2>
        <a:srgbClr val="9F2936"/>
      </a:accent2>
      <a:accent3>
        <a:srgbClr val="1B587C"/>
      </a:accent3>
      <a:accent4>
        <a:srgbClr val="50771B"/>
      </a:accent4>
      <a:accent5>
        <a:srgbClr val="604878"/>
      </a:accent5>
      <a:accent6>
        <a:srgbClr val="C19859"/>
      </a:accent6>
      <a:hlink>
        <a:srgbClr val="182408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Конспект урока ознакомления с окружающим миром</Template>
  <TotalTime>631</TotalTime>
  <Words>42</Words>
  <Application>Microsoft Office PowerPoint</Application>
  <PresentationFormat>Экран (4:3)</PresentationFormat>
  <Paragraphs>17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Тема: Дорожные знаки </vt:lpstr>
      <vt:lpstr>Презентация PowerPoint</vt:lpstr>
      <vt:lpstr>Презентация PowerPoint</vt:lpstr>
      <vt:lpstr>Презентация PowerPoint</vt:lpstr>
      <vt:lpstr>План рассказа:</vt:lpstr>
      <vt:lpstr>Предупреждающие знаки </vt:lpstr>
      <vt:lpstr>Запрещающие знаки</vt:lpstr>
      <vt:lpstr>Предписывающие знаки </vt:lpstr>
      <vt:lpstr>Знаки особых предписаний</vt:lpstr>
      <vt:lpstr>Знаки сервиса</vt:lpstr>
      <vt:lpstr>Физкультминутка </vt:lpstr>
      <vt:lpstr>Презентация PowerPoint</vt:lpstr>
      <vt:lpstr>Спасибо за  урок!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Дорожные знаки </dc:title>
  <cp:lastModifiedBy>user</cp:lastModifiedBy>
  <cp:revision>66</cp:revision>
  <dcterms:modified xsi:type="dcterms:W3CDTF">2021-10-17T10:54:15Z</dcterms:modified>
</cp:coreProperties>
</file>