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73" r:id="rId3"/>
    <p:sldId id="275" r:id="rId4"/>
    <p:sldId id="272" r:id="rId5"/>
    <p:sldId id="260" r:id="rId6"/>
    <p:sldId id="264" r:id="rId7"/>
    <p:sldId id="265" r:id="rId8"/>
    <p:sldId id="266" r:id="rId9"/>
    <p:sldId id="268" r:id="rId10"/>
    <p:sldId id="263" r:id="rId11"/>
    <p:sldId id="269" r:id="rId12"/>
    <p:sldId id="270" r:id="rId13"/>
    <p:sldId id="274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B28"/>
    <a:srgbClr val="A3FF75"/>
    <a:srgbClr val="9FE45A"/>
    <a:srgbClr val="11B119"/>
    <a:srgbClr val="07490A"/>
    <a:srgbClr val="609600"/>
    <a:srgbClr val="2597FF"/>
    <a:srgbClr val="FF9E1D"/>
    <a:srgbClr val="D68B1C"/>
    <a:srgbClr val="6C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3074F12-AA26-4AC8-9962-C36BB8F32554}" type="datetimeFigureOut">
              <a:rPr lang="en-US" smtClean="0"/>
              <a:pPr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5304" y="527606"/>
            <a:ext cx="4368696" cy="3206804"/>
          </a:xfrm>
        </p:spPr>
        <p:txBody>
          <a:bodyPr>
            <a:noAutofit/>
          </a:bodyPr>
          <a:lstStyle/>
          <a:p>
            <a:pPr lvl="0" algn="l"/>
            <a:r>
              <a:rPr lang="en-US" dirty="0" smtClean="0">
                <a:cs typeface="Arial" panose="020B0604020202020204" pitchFamily="34" charset="0"/>
              </a:rPr>
              <a:t>What’s Your Opinion</a:t>
            </a:r>
            <a:r>
              <a:rPr lang="ru-RU" dirty="0" smtClean="0">
                <a:cs typeface="Arial" panose="020B0604020202020204" pitchFamily="34" charset="0"/>
              </a:rPr>
              <a:t>?</a:t>
            </a:r>
            <a:br>
              <a:rPr lang="ru-RU" dirty="0" smtClean="0">
                <a:cs typeface="Arial" panose="020B0604020202020204" pitchFamily="34" charset="0"/>
              </a:rPr>
            </a:br>
            <a:r>
              <a:rPr lang="ru-RU" dirty="0" smtClean="0">
                <a:cs typeface="Arial" panose="020B0604020202020204" pitchFamily="34" charset="0"/>
              </a:rPr>
              <a:t>Развитие </a:t>
            </a:r>
            <a:r>
              <a:rPr lang="ru-RU" dirty="0">
                <a:cs typeface="Arial" panose="020B0604020202020204" pitchFamily="34" charset="0"/>
              </a:rPr>
              <a:t>продуктивных навыков на основе прочитанного </a:t>
            </a:r>
            <a:r>
              <a:rPr lang="ru-RU" dirty="0" smtClean="0">
                <a:cs typeface="Arial" panose="020B0604020202020204" pitchFamily="34" charset="0"/>
              </a:rPr>
              <a:t>текста 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77410" y="3613163"/>
            <a:ext cx="397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Учитель английского языка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Горячева С.В.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МБОУ Школа №128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г.Уфы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61007"/>
            <a:ext cx="9144000" cy="4956050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3800" dirty="0"/>
              <a:t>ONLINE or IN class</a:t>
            </a:r>
            <a:r>
              <a:rPr lang="en-US" sz="3800" dirty="0" smtClean="0"/>
              <a:t>?</a:t>
            </a:r>
            <a:endParaRPr lang="ru-RU" sz="3800" dirty="0"/>
          </a:p>
          <a:p>
            <a:pPr marL="0" indent="0" algn="just">
              <a:buNone/>
            </a:pPr>
            <a:r>
              <a:rPr lang="en-US" sz="3800" dirty="0" smtClean="0"/>
              <a:t>    (1) Many </a:t>
            </a:r>
            <a:r>
              <a:rPr lang="en-US" sz="3800" dirty="0"/>
              <a:t>people believe that there won’t be any schools in the future. Instead, students will learn at home with the help of a personal computer and the Internet.</a:t>
            </a:r>
            <a:endParaRPr lang="ru-RU" sz="3800" dirty="0"/>
          </a:p>
          <a:p>
            <a:pPr marL="0" indent="0" algn="just">
              <a:buNone/>
            </a:pPr>
            <a:r>
              <a:rPr lang="en-US" sz="3800" dirty="0" smtClean="0"/>
              <a:t>     (2) It </a:t>
            </a:r>
            <a:r>
              <a:rPr lang="en-US" sz="3800" dirty="0"/>
              <a:t>is true that technology plays a big part in learning today. In many parts of the world, students use personal computers to write their school assignments or keep notes of lectures. </a:t>
            </a:r>
            <a:r>
              <a:rPr lang="en-US" sz="3800" i="1" dirty="0"/>
              <a:t>What’s more</a:t>
            </a:r>
            <a:r>
              <a:rPr lang="en-US" sz="3800" dirty="0"/>
              <a:t>, students go online to look up useful information or do an online </a:t>
            </a:r>
            <a:r>
              <a:rPr lang="en-US" sz="3800" dirty="0" smtClean="0"/>
              <a:t>course.</a:t>
            </a:r>
          </a:p>
          <a:p>
            <a:pPr marL="0" indent="0" algn="just">
              <a:buNone/>
            </a:pPr>
            <a:r>
              <a:rPr lang="en-US" sz="3800" dirty="0" smtClean="0"/>
              <a:t>     (3) </a:t>
            </a:r>
            <a:r>
              <a:rPr lang="en-US" sz="3800" i="1" dirty="0" smtClean="0"/>
              <a:t>However</a:t>
            </a:r>
            <a:r>
              <a:rPr lang="en-US" sz="3800" dirty="0"/>
              <a:t>, computers will never be able to replace teachers. Teachers motivate their students, help them out with difficult tasks, answer their questions and give clear explanations. </a:t>
            </a:r>
            <a:r>
              <a:rPr lang="en-US" sz="3800" i="1" dirty="0"/>
              <a:t>Moreover</a:t>
            </a:r>
            <a:r>
              <a:rPr lang="en-US" sz="3800" dirty="0"/>
              <a:t>, teachers show young children how to behave and act as role models for them.</a:t>
            </a:r>
            <a:endParaRPr lang="ru-RU" sz="3800" dirty="0"/>
          </a:p>
          <a:p>
            <a:pPr marL="0" indent="0" algn="just">
              <a:buNone/>
            </a:pPr>
            <a:r>
              <a:rPr lang="en-US" sz="3800" i="1" dirty="0" smtClean="0"/>
              <a:t>     </a:t>
            </a:r>
            <a:r>
              <a:rPr lang="en-US" sz="3800" dirty="0" smtClean="0"/>
              <a:t>(4) </a:t>
            </a:r>
            <a:r>
              <a:rPr lang="en-US" sz="3800" i="1" dirty="0" smtClean="0"/>
              <a:t>To </a:t>
            </a:r>
            <a:r>
              <a:rPr lang="en-US" sz="3800" i="1" dirty="0"/>
              <a:t>sum up</a:t>
            </a:r>
            <a:r>
              <a:rPr lang="en-US" sz="3800" dirty="0"/>
              <a:t>, technology can help students learn things. Unfortunately, it cannot offer them the inspiration and support that teachers can. </a:t>
            </a:r>
            <a:endParaRPr lang="ru-RU" sz="3800" dirty="0"/>
          </a:p>
          <a:p>
            <a:pPr algn="just"/>
            <a:endParaRPr lang="en-US" sz="3800" dirty="0" smtClean="0"/>
          </a:p>
          <a:p>
            <a:endParaRPr lang="en-US" sz="3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28547"/>
            <a:ext cx="8856890" cy="1832460"/>
          </a:xfrm>
          <a:solidFill>
            <a:srgbClr val="A3FF75"/>
          </a:solidFill>
          <a:ln>
            <a:solidFill>
              <a:srgbClr val="115B28"/>
            </a:solidFill>
          </a:ln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Match the paragraphs to the headings.</a:t>
            </a:r>
            <a:br>
              <a:rPr lang="en-US" sz="2400" b="1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Conclusion (summary of the topic)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Introduction (presentation of the topic)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Viewpoints and examples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Opposing viewpoints and examples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374900"/>
            <a:ext cx="471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(</a:t>
            </a:r>
            <a:r>
              <a:rPr lang="en-US" sz="2000" b="1" dirty="0"/>
              <a:t>4)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82820" y="775010"/>
            <a:ext cx="4748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(1)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3065" y="1175120"/>
            <a:ext cx="4748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(2)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23262" y="1530885"/>
            <a:ext cx="4748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(3)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3082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08676"/>
            <a:ext cx="9144000" cy="140409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3400" dirty="0"/>
              <a:t>ONLINE or IN class</a:t>
            </a:r>
            <a:r>
              <a:rPr lang="en-US" sz="3400" dirty="0" smtClean="0"/>
              <a:t>?</a:t>
            </a:r>
            <a:endParaRPr lang="ru-RU" sz="3400" dirty="0"/>
          </a:p>
          <a:p>
            <a:pPr marL="0" indent="0" algn="just">
              <a:buNone/>
            </a:pPr>
            <a:r>
              <a:rPr lang="en-US" sz="3400" dirty="0" smtClean="0"/>
              <a:t>    (1) </a:t>
            </a:r>
            <a:r>
              <a:rPr lang="en-US" sz="3400" dirty="0" smtClean="0">
                <a:solidFill>
                  <a:srgbClr val="FF0000"/>
                </a:solidFill>
              </a:rPr>
              <a:t>Many </a:t>
            </a:r>
            <a:r>
              <a:rPr lang="en-US" sz="3400" dirty="0">
                <a:solidFill>
                  <a:srgbClr val="FF0000"/>
                </a:solidFill>
              </a:rPr>
              <a:t>people believe that there won’t be any schools in the future. </a:t>
            </a:r>
            <a:r>
              <a:rPr lang="en-US" sz="3400" u="sng" dirty="0"/>
              <a:t>Instead, students will learn at home with the help of a personal computer and the Internet</a:t>
            </a:r>
            <a:r>
              <a:rPr lang="en-US" sz="3400" u="sng" dirty="0" smtClean="0"/>
              <a:t>.</a:t>
            </a:r>
            <a:endParaRPr lang="en-US" sz="3400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456410"/>
            <a:ext cx="9144000" cy="1374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sz="2400" dirty="0" smtClean="0"/>
              <a:t>     (2) </a:t>
            </a:r>
            <a:r>
              <a:rPr lang="en-US" sz="2400" dirty="0" smtClean="0">
                <a:solidFill>
                  <a:srgbClr val="FF0000"/>
                </a:solidFill>
              </a:rPr>
              <a:t>It is true that technology plays a big part in learning today. </a:t>
            </a:r>
            <a:r>
              <a:rPr lang="en-US" sz="2400" u="sng" dirty="0" smtClean="0"/>
              <a:t>In many parts of the world, students use personal computers to write their school assignments or keep notes of lectures. </a:t>
            </a:r>
            <a:r>
              <a:rPr lang="en-US" sz="2400" i="1" u="sng" dirty="0" smtClean="0"/>
              <a:t>What’s more</a:t>
            </a:r>
            <a:r>
              <a:rPr lang="en-US" sz="2400" u="sng" dirty="0" smtClean="0"/>
              <a:t>, students go online to look up useful information or do an online course.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21756" y="3994943"/>
            <a:ext cx="9144000" cy="13532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sz="2400" dirty="0" smtClean="0"/>
              <a:t>     (3) </a:t>
            </a:r>
            <a:r>
              <a:rPr lang="en-US" sz="2400" i="1" dirty="0" smtClean="0">
                <a:solidFill>
                  <a:srgbClr val="FF0000"/>
                </a:solidFill>
              </a:rPr>
              <a:t>However</a:t>
            </a:r>
            <a:r>
              <a:rPr lang="en-US" sz="2400" dirty="0" smtClean="0">
                <a:solidFill>
                  <a:srgbClr val="FF0000"/>
                </a:solidFill>
              </a:rPr>
              <a:t>, computers will never be able to replace teachers. </a:t>
            </a:r>
            <a:r>
              <a:rPr lang="en-US" sz="2400" u="sng" dirty="0" smtClean="0"/>
              <a:t>Teachers motivate their students, help them out with difficult tasks, answer their questions and give clear explanations. </a:t>
            </a:r>
            <a:r>
              <a:rPr lang="en-US" sz="2400" i="1" u="sng" dirty="0" smtClean="0"/>
              <a:t>Moreover</a:t>
            </a:r>
            <a:r>
              <a:rPr lang="en-US" sz="2400" u="sng" dirty="0" smtClean="0"/>
              <a:t>, teachers show young children how to behave and act as role models for them.</a:t>
            </a:r>
            <a:endParaRPr lang="en-US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5675800"/>
            <a:ext cx="9144000" cy="11545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sz="2400" i="1" dirty="0" smtClean="0"/>
              <a:t>      </a:t>
            </a:r>
            <a:r>
              <a:rPr lang="en-US" sz="2400" dirty="0" smtClean="0"/>
              <a:t>(4) </a:t>
            </a:r>
            <a:r>
              <a:rPr lang="en-US" sz="2400" i="1" dirty="0" smtClean="0">
                <a:solidFill>
                  <a:srgbClr val="FF0000"/>
                </a:solidFill>
              </a:rPr>
              <a:t>To sum up</a:t>
            </a:r>
            <a:r>
              <a:rPr lang="en-US" sz="2400" dirty="0" smtClean="0">
                <a:solidFill>
                  <a:srgbClr val="FF0000"/>
                </a:solidFill>
              </a:rPr>
              <a:t>, technology can help students learn things. </a:t>
            </a:r>
            <a:r>
              <a:rPr lang="en-US" sz="2400" u="sng" dirty="0" smtClean="0"/>
              <a:t>Unfortunately, it cannot offer them the inspiration and support that teachers can. </a:t>
            </a:r>
            <a:endParaRPr lang="ru-RU" sz="2400" u="sng" dirty="0" smtClean="0"/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7" name="Заголовок 22"/>
          <p:cNvSpPr txBox="1">
            <a:spLocks/>
          </p:cNvSpPr>
          <p:nvPr/>
        </p:nvSpPr>
        <p:spPr>
          <a:xfrm>
            <a:off x="155575" y="93451"/>
            <a:ext cx="8789338" cy="926577"/>
          </a:xfrm>
          <a:prstGeom prst="rect">
            <a:avLst/>
          </a:prstGeom>
          <a:solidFill>
            <a:srgbClr val="A3FF75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Find the topic sentence and supporting sentences in each paragraph.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1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2054655"/>
            <a:ext cx="8856890" cy="2901395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To know the order of the paragraphs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To make up the topic sentence and supporting sentences in each paragraph.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To present different viewpoints on the problem.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To use linking words and other useful phrases.</a:t>
            </a:r>
          </a:p>
          <a:p>
            <a:pPr marL="514350" indent="-514350">
              <a:buAutoNum type="arabicPeriod"/>
            </a:pP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693" y="222195"/>
            <a:ext cx="8856890" cy="1068934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>What do you need to write an article on a problem or an opinion essay?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2336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7080" y="1443835"/>
            <a:ext cx="7417100" cy="488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865" y="4642553"/>
            <a:ext cx="7543800" cy="9144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/>
              <a:t>Home task</a:t>
            </a:r>
            <a:endParaRPr lang="en-US" sz="4000" b="1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07021" y="1918455"/>
            <a:ext cx="4113885" cy="1352761"/>
          </a:xfrm>
          <a:prstGeom prst="wedgeRoundRectCallout">
            <a:avLst>
              <a:gd name="adj1" fmla="val -1469"/>
              <a:gd name="adj2" fmla="val 76402"/>
              <a:gd name="adj3" fmla="val 16667"/>
            </a:avLst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It is true that computers can save a lot of space and time.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999671" y="1922742"/>
            <a:ext cx="4142357" cy="1374345"/>
          </a:xfrm>
          <a:prstGeom prst="wedgeRoundRectCallout">
            <a:avLst>
              <a:gd name="adj1" fmla="val 1511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On the other hand, the use of computers can lead to problems.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138" y="680310"/>
            <a:ext cx="8856890" cy="1070789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Ex. 6, p. 50. </a:t>
            </a:r>
          </a:p>
          <a:p>
            <a:pPr marL="457200" indent="-457200" algn="just">
              <a:buAutoNum type="arabicParenR"/>
            </a:pPr>
            <a:r>
              <a:rPr lang="en-US" sz="2400" dirty="0" smtClean="0">
                <a:solidFill>
                  <a:schemeClr val="tx1"/>
                </a:solidFill>
              </a:rPr>
              <a:t>Use the topic sentences and write down appropriate supporting sentences (6 </a:t>
            </a:r>
            <a:r>
              <a:rPr lang="en-US" sz="2400" dirty="0">
                <a:solidFill>
                  <a:schemeClr val="tx1"/>
                </a:solidFill>
              </a:rPr>
              <a:t>sentences</a:t>
            </a:r>
            <a:r>
              <a:rPr lang="en-US" sz="2400" dirty="0" smtClean="0">
                <a:solidFill>
                  <a:schemeClr val="tx1"/>
                </a:solidFill>
              </a:rPr>
              <a:t>).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5320" y="5656170"/>
            <a:ext cx="8856890" cy="1045604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Ex. 6, p. 50. </a:t>
            </a:r>
          </a:p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2) Computers</a:t>
            </a:r>
            <a:r>
              <a:rPr lang="en-US" sz="2400" dirty="0">
                <a:solidFill>
                  <a:schemeClr val="tx1"/>
                </a:solidFill>
              </a:rPr>
              <a:t>:</a:t>
            </a:r>
            <a:r>
              <a:rPr lang="en-US" sz="2400" dirty="0" smtClean="0">
                <a:solidFill>
                  <a:schemeClr val="tx1"/>
                </a:solidFill>
              </a:rPr>
              <a:t> A blessing or a curse? Write an opinion essay (120-150 words).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760" y="3581705"/>
            <a:ext cx="2147074" cy="151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7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92567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 </a:t>
            </a:r>
            <a:endParaRPr lang="en-US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8235" y="527605"/>
            <a:ext cx="914400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условия для формирования языковой и речевой компетенции.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Обучающая: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понимания текста и извлечения информации, необходимой для решения коммуникативной задачи.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Развивающая: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1. Способствовать развитию личностных, познавательных, коммуникативных и регулятивных универсальных учебных действий. 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Воспитывающая:</a:t>
            </a:r>
            <a:endParaRPr lang="ru-RU" dirty="0">
              <a:solidFill>
                <a:srgbClr val="FFFF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1. Способствовать воспитанию толерантного</a:t>
            </a:r>
            <a:r>
              <a:rPr lang="ru-RU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сознания и поведения личности в поликультурном обществе, уважительного отношения к речевому партнеру.</a:t>
            </a:r>
            <a:endParaRPr lang="ru-RU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35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925679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/>
              <a:t>Which of the gadgets do you use? What for?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97186" y="4739968"/>
            <a:ext cx="7733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I use a(n) ______________ to watch films. </a:t>
            </a:r>
          </a:p>
          <a:p>
            <a:pPr algn="just"/>
            <a:r>
              <a:rPr lang="en-US" sz="2800" b="1" dirty="0" smtClean="0"/>
              <a:t>And what about you?</a:t>
            </a:r>
            <a:endParaRPr lang="ru-RU" sz="2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174" y="2362302"/>
            <a:ext cx="2147074" cy="15180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67" l="21800" r="78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294" y="2501338"/>
            <a:ext cx="2658691" cy="19940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6143" r="74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68" y="2844385"/>
            <a:ext cx="1836621" cy="1836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169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737" y="1563730"/>
            <a:ext cx="1538375" cy="1761953"/>
          </a:xfrm>
          <a:prstGeom prst="rect">
            <a:avLst/>
          </a:prstGeom>
        </p:spPr>
      </p:pic>
      <p:pic>
        <p:nvPicPr>
          <p:cNvPr id="1026" name="Picture 2" descr="http://www.funlib.ru/cimg/2014/101605/305669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224" l="18066" r="822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213" y="3020731"/>
            <a:ext cx="3280031" cy="246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62" b="9706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544" y="1801410"/>
            <a:ext cx="2240658" cy="16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7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/>
              <a:t>Who will teach children in the future?</a:t>
            </a:r>
            <a:endParaRPr lang="en-US" sz="4000" b="1" dirty="0"/>
          </a:p>
        </p:txBody>
      </p:sp>
      <p:pic>
        <p:nvPicPr>
          <p:cNvPr id="1026" name="Picture 2" descr="http://www.profi-forex.org/system/news/A02-34_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24" y="2970885"/>
            <a:ext cx="3352851" cy="250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eselajashkola.ru/wp-content/uploads/images/23_04_2014_05_56_52_8369a6c228ef72475b2bccd36147e974-501x33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115" y="3047237"/>
            <a:ext cx="3560674" cy="235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43555" y="1596539"/>
            <a:ext cx="4123035" cy="1374346"/>
          </a:xfrm>
          <a:prstGeom prst="wedgeRoundRectCallout">
            <a:avLst>
              <a:gd name="adj1" fmla="val -1469"/>
              <a:gd name="adj2" fmla="val 76402"/>
              <a:gd name="adj3" fmla="val 16667"/>
            </a:avLst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Teachers will never stop teaching children.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572000" y="1596540"/>
            <a:ext cx="4295063" cy="1374346"/>
          </a:xfrm>
          <a:prstGeom prst="wedgeRoundRectCallout">
            <a:avLst>
              <a:gd name="adj1" fmla="val 1511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Computers will replace teachers in the future.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72972" y="5441977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Can you express your opinion?</a:t>
            </a:r>
            <a:endParaRPr lang="en-US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157193" y="6020796"/>
            <a:ext cx="670987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dirty="0" smtClean="0"/>
              <a:t>Can you do it in written form?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6631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b="1" dirty="0" smtClean="0"/>
              <a:t>What is the article about?</a:t>
            </a:r>
            <a:endParaRPr lang="en-US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25895" y="2360065"/>
            <a:ext cx="4275740" cy="1221640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ONLINE or IN </a:t>
            </a:r>
            <a:r>
              <a:rPr lang="en-US" sz="3600" b="1" dirty="0" smtClean="0">
                <a:solidFill>
                  <a:schemeClr val="tx1"/>
                </a:solidFill>
              </a:rPr>
              <a:t>class?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2168" y="680310"/>
            <a:ext cx="2282340" cy="76822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learning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0360" y="955061"/>
            <a:ext cx="2137870" cy="75557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teaching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13761" y="4039820"/>
            <a:ext cx="2443280" cy="852026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new technologies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009" y="4039820"/>
            <a:ext cx="2530657" cy="852026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the Internet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42040" y="1064423"/>
            <a:ext cx="2282340" cy="76822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t</a:t>
            </a:r>
            <a:r>
              <a:rPr lang="en-US" sz="2800" b="1" dirty="0" smtClean="0">
                <a:solidFill>
                  <a:schemeClr val="tx1"/>
                </a:solidFill>
              </a:rPr>
              <a:t>he role of the teacher</a:t>
            </a:r>
            <a:endParaRPr lang="ru-RU" sz="28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60619" y="4021207"/>
            <a:ext cx="2499332" cy="76822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the role of the computers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6161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https://cdn4.iconfinder.com/data/icons/outline-2/64/fish-bone-51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Блок-схема: объединение 9"/>
          <p:cNvSpPr/>
          <p:nvPr/>
        </p:nvSpPr>
        <p:spPr>
          <a:xfrm rot="5400000">
            <a:off x="-614970" y="3077381"/>
            <a:ext cx="3237382" cy="2034606"/>
          </a:xfrm>
          <a:prstGeom prst="flowChartMerge">
            <a:avLst/>
          </a:prstGeom>
          <a:solidFill>
            <a:srgbClr val="92D050"/>
          </a:solidFill>
          <a:ln>
            <a:solidFill>
              <a:srgbClr val="074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45732" y="4018331"/>
            <a:ext cx="5039265" cy="152705"/>
          </a:xfrm>
          <a:prstGeom prst="rect">
            <a:avLst/>
          </a:prstGeom>
          <a:solidFill>
            <a:srgbClr val="92D050"/>
          </a:solidFill>
          <a:ln>
            <a:solidFill>
              <a:srgbClr val="115B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учное управление 12"/>
          <p:cNvSpPr/>
          <p:nvPr/>
        </p:nvSpPr>
        <p:spPr>
          <a:xfrm rot="5400000">
            <a:off x="6622024" y="2873671"/>
            <a:ext cx="3211510" cy="1832673"/>
          </a:xfrm>
          <a:prstGeom prst="flowChartManualOperation">
            <a:avLst/>
          </a:prstGeom>
          <a:solidFill>
            <a:srgbClr val="92D050"/>
          </a:solidFill>
          <a:ln>
            <a:solidFill>
              <a:srgbClr val="115B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17112739">
            <a:off x="1533040" y="2688038"/>
            <a:ext cx="2430481" cy="1227719"/>
          </a:xfrm>
          <a:prstGeom prst="arc">
            <a:avLst>
              <a:gd name="adj1" fmla="val 13605150"/>
              <a:gd name="adj2" fmla="val 21337179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15" name="Дуга 14"/>
          <p:cNvSpPr/>
          <p:nvPr/>
        </p:nvSpPr>
        <p:spPr>
          <a:xfrm rot="17112739">
            <a:off x="2693612" y="2572562"/>
            <a:ext cx="2430481" cy="1227719"/>
          </a:xfrm>
          <a:prstGeom prst="arc">
            <a:avLst>
              <a:gd name="adj1" fmla="val 13605150"/>
              <a:gd name="adj2" fmla="val 21337179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16" name="Дуга 15"/>
          <p:cNvSpPr/>
          <p:nvPr/>
        </p:nvSpPr>
        <p:spPr>
          <a:xfrm rot="17112739">
            <a:off x="4158532" y="2620561"/>
            <a:ext cx="2430481" cy="1227719"/>
          </a:xfrm>
          <a:prstGeom prst="arc">
            <a:avLst>
              <a:gd name="adj1" fmla="val 13605150"/>
              <a:gd name="adj2" fmla="val 21337179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17" name="Дуга 16"/>
          <p:cNvSpPr/>
          <p:nvPr/>
        </p:nvSpPr>
        <p:spPr>
          <a:xfrm rot="17112739">
            <a:off x="5407948" y="2622304"/>
            <a:ext cx="2430481" cy="1227719"/>
          </a:xfrm>
          <a:prstGeom prst="arc">
            <a:avLst>
              <a:gd name="adj1" fmla="val 13605150"/>
              <a:gd name="adj2" fmla="val 21337179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18" name="Дуга 17"/>
          <p:cNvSpPr/>
          <p:nvPr/>
        </p:nvSpPr>
        <p:spPr>
          <a:xfrm rot="15186992">
            <a:off x="1584706" y="4318185"/>
            <a:ext cx="2430481" cy="1227719"/>
          </a:xfrm>
          <a:prstGeom prst="arc">
            <a:avLst>
              <a:gd name="adj1" fmla="val 11272013"/>
              <a:gd name="adj2" fmla="val 19387315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19" name="Дуга 18"/>
          <p:cNvSpPr/>
          <p:nvPr/>
        </p:nvSpPr>
        <p:spPr>
          <a:xfrm rot="15186992">
            <a:off x="2905561" y="4252517"/>
            <a:ext cx="2430481" cy="1227719"/>
          </a:xfrm>
          <a:prstGeom prst="arc">
            <a:avLst>
              <a:gd name="adj1" fmla="val 11272013"/>
              <a:gd name="adj2" fmla="val 19387315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20" name="Дуга 19"/>
          <p:cNvSpPr/>
          <p:nvPr/>
        </p:nvSpPr>
        <p:spPr>
          <a:xfrm rot="15186992">
            <a:off x="4295038" y="4155235"/>
            <a:ext cx="2430481" cy="1227719"/>
          </a:xfrm>
          <a:prstGeom prst="arc">
            <a:avLst>
              <a:gd name="adj1" fmla="val 11272013"/>
              <a:gd name="adj2" fmla="val 19387315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 rot="15109429">
            <a:off x="5604488" y="4138613"/>
            <a:ext cx="2434810" cy="1227719"/>
          </a:xfrm>
          <a:prstGeom prst="arc">
            <a:avLst>
              <a:gd name="adj1" fmla="val 11419628"/>
              <a:gd name="adj2" fmla="val 19387315"/>
            </a:avLst>
          </a:prstGeom>
          <a:ln w="76200">
            <a:solidFill>
              <a:srgbClr val="9FE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1B119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155575" y="93451"/>
            <a:ext cx="8789338" cy="1350384"/>
          </a:xfrm>
          <a:solidFill>
            <a:srgbClr val="A3FF75"/>
          </a:solidFill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List </a:t>
            </a:r>
            <a:r>
              <a:rPr lang="en-US" sz="4000" b="1" dirty="0">
                <a:solidFill>
                  <a:schemeClr val="tx1"/>
                </a:solidFill>
              </a:rPr>
              <a:t>viewpoints </a:t>
            </a:r>
            <a:r>
              <a:rPr lang="en-US" sz="4000" b="1" dirty="0" smtClean="0">
                <a:solidFill>
                  <a:schemeClr val="tx1"/>
                </a:solidFill>
              </a:rPr>
              <a:t>for </a:t>
            </a:r>
            <a:r>
              <a:rPr lang="en-US" sz="4000" b="1" dirty="0">
                <a:solidFill>
                  <a:schemeClr val="tx1"/>
                </a:solidFill>
              </a:rPr>
              <a:t>and against computers.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 rot="3804873">
            <a:off x="6127743" y="4784898"/>
            <a:ext cx="1844951" cy="695162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show how to behave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 rot="3792089">
            <a:off x="3366277" y="4824140"/>
            <a:ext cx="2155368" cy="740181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answer </a:t>
            </a:r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dirty="0" smtClean="0">
                <a:solidFill>
                  <a:schemeClr val="tx1"/>
                </a:solidFill>
              </a:rPr>
              <a:t>questions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 rot="3776334">
            <a:off x="1962273" y="4839150"/>
            <a:ext cx="2165574" cy="755923"/>
          </a:xfrm>
          <a:prstGeom prst="roundRect">
            <a:avLst>
              <a:gd name="adj" fmla="val 24512"/>
            </a:avLst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m</a:t>
            </a:r>
            <a:r>
              <a:rPr lang="en-US" sz="2400" dirty="0" smtClean="0">
                <a:solidFill>
                  <a:schemeClr val="tx1"/>
                </a:solidFill>
              </a:rPr>
              <a:t>otivate students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 rot="3763087">
            <a:off x="4760695" y="4775911"/>
            <a:ext cx="1998474" cy="765245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help with difficult </a:t>
            </a:r>
            <a:r>
              <a:rPr lang="en-US" sz="2400" dirty="0" smtClean="0">
                <a:solidFill>
                  <a:schemeClr val="tx1"/>
                </a:solidFill>
              </a:rPr>
              <a:t>tasks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5944327"/>
            <a:ext cx="2282340" cy="76822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Computers can’t …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6311" y="1562532"/>
            <a:ext cx="2282340" cy="768227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Computers help to …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 rot="17806395">
            <a:off x="1860549" y="2660147"/>
            <a:ext cx="2020085" cy="670369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write school </a:t>
            </a:r>
            <a:r>
              <a:rPr lang="en-US" sz="2400" dirty="0" smtClean="0">
                <a:solidFill>
                  <a:schemeClr val="tx1"/>
                </a:solidFill>
              </a:rPr>
              <a:t>assignments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 rot="17806395">
            <a:off x="3140004" y="2606802"/>
            <a:ext cx="2022075" cy="762254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keep notes of </a:t>
            </a:r>
            <a:r>
              <a:rPr lang="en-US" sz="2400" dirty="0" smtClean="0">
                <a:solidFill>
                  <a:schemeClr val="tx1"/>
                </a:solidFill>
              </a:rPr>
              <a:t>lectures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 rot="17806395">
            <a:off x="4483356" y="2582045"/>
            <a:ext cx="2084778" cy="724095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look up useful </a:t>
            </a:r>
            <a:r>
              <a:rPr lang="en-US" sz="2400" dirty="0" smtClean="0">
                <a:solidFill>
                  <a:schemeClr val="tx1"/>
                </a:solidFill>
              </a:rPr>
              <a:t>information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 rot="17806395">
            <a:off x="5790355" y="2571513"/>
            <a:ext cx="2087103" cy="738421"/>
          </a:xfrm>
          <a:prstGeom prst="roundRect">
            <a:avLst/>
          </a:prstGeom>
          <a:solidFill>
            <a:schemeClr val="bg1"/>
          </a:solidFill>
          <a:ln>
            <a:solidFill>
              <a:srgbClr val="609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do an online </a:t>
            </a:r>
            <a:r>
              <a:rPr lang="en-US" sz="2400" dirty="0" smtClean="0">
                <a:solidFill>
                  <a:schemeClr val="tx1"/>
                </a:solidFill>
              </a:rPr>
              <a:t>course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3204" y="3182812"/>
            <a:ext cx="1840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Who </a:t>
            </a:r>
            <a:endParaRPr lang="ru-RU" sz="2400" dirty="0" smtClean="0"/>
          </a:p>
          <a:p>
            <a:r>
              <a:rPr lang="en-US" sz="2400" dirty="0" smtClean="0"/>
              <a:t>will </a:t>
            </a:r>
            <a:r>
              <a:rPr lang="en-US" sz="2400" dirty="0"/>
              <a:t>teach children in the future?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259617" y="2674506"/>
            <a:ext cx="18758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Technology can help students </a:t>
            </a:r>
            <a:r>
              <a:rPr lang="ru-RU" sz="2400" dirty="0" smtClean="0"/>
              <a:t> </a:t>
            </a:r>
            <a:r>
              <a:rPr lang="en-US" sz="2400" dirty="0" smtClean="0"/>
              <a:t>but they cannot replace teachers.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983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6" y="374900"/>
            <a:ext cx="8551480" cy="137434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sz="3600" b="1" dirty="0" smtClean="0"/>
              <a:t>Match the words in italics to their meaning? </a:t>
            </a:r>
            <a:br>
              <a:rPr lang="en-US" sz="3600" b="1" dirty="0" smtClean="0"/>
            </a:br>
            <a:endParaRPr lang="en-US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12334" y="1351278"/>
            <a:ext cx="24504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ea typeface="Calibri" panose="020F0502020204030204" pitchFamily="34" charset="0"/>
              </a:rPr>
              <a:t>What’s </a:t>
            </a:r>
            <a:r>
              <a:rPr lang="en-US" sz="3200" i="1" dirty="0" smtClean="0">
                <a:ea typeface="Calibri" panose="020F0502020204030204" pitchFamily="34" charset="0"/>
              </a:rPr>
              <a:t>more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12334" y="2117511"/>
            <a:ext cx="165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However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69208" y="3726261"/>
            <a:ext cx="186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To </a:t>
            </a:r>
            <a:r>
              <a:rPr lang="en-US" sz="3200" i="1" dirty="0"/>
              <a:t>sum </a:t>
            </a:r>
            <a:r>
              <a:rPr lang="en-US" sz="3200" i="1" dirty="0" smtClean="0"/>
              <a:t>up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69208" y="2921886"/>
            <a:ext cx="180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Moreover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93615" y="5576637"/>
            <a:ext cx="4106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о</a:t>
            </a:r>
            <a:r>
              <a:rPr lang="ru-RU" sz="3200" i="1" dirty="0" smtClean="0">
                <a:solidFill>
                  <a:schemeClr val="bg1"/>
                </a:solidFill>
              </a:rPr>
              <a:t>днако, тем не менее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71245" y="4640236"/>
            <a:ext cx="4296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к</a:t>
            </a:r>
            <a:r>
              <a:rPr lang="ru-RU" sz="3200" i="1" dirty="0" smtClean="0">
                <a:solidFill>
                  <a:schemeClr val="bg1"/>
                </a:solidFill>
              </a:rPr>
              <a:t> тому же, более того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99173" y="6066733"/>
            <a:ext cx="4426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кроме того, сверх того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26517" y="5168503"/>
            <a:ext cx="5666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таким образом, подводя итог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02326 -0.472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-2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-0.01284 -0.489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-2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26927 -0.427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5" y="-2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1 -0.00602 L 0.17413 -0.143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17900" y="374900"/>
            <a:ext cx="7482545" cy="868839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>Which ones are used to: </a:t>
            </a:r>
            <a:br>
              <a:rPr lang="en-US" sz="3200" b="1" dirty="0" smtClean="0"/>
            </a:br>
            <a:r>
              <a:rPr lang="en-US" sz="3200" b="1" i="1" dirty="0" smtClean="0"/>
              <a:t>add points</a:t>
            </a:r>
            <a:r>
              <a:rPr lang="en-US" sz="3200" b="1" dirty="0" smtClean="0"/>
              <a:t>? </a:t>
            </a:r>
            <a:r>
              <a:rPr lang="en-US" sz="3200" b="1" i="1" dirty="0" smtClean="0"/>
              <a:t>show contrast</a:t>
            </a:r>
            <a:r>
              <a:rPr lang="en-US" sz="3200" b="1" dirty="0" smtClean="0"/>
              <a:t>? </a:t>
            </a:r>
            <a:r>
              <a:rPr lang="en-US" sz="3200" b="1" i="1" dirty="0" smtClean="0"/>
              <a:t>conclude</a:t>
            </a:r>
            <a:r>
              <a:rPr lang="en-US" sz="3200" b="1" dirty="0" smtClean="0"/>
              <a:t>?</a:t>
            </a:r>
            <a:endParaRPr lang="en-US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12334" y="1351278"/>
            <a:ext cx="24504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ea typeface="Calibri" panose="020F0502020204030204" pitchFamily="34" charset="0"/>
              </a:rPr>
              <a:t>What’s </a:t>
            </a:r>
            <a:r>
              <a:rPr lang="en-US" sz="3200" i="1" dirty="0" smtClean="0">
                <a:ea typeface="Calibri" panose="020F0502020204030204" pitchFamily="34" charset="0"/>
              </a:rPr>
              <a:t>more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12334" y="2117511"/>
            <a:ext cx="165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However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69208" y="3726261"/>
            <a:ext cx="186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To </a:t>
            </a:r>
            <a:r>
              <a:rPr lang="en-US" sz="3200" i="1" dirty="0"/>
              <a:t>sum </a:t>
            </a:r>
            <a:r>
              <a:rPr lang="en-US" sz="3200" i="1" dirty="0" smtClean="0"/>
              <a:t>up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69208" y="2921886"/>
            <a:ext cx="180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Moreover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22444" y="2190264"/>
            <a:ext cx="4106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о</a:t>
            </a:r>
            <a:r>
              <a:rPr lang="ru-RU" sz="3200" i="1" dirty="0" smtClean="0">
                <a:solidFill>
                  <a:schemeClr val="bg1"/>
                </a:solidFill>
              </a:rPr>
              <a:t>днако, тем не менее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3516" y="1388237"/>
            <a:ext cx="4296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bg1"/>
                </a:solidFill>
              </a:rPr>
              <a:t>к</a:t>
            </a:r>
            <a:r>
              <a:rPr lang="ru-RU" sz="3200" i="1" dirty="0" smtClean="0">
                <a:solidFill>
                  <a:schemeClr val="bg1"/>
                </a:solidFill>
              </a:rPr>
              <a:t> тому же, более того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62753" y="3037121"/>
            <a:ext cx="4426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кроме того, сверх того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77064" y="4070033"/>
            <a:ext cx="5666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таким образом, подводя итог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57484" y="1746101"/>
            <a:ext cx="1928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(</a:t>
            </a:r>
            <a:r>
              <a:rPr lang="en-US" sz="2800" i="1" dirty="0" smtClean="0">
                <a:solidFill>
                  <a:srgbClr val="FFFF00"/>
                </a:solidFill>
              </a:rPr>
              <a:t>add points)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92594" y="2521231"/>
            <a:ext cx="2442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(</a:t>
            </a:r>
            <a:r>
              <a:rPr lang="en-US" sz="2800" i="1" dirty="0" smtClean="0">
                <a:solidFill>
                  <a:srgbClr val="FFFF00"/>
                </a:solidFill>
              </a:rPr>
              <a:t>show contrast)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28374" y="4144705"/>
            <a:ext cx="173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(</a:t>
            </a:r>
            <a:r>
              <a:rPr lang="en-US" sz="2800" i="1" dirty="0" smtClean="0">
                <a:solidFill>
                  <a:srgbClr val="FFFF00"/>
                </a:solidFill>
              </a:rPr>
              <a:t>conclude)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82415" y="3333535"/>
            <a:ext cx="1928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(</a:t>
            </a:r>
            <a:r>
              <a:rPr lang="en-US" sz="2800" i="1" dirty="0" smtClean="0">
                <a:solidFill>
                  <a:srgbClr val="FFFF00"/>
                </a:solidFill>
              </a:rPr>
              <a:t>add points)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60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2054654"/>
            <a:ext cx="8856890" cy="4581149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r>
              <a:rPr lang="en-US" sz="3200" dirty="0" smtClean="0"/>
              <a:t>Put </a:t>
            </a:r>
            <a:r>
              <a:rPr lang="en-US" sz="3200" dirty="0"/>
              <a:t>up your hands and touch your toes, </a:t>
            </a:r>
            <a:endParaRPr lang="ru-RU" sz="3200" dirty="0"/>
          </a:p>
          <a:p>
            <a:r>
              <a:rPr lang="en-US" sz="3200" dirty="0"/>
              <a:t>Cross your fingers, hold your nose, </a:t>
            </a:r>
            <a:endParaRPr lang="ru-RU" sz="3200" dirty="0"/>
          </a:p>
          <a:p>
            <a:r>
              <a:rPr lang="en-US" sz="3200" dirty="0"/>
              <a:t>Bend your knees and shake your head, </a:t>
            </a:r>
            <a:endParaRPr lang="ru-RU" sz="3200" dirty="0"/>
          </a:p>
          <a:p>
            <a:r>
              <a:rPr lang="en-US" sz="3200" dirty="0"/>
              <a:t>Stamp your feet, touch something...red.</a:t>
            </a:r>
            <a:endParaRPr lang="ru-RU" sz="3200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985720"/>
            <a:ext cx="8856890" cy="1068934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b="1" dirty="0"/>
              <a:t>Action Game</a:t>
            </a:r>
          </a:p>
        </p:txBody>
      </p:sp>
    </p:spTree>
    <p:extLst>
      <p:ext uri="{BB962C8B-B14F-4D97-AF65-F5344CB8AC3E}">
        <p14:creationId xmlns:p14="http://schemas.microsoft.com/office/powerpoint/2010/main" val="27797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1204</TotalTime>
  <Words>865</Words>
  <Application>Microsoft Office PowerPoint</Application>
  <PresentationFormat>Экран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Базовая</vt:lpstr>
      <vt:lpstr>What’s Your Opinion? Развитие продуктивных навыков на основе прочитанного текста  </vt:lpstr>
      <vt:lpstr> </vt:lpstr>
      <vt:lpstr>Which of the gadgets do you use? What for?</vt:lpstr>
      <vt:lpstr>Who will teach children in the future?</vt:lpstr>
      <vt:lpstr>What is the article about?</vt:lpstr>
      <vt:lpstr>List viewpoints for and against computers.</vt:lpstr>
      <vt:lpstr> Match the words in italics to their meaning?  </vt:lpstr>
      <vt:lpstr>Which ones are used to:  add points? show contrast? conclude?</vt:lpstr>
      <vt:lpstr>Action Game</vt:lpstr>
      <vt:lpstr>Match the paragraphs to the headings. Conclusion (summary of the topic)  Introduction (presentation of the topic) Viewpoints and examples Opposing viewpoints and examples</vt:lpstr>
      <vt:lpstr>Презентация PowerPoint</vt:lpstr>
      <vt:lpstr>What do you need to write an article on a problem or an opinion essay?</vt:lpstr>
      <vt:lpstr>Презентация PowerPoint</vt:lpstr>
      <vt:lpstr>Home task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Светлана</cp:lastModifiedBy>
  <cp:revision>173</cp:revision>
  <dcterms:created xsi:type="dcterms:W3CDTF">2013-08-21T19:17:07Z</dcterms:created>
  <dcterms:modified xsi:type="dcterms:W3CDTF">2021-10-17T12:14:43Z</dcterms:modified>
</cp:coreProperties>
</file>