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5" r:id="rId2"/>
    <p:sldId id="263" r:id="rId3"/>
    <p:sldId id="287" r:id="rId4"/>
    <p:sldId id="289" r:id="rId5"/>
    <p:sldId id="290" r:id="rId6"/>
    <p:sldId id="267" r:id="rId7"/>
    <p:sldId id="307" r:id="rId8"/>
    <p:sldId id="306" r:id="rId9"/>
    <p:sldId id="309" r:id="rId10"/>
    <p:sldId id="308" r:id="rId11"/>
    <p:sldId id="264" r:id="rId12"/>
    <p:sldId id="302" r:id="rId13"/>
    <p:sldId id="301" r:id="rId14"/>
    <p:sldId id="282" r:id="rId15"/>
    <p:sldId id="279" r:id="rId16"/>
    <p:sldId id="273" r:id="rId17"/>
    <p:sldId id="320" r:id="rId18"/>
    <p:sldId id="318" r:id="rId19"/>
    <p:sldId id="322" r:id="rId20"/>
    <p:sldId id="319" r:id="rId21"/>
    <p:sldId id="313" r:id="rId22"/>
    <p:sldId id="323" r:id="rId23"/>
    <p:sldId id="295" r:id="rId24"/>
    <p:sldId id="296" r:id="rId25"/>
    <p:sldId id="256" r:id="rId26"/>
    <p:sldId id="317" r:id="rId27"/>
    <p:sldId id="315" r:id="rId28"/>
    <p:sldId id="292" r:id="rId29"/>
    <p:sldId id="270" r:id="rId30"/>
    <p:sldId id="303" r:id="rId31"/>
    <p:sldId id="272" r:id="rId32"/>
    <p:sldId id="259" r:id="rId33"/>
    <p:sldId id="274" r:id="rId34"/>
    <p:sldId id="324" r:id="rId35"/>
    <p:sldId id="281" r:id="rId36"/>
    <p:sldId id="326" r:id="rId3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1" d="100"/>
          <a:sy n="71" d="100"/>
        </p:scale>
        <p:origin x="53" y="13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4934B-18A4-49F9-A236-73B95C2D4CC9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13A78-E6B8-460A-A7D7-CF5F999162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80070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4934B-18A4-49F9-A236-73B95C2D4CC9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13A78-E6B8-460A-A7D7-CF5F999162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2490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4934B-18A4-49F9-A236-73B95C2D4CC9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13A78-E6B8-460A-A7D7-CF5F999162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669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4934B-18A4-49F9-A236-73B95C2D4CC9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13A78-E6B8-460A-A7D7-CF5F999162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4748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4934B-18A4-49F9-A236-73B95C2D4CC9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13A78-E6B8-460A-A7D7-CF5F999162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2944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4934B-18A4-49F9-A236-73B95C2D4CC9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13A78-E6B8-460A-A7D7-CF5F999162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0307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4934B-18A4-49F9-A236-73B95C2D4CC9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13A78-E6B8-460A-A7D7-CF5F999162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7636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4934B-18A4-49F9-A236-73B95C2D4CC9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13A78-E6B8-460A-A7D7-CF5F999162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5145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4934B-18A4-49F9-A236-73B95C2D4CC9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13A78-E6B8-460A-A7D7-CF5F999162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1341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4934B-18A4-49F9-A236-73B95C2D4CC9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13A78-E6B8-460A-A7D7-CF5F999162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863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4934B-18A4-49F9-A236-73B95C2D4CC9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13A78-E6B8-460A-A7D7-CF5F999162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8332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B4934B-18A4-49F9-A236-73B95C2D4CC9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D13A78-E6B8-460A-A7D7-CF5F999162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6529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3.jpeg"/><Relationship Id="rId7" Type="http://schemas.openxmlformats.org/officeDocument/2006/relationships/image" Target="../media/image3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g"/><Relationship Id="rId3" Type="http://schemas.openxmlformats.org/officeDocument/2006/relationships/image" Target="../media/image41.jpg"/><Relationship Id="rId7" Type="http://schemas.openxmlformats.org/officeDocument/2006/relationships/image" Target="../media/image4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g"/><Relationship Id="rId5" Type="http://schemas.openxmlformats.org/officeDocument/2006/relationships/image" Target="../media/image43.jpeg"/><Relationship Id="rId4" Type="http://schemas.openxmlformats.org/officeDocument/2006/relationships/image" Target="../media/image42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7.jpg"/><Relationship Id="rId7" Type="http://schemas.openxmlformats.org/officeDocument/2006/relationships/image" Target="../media/image5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g"/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g"/><Relationship Id="rId5" Type="http://schemas.openxmlformats.org/officeDocument/2006/relationships/image" Target="../media/image60.jpg"/><Relationship Id="rId10" Type="http://schemas.openxmlformats.org/officeDocument/2006/relationships/image" Target="../media/image65.jpg"/><Relationship Id="rId4" Type="http://schemas.openxmlformats.org/officeDocument/2006/relationships/image" Target="../media/image59.jpeg"/><Relationship Id="rId9" Type="http://schemas.openxmlformats.org/officeDocument/2006/relationships/image" Target="../media/image64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g"/><Relationship Id="rId3" Type="http://schemas.openxmlformats.org/officeDocument/2006/relationships/image" Target="../media/image68.jpeg"/><Relationship Id="rId7" Type="http://schemas.openxmlformats.org/officeDocument/2006/relationships/image" Target="../media/image7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jpeg"/><Relationship Id="rId11" Type="http://schemas.openxmlformats.org/officeDocument/2006/relationships/image" Target="../media/image76.jpg"/><Relationship Id="rId5" Type="http://schemas.openxmlformats.org/officeDocument/2006/relationships/image" Target="../media/image70.jpg"/><Relationship Id="rId10" Type="http://schemas.openxmlformats.org/officeDocument/2006/relationships/image" Target="../media/image75.jpeg"/><Relationship Id="rId4" Type="http://schemas.openxmlformats.org/officeDocument/2006/relationships/image" Target="../media/image69.jpg"/><Relationship Id="rId9" Type="http://schemas.openxmlformats.org/officeDocument/2006/relationships/image" Target="../media/image74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jp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3.jpg"/><Relationship Id="rId4" Type="http://schemas.openxmlformats.org/officeDocument/2006/relationships/image" Target="../media/image82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gif"/><Relationship Id="rId5" Type="http://schemas.openxmlformats.org/officeDocument/2006/relationships/hyperlink" Target="http://smajliki.ru/smilie-505439943.html" TargetMode="External"/><Relationship Id="rId4" Type="http://schemas.openxmlformats.org/officeDocument/2006/relationships/image" Target="../media/image2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6" t="7127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791427" y="4556767"/>
            <a:ext cx="405803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 подготовил: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дополнительного образования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Андрущакевич Наталья Валерьевна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50023" y="1021648"/>
            <a:ext cx="887216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по теме: </a:t>
            </a: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«День памяти о россиянах, исполнявших служебный долг </a:t>
            </a: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пределами  Отечества»</a:t>
            </a:r>
            <a:endParaRPr lang="ru-RU" sz="3200" dirty="0"/>
          </a:p>
        </p:txBody>
      </p:sp>
      <p:pic>
        <p:nvPicPr>
          <p:cNvPr id="5" name="Объект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09" y="3877361"/>
            <a:ext cx="3155338" cy="17653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446798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6" t="7127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70337" y="625821"/>
            <a:ext cx="1102858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III этап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май 1985 г. — декабрь 1986 г. Переход от активных боевых действий преимущественно к поддержке действий афганских войск советской авиацией, артиллерией и саперными подразделениями. Подразделения спецназначения вели борьбу по пресечению доставки оружия и боеприпасов из-за рубежа. Состоялся вывод 6 советских полков на Родину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IV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январь 1987 г. — февраль 1989 г. Участие советских войск в проведении афганским руководством политики национального примирения. Продолжение поддержки боевой деятельности афганских войск. Подготовка советских войск к возвращению на Родину и осуществление полного их вывода. </a:t>
            </a:r>
            <a:r>
              <a:rPr lang="ru-RU" dirty="0"/>
              <a:t> </a:t>
            </a:r>
          </a:p>
        </p:txBody>
      </p:sp>
      <p:pic>
        <p:nvPicPr>
          <p:cNvPr id="4" name="Picture 2" descr="D:\По школе\Презентации\Афганская война 1979-1989гг\x_7dd47dd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3"/>
          <a:stretch/>
        </p:blipFill>
        <p:spPr bwMode="auto">
          <a:xfrm>
            <a:off x="973015" y="3568861"/>
            <a:ext cx="3690714" cy="196443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0" b="8383"/>
          <a:stretch/>
        </p:blipFill>
        <p:spPr bwMode="auto">
          <a:xfrm>
            <a:off x="4966189" y="3568861"/>
            <a:ext cx="3719965" cy="196443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649147" y="-80719"/>
            <a:ext cx="3177025" cy="7065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Афганистан!</a:t>
            </a:r>
          </a:p>
        </p:txBody>
      </p:sp>
    </p:spTree>
    <p:extLst>
      <p:ext uri="{BB962C8B-B14F-4D97-AF65-F5344CB8AC3E}">
        <p14:creationId xmlns:p14="http://schemas.microsoft.com/office/powerpoint/2010/main" val="4659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6" t="7127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860431" y="5726170"/>
            <a:ext cx="9144000" cy="368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Наших солдат афганцы называли «</a:t>
            </a:r>
            <a:r>
              <a:rPr lang="ru-RU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Шурави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(друг). </a:t>
            </a:r>
            <a:endParaRPr lang="ru-RU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98343" y="901430"/>
            <a:ext cx="956158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Ликвидация бандитских формирований.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Провод колонн с продуктами, одеждой, медикаментами и другими материальными средствами для местных жителей, помощь им.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Провод колонн с горючим, боеприпасами.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Охрана специалистов.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Борьба с караванами для бандформирований.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63969" y="214380"/>
            <a:ext cx="101404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 бойцами Советской Армии ставились следующие задачи: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433" y="3496292"/>
            <a:ext cx="3058094" cy="20529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180" y="3489574"/>
            <a:ext cx="2751689" cy="20454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6" t="9160" r="8591"/>
          <a:stretch/>
        </p:blipFill>
        <p:spPr>
          <a:xfrm>
            <a:off x="9280042" y="3522847"/>
            <a:ext cx="2759773" cy="20263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214" y="3489574"/>
            <a:ext cx="2806262" cy="20416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1460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6" t="7127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3" name="Рисунок 2" descr="x_1a943b2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83" y="973950"/>
            <a:ext cx="3243080" cy="31884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" descr="D:\По школе\Презентации\Афганская война 1979-1989гг\x_42f8bc3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214" y="973951"/>
            <a:ext cx="3537585" cy="31884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x_ca92b23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6645" y="1015599"/>
            <a:ext cx="4157477" cy="314678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813322" y="4182214"/>
            <a:ext cx="7784121" cy="1984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Ты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наша боль и горе,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Крик матерей доносится сюда,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Горючих слез уж выплакано море,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Пожалуй,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хватит их на все года.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793168" y="1"/>
            <a:ext cx="3480248" cy="7680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Афганистан!</a:t>
            </a:r>
          </a:p>
        </p:txBody>
      </p:sp>
    </p:spTree>
    <p:extLst>
      <p:ext uri="{BB962C8B-B14F-4D97-AF65-F5344CB8AC3E}">
        <p14:creationId xmlns:p14="http://schemas.microsoft.com/office/powerpoint/2010/main" val="110362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6" t="7127"/>
          <a:stretch/>
        </p:blipFill>
        <p:spPr>
          <a:xfrm>
            <a:off x="0" y="0"/>
            <a:ext cx="12192000" cy="68579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3683890" y="-163577"/>
            <a:ext cx="431560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4800" b="1" dirty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линии огня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15"/>
          <p:cNvPicPr>
            <a:picLocks noGrp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133" y="747711"/>
            <a:ext cx="3360757" cy="26812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13"/>
          <p:cNvPicPr>
            <a:picLocks noGrp="1"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1709" y="766545"/>
            <a:ext cx="3759965" cy="26812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17"/>
          <p:cNvPicPr>
            <a:picLocks noGrp="1"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046" y="3693909"/>
            <a:ext cx="3759965" cy="24519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Picture 7" descr="Афганистан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9494" y="3693909"/>
            <a:ext cx="3844399" cy="245197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АФГadf691fe43f_prev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9494" y="766545"/>
            <a:ext cx="3844399" cy="26812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108" y="3693908"/>
            <a:ext cx="3335782" cy="24519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337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6" t="7127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68"/>
          <a:stretch/>
        </p:blipFill>
        <p:spPr>
          <a:xfrm>
            <a:off x="173420" y="1182377"/>
            <a:ext cx="3778469" cy="44932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8557" y="1182377"/>
            <a:ext cx="3749192" cy="44932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140" y="1182377"/>
            <a:ext cx="3613909" cy="44932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2431727" y="16406"/>
            <a:ext cx="81304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Из-за высоких гор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Гиндукуша… 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459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6" t="7127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5415" y="3456929"/>
            <a:ext cx="3630930" cy="212440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801" y="966179"/>
            <a:ext cx="3643432" cy="210469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126" y="3421117"/>
            <a:ext cx="3408786" cy="210045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014" y="3421118"/>
            <a:ext cx="3584317" cy="210045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126" y="966179"/>
            <a:ext cx="3408786" cy="212440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2" name="Прямоугольник 11"/>
          <p:cNvSpPr/>
          <p:nvPr/>
        </p:nvSpPr>
        <p:spPr>
          <a:xfrm>
            <a:off x="2439509" y="99074"/>
            <a:ext cx="4987071" cy="8168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фганская война… </a:t>
            </a:r>
            <a:endParaRPr lang="ru-RU" sz="4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00" r="7462"/>
          <a:stretch/>
        </p:blipFill>
        <p:spPr>
          <a:xfrm>
            <a:off x="4021014" y="966179"/>
            <a:ext cx="3584317" cy="210045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90658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6" t="7127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786760" y="86443"/>
            <a:ext cx="96642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Настоящую опасность для бандформирований представляли штурмовики Су-25, боевые вертолеты Ми-24. 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Именно они обеспечивали огневую поддержку пехоте в горах.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85244" y="3404539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штурмовики Су-25,</a:t>
            </a:r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68" y="1511376"/>
            <a:ext cx="3521246" cy="190423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68" y="3796704"/>
            <a:ext cx="3566343" cy="2049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Прямоугольник 17"/>
          <p:cNvSpPr/>
          <p:nvPr/>
        </p:nvSpPr>
        <p:spPr>
          <a:xfrm>
            <a:off x="4890514" y="3429000"/>
            <a:ext cx="27433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боевые вертолеты Ми-24.</a:t>
            </a:r>
            <a:endParaRPr lang="ru-RU" dirty="0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1511376"/>
            <a:ext cx="3657600" cy="19042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5107" y="3773871"/>
            <a:ext cx="3657600" cy="20723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3" name="Прямоугольник 22"/>
          <p:cNvSpPr/>
          <p:nvPr/>
        </p:nvSpPr>
        <p:spPr>
          <a:xfrm>
            <a:off x="8541257" y="3433542"/>
            <a:ext cx="27433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боевые вертолеты Ми-24.</a:t>
            </a:r>
            <a:endParaRPr lang="ru-RU" dirty="0"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99"/>
          <a:stretch/>
        </p:blipFill>
        <p:spPr>
          <a:xfrm>
            <a:off x="8334892" y="3829883"/>
            <a:ext cx="3116130" cy="20163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4891" y="1543952"/>
            <a:ext cx="3156047" cy="18850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29697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6" t="7127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721874" y="1561161"/>
            <a:ext cx="794258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Родился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Верх-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Ики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Маслянинского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Новосибирской области. Окончил восьмилетнюю школу в с. Верх-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Ики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 1987 г. поступил в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Маслянинское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СПТУ-после окончания которого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1990 г.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Маслянинским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военным комиссаром был призван на действительную военную службу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	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1996 г. </a:t>
            </a:r>
            <a:r>
              <a:rPr lang="ru-RU" sz="2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Маслянинским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РВК был призван на военную службу по контракту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9 июня 1996 г.  на территории Чеченской Республики, старший помощник гранатометчика,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в/ч74821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44" t="26724" r="14424" b="27795"/>
          <a:stretch/>
        </p:blipFill>
        <p:spPr>
          <a:xfrm>
            <a:off x="755328" y="985985"/>
            <a:ext cx="2714297" cy="37048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466088" y="134265"/>
            <a:ext cx="77259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СКИДАНОВ ИГОРЬ АШУРОВИЧ      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рядовой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18.02.1972-8.08.1996 года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328" y="4851110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Погиб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августа 1996 г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Похоронен 23 марта 1998 г. в селе Верх-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Награжден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орденом Мужества(посмертно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638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6" t="7127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038802" y="1122244"/>
            <a:ext cx="6584731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Родился в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р.п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Маслянино Новосибирской области. В 1993 г. окончил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Маслянинское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СПТУ-77, получив специальность механизатора широкого профиля. Работал на МПМК-1 рабочим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ноября 1993 </a:t>
            </a:r>
            <a:r>
              <a:rPr lang="ru-RU" sz="2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г.Маслянинским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РВК Новосибирской области призван на дей­ствительную военную службу.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Служил сначала в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десантно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-воздушных войсках г. Иваново, в/ч 62295, затем (до января 1995 г.) на территории Чеченской Республики механиком-водителем БМД, в/ч 62295.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21" t="24419" r="16224" b="30262"/>
          <a:stretch/>
        </p:blipFill>
        <p:spPr>
          <a:xfrm>
            <a:off x="890954" y="1193383"/>
            <a:ext cx="2801816" cy="341141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371094" y="4839395"/>
            <a:ext cx="85922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Погиб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1995 г. Награжден орденом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Мужества(посмертно).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Похоронен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февраля 1995 г. 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р.п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Маслянино Новосибирской области.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63501" y="102530"/>
            <a:ext cx="68225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БАСТРОН АРТУР АНДРЕЕВИЧ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9250496" y="241029"/>
            <a:ext cx="25421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( 28.11.1975-18.01.1995)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7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6" t="7127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78837" y="1135117"/>
            <a:ext cx="841138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Родился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г. Таштагол Кемеровской области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После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окончания школы учился в Новосибирском автодорожном техникуме. 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действительную военную службу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 призван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13 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1985    </a:t>
            </a:r>
            <a:r>
              <a:rPr lang="ru-RU" sz="2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г.Октябрьским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  РВК    </a:t>
            </a:r>
            <a:r>
              <a:rPr lang="ru-RU" sz="2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г.Новосибирска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1986 г. был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 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Афганистан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старшим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     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 разведчиком гранатометчиком. 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1987 г. участвовал в поиске экипажа сбитого противником вертолета. Возвращаясь с боевого задания, погиб в автомобильной катастрофе. 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90" t="25767" r="15829" b="27795"/>
          <a:stretch/>
        </p:blipFill>
        <p:spPr>
          <a:xfrm>
            <a:off x="702880" y="1245488"/>
            <a:ext cx="2333297" cy="324769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3665008" y="37766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   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Рядовой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(15.08.1967- 13.01.1987)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6009" y="4729737"/>
            <a:ext cx="74255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Награжден орденом Красной Звезды, посмертно. 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Похоронен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с.Елбань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На могиле установлен мраморный памятник.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52845" y="116051"/>
            <a:ext cx="59713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АНДРЕЙ БОРИСОВИЧ ЧЕГОР 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27285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6" t="7127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055" y="1062131"/>
            <a:ext cx="9438967" cy="429230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795618" y="141889"/>
            <a:ext cx="83258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Посвящено памяти тех,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кто не щадил своего здоровья и до конца оставался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верен воинскому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долгу. </a:t>
            </a:r>
          </a:p>
        </p:txBody>
      </p:sp>
    </p:spTree>
    <p:extLst>
      <p:ext uri="{BB962C8B-B14F-4D97-AF65-F5344CB8AC3E}">
        <p14:creationId xmlns:p14="http://schemas.microsoft.com/office/powerpoint/2010/main" val="2867412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6" t="7127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112779" y="1462189"/>
            <a:ext cx="764546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Родился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р.п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Маслянино Новосибирской области. Учился в средней шко­ле № 5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Маслянинского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района. В 1996 г. поступил в ПУ-77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Маслянинского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 на отделение тракторист-машинист широкого профиля, водитель категории «В» и «С». После окончания училища работал в АО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Маслянинское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в качестве тракториста.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1999 г. военным комиссариатом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Маслянинского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был призван на действительную военную службу. </a:t>
            </a:r>
            <a:endParaRPr lang="ru-RU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Проходил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службу на территории Чеченской Республики с апреля 2000 года, в/ч 36311, наводчик орудия.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04" t="26441" r="14238" b="28738"/>
          <a:stretch/>
        </p:blipFill>
        <p:spPr>
          <a:xfrm>
            <a:off x="1219200" y="1449985"/>
            <a:ext cx="2628394" cy="34841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286000" y="102182"/>
            <a:ext cx="89329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АГАЛАКОВ СЕРГЕЙ ВАСИЛЬЕВИЧ    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младший сержант 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29.03.1981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12.09.2000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3378" y="4934165"/>
            <a:ext cx="85554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Погиб при исполнении служебных обязанностей 12 сентября 2000 г.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Похоронен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кладбище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р.п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Маслянино Новосибирской области 6 октября 2000 г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ru-RU" dirty="0"/>
              <a:t>Награжден орденом Мужества(посмертно).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0080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6" t="7127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191013" y="1327943"/>
            <a:ext cx="718279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Родился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Алма-Атинской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  Казахстана. Вместе с родителями переехал в Новосибирскую области в с. Егорьевск 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Маслянинского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района. Здесь же окончил 9 классов. Работал на частном предприятии.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1998 года был призван на действительную военную службу военным комиссариатом </a:t>
            </a:r>
            <a:r>
              <a:rPr lang="ru-RU" sz="2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Маслянинского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района. Служил в Чеченской Республике в в/ч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3642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42" t="22145" r="16284" b="31984"/>
          <a:stretch/>
        </p:blipFill>
        <p:spPr>
          <a:xfrm>
            <a:off x="993228" y="1168548"/>
            <a:ext cx="2957450" cy="31689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2323806" y="172289"/>
            <a:ext cx="8938028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БЕЗДЕНЕЖНЫХ ВАЛЕРИЙ ВИКТОРОВИЧ      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сержант 02.04.1980-03.01.2000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96820" y="4511327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Погиб 3 января 2000 года. Награжден орденом Мужества. Похоронен 18 января 2000 года в с. Егорьевск 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Маслянинского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Новосибирской области. </a:t>
            </a:r>
          </a:p>
        </p:txBody>
      </p:sp>
    </p:spTree>
    <p:extLst>
      <p:ext uri="{BB962C8B-B14F-4D97-AF65-F5344CB8AC3E}">
        <p14:creationId xmlns:p14="http://schemas.microsoft.com/office/powerpoint/2010/main" val="70227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6" t="7127"/>
          <a:stretch/>
        </p:blipFill>
        <p:spPr>
          <a:xfrm>
            <a:off x="-159145" y="0"/>
            <a:ext cx="12192000" cy="68579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51" t="7600" b="5737"/>
          <a:stretch/>
        </p:blipFill>
        <p:spPr>
          <a:xfrm>
            <a:off x="645457" y="1088601"/>
            <a:ext cx="2608467" cy="23403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5113" y="3796768"/>
            <a:ext cx="2496281" cy="18760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76" y="3604022"/>
            <a:ext cx="2616375" cy="18271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3940" y="1087822"/>
            <a:ext cx="2270428" cy="234117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1880" y="676020"/>
            <a:ext cx="2126571" cy="260131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1880" y="3515708"/>
            <a:ext cx="2034239" cy="234906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8467" y="392366"/>
            <a:ext cx="2971034" cy="210462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7090" y="2802647"/>
            <a:ext cx="2972411" cy="212407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054923" y="-67876"/>
            <a:ext cx="571182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Долгожданная почта…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48311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6" t="7127"/>
          <a:stretch/>
        </p:blipFill>
        <p:spPr>
          <a:xfrm>
            <a:off x="-105508" y="1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509531" y="1492832"/>
            <a:ext cx="710016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Родился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мая 1962 г. в сл.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Шарпаевка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семье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Вошедских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Василия и Веры Михайловны. После окончания школы в 1979 г.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поступил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техникум г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Миллерово, но через год учёбы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1980 г. его призвали в армию.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Службу проходил в Афганистане в сапёрных войсках (в/ч 88870). 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Был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одним из лучших солдат в части, родители получали от его начальства благодарственные письма. </a:t>
            </a:r>
          </a:p>
        </p:txBody>
      </p:sp>
      <p:pic>
        <p:nvPicPr>
          <p:cNvPr id="4" name="Рисунок 3" descr="C:\Users\6C9F~1\AppData\Local\Temp\FineReader10\media\image6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" t="2063" r="3593" b="868"/>
          <a:stretch>
            <a:fillRect/>
          </a:stretch>
        </p:blipFill>
        <p:spPr bwMode="auto">
          <a:xfrm>
            <a:off x="1213750" y="895355"/>
            <a:ext cx="2912773" cy="373424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790768" y="-91831"/>
            <a:ext cx="661046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Иван Васильевич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Вошедский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40449" y="4908901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Посмертно был награждён медалью «За отвагу» в 1982 г. и  медалью «Воину-интернационалисту от благодарного афганского народа» в 1989 г.</a:t>
            </a:r>
          </a:p>
        </p:txBody>
      </p:sp>
    </p:spTree>
    <p:extLst>
      <p:ext uri="{BB962C8B-B14F-4D97-AF65-F5344CB8AC3E}">
        <p14:creationId xmlns:p14="http://schemas.microsoft.com/office/powerpoint/2010/main" val="2762892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6" t="7127"/>
          <a:stretch/>
        </p:blipFill>
        <p:spPr>
          <a:xfrm>
            <a:off x="-11722" y="-1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09599" y="462319"/>
            <a:ext cx="10609385" cy="382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3050" indent="-273050" algn="ctr">
              <a:lnSpc>
                <a:spcPct val="90000"/>
              </a:lnSpc>
              <a:spcBef>
                <a:spcPts val="600"/>
              </a:spcBef>
              <a:buClr>
                <a:schemeClr val="accent2"/>
              </a:buClr>
              <a:buSzPct val="85000"/>
              <a:defRPr/>
            </a:pP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«Здравствуйте, дорогие родные!</a:t>
            </a:r>
            <a:b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Служба у меня идёт хорошо, через день ходим в караул. Ты мама пишешь, что у вас ещё 14 марта были морозы. А у нас здесь жара, правда через два дня идёт дождь, как по расписанию.</a:t>
            </a:r>
            <a:b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вам, наверно, писал, что стоит наша часть в горах, на высоте 1800 м, поэтому весна к нам придёт позже, чем в долины. Там уже всё зелёное. Неделю назад я был в долине. Цветут цветы… </a:t>
            </a:r>
            <a:endParaRPr lang="ru-RU" sz="2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indent="-273050" algn="ctr">
              <a:lnSpc>
                <a:spcPct val="90000"/>
              </a:lnSpc>
              <a:spcBef>
                <a:spcPts val="600"/>
              </a:spcBef>
              <a:buClr>
                <a:schemeClr val="accent2"/>
              </a:buClr>
              <a:buSzPct val="85000"/>
              <a:defRPr/>
            </a:pP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нас кругом одни угрюмые скалы.</a:t>
            </a:r>
            <a:b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Прочитал ваше письмо и вспомнил наши леса, озёра. Приеду, насобираю вам кучу грибов… Вы, мама, не очень переживайте за меня, всё будет хорошо…»</a:t>
            </a:r>
            <a:b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Users\6C9F~1\AppData\Local\Temp\FineReader10\media\image4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7" t="5023" r="3494" b="685"/>
          <a:stretch>
            <a:fillRect/>
          </a:stretch>
        </p:blipFill>
        <p:spPr bwMode="auto">
          <a:xfrm>
            <a:off x="1395469" y="3971423"/>
            <a:ext cx="1531681" cy="19045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294184" y="4600527"/>
            <a:ext cx="66352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Последнее письмо от Ивана мать получила 14 декабря 1981 г.,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а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декабря он погиб.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87665" y="0"/>
            <a:ext cx="49932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Последнее письмо Ивана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Вошедского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родным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6408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6" t="7127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9" t="10575" r="15978" b="8736"/>
          <a:stretch/>
        </p:blipFill>
        <p:spPr>
          <a:xfrm>
            <a:off x="295480" y="1916827"/>
            <a:ext cx="2512625" cy="18984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49" r="14307" b="20321"/>
          <a:stretch/>
        </p:blipFill>
        <p:spPr>
          <a:xfrm>
            <a:off x="3123665" y="1916827"/>
            <a:ext cx="2574887" cy="18984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7195" y="2033632"/>
            <a:ext cx="2857500" cy="1905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1957" y="4055438"/>
            <a:ext cx="2958005" cy="195153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9127" y="4123942"/>
            <a:ext cx="2970765" cy="195153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63"/>
          <a:stretch/>
        </p:blipFill>
        <p:spPr>
          <a:xfrm>
            <a:off x="3026481" y="4084527"/>
            <a:ext cx="2681178" cy="19909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904" y="4055438"/>
            <a:ext cx="2525109" cy="202003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629" y="1948357"/>
            <a:ext cx="2875263" cy="186689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7196" y="274538"/>
            <a:ext cx="2857500" cy="164228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8" t="8012" r="5449" b="10898"/>
          <a:stretch/>
        </p:blipFill>
        <p:spPr>
          <a:xfrm>
            <a:off x="5984629" y="157654"/>
            <a:ext cx="2875262" cy="171556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461734" y="804874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«И как же  не вспоминать…»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Спасибо, Вам, за Ваш Подвиг!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66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6" t="7127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1" t="15089" r="5379" b="3581"/>
          <a:stretch/>
        </p:blipFill>
        <p:spPr>
          <a:xfrm>
            <a:off x="417130" y="882867"/>
            <a:ext cx="5990896" cy="52578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7" t="16092" r="3391" b="3679"/>
          <a:stretch/>
        </p:blipFill>
        <p:spPr>
          <a:xfrm>
            <a:off x="6408026" y="882867"/>
            <a:ext cx="5251231" cy="52578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010027" y="179824"/>
            <a:ext cx="96641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Воины-интернационалисты, погибшие на Афганской войне…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935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6" t="7127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99786" y="708410"/>
            <a:ext cx="99747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FF0000"/>
                </a:solidFill>
                <a:effectLst>
                  <a:glow rad="127000">
                    <a:srgbClr val="FFFF00"/>
                  </a:glow>
                </a:effectLst>
              </a:rPr>
              <a:t>Мы рассказали о немногих,</a:t>
            </a:r>
            <a:br>
              <a:rPr lang="ru-RU" sz="3200" b="1" i="1" dirty="0">
                <a:solidFill>
                  <a:srgbClr val="FF0000"/>
                </a:solidFill>
                <a:effectLst>
                  <a:glow rad="127000">
                    <a:srgbClr val="FFFF00"/>
                  </a:glow>
                </a:effectLst>
              </a:rPr>
            </a:br>
            <a:r>
              <a:rPr lang="ru-RU" sz="3200" b="1" i="1" dirty="0">
                <a:solidFill>
                  <a:srgbClr val="FF0000"/>
                </a:solidFill>
                <a:effectLst>
                  <a:glow rad="127000">
                    <a:srgbClr val="FFFF00"/>
                  </a:glow>
                </a:effectLst>
              </a:rPr>
              <a:t>Их было много, очень много,</a:t>
            </a:r>
            <a:br>
              <a:rPr lang="ru-RU" sz="3200" b="1" i="1" dirty="0">
                <a:solidFill>
                  <a:srgbClr val="FF0000"/>
                </a:solidFill>
                <a:effectLst>
                  <a:glow rad="127000">
                    <a:srgbClr val="FFFF00"/>
                  </a:glow>
                </a:effectLst>
              </a:rPr>
            </a:br>
            <a:r>
              <a:rPr lang="ru-RU" sz="3200" b="1" i="1" dirty="0">
                <a:solidFill>
                  <a:srgbClr val="FF0000"/>
                </a:solidFill>
                <a:effectLst>
                  <a:glow rad="127000">
                    <a:srgbClr val="FFFF00"/>
                  </a:glow>
                </a:effectLst>
              </a:rPr>
              <a:t>Их души и сердца опалены войной,</a:t>
            </a:r>
            <a:br>
              <a:rPr lang="ru-RU" sz="3200" b="1" i="1" dirty="0">
                <a:solidFill>
                  <a:srgbClr val="FF0000"/>
                </a:solidFill>
                <a:effectLst>
                  <a:glow rad="127000">
                    <a:srgbClr val="FFFF00"/>
                  </a:glow>
                </a:effectLst>
              </a:rPr>
            </a:br>
            <a:r>
              <a:rPr lang="ru-RU" sz="3200" b="1" i="1" dirty="0">
                <a:solidFill>
                  <a:srgbClr val="FF0000"/>
                </a:solidFill>
                <a:effectLst>
                  <a:glow rad="127000">
                    <a:srgbClr val="FFFF00"/>
                  </a:glow>
                </a:effectLst>
              </a:rPr>
              <a:t>Была длинна «Афганская дорога..».</a:t>
            </a:r>
            <a:br>
              <a:rPr lang="ru-RU" sz="3200" b="1" i="1" dirty="0">
                <a:solidFill>
                  <a:srgbClr val="FF0000"/>
                </a:solidFill>
                <a:effectLst>
                  <a:glow rad="127000">
                    <a:srgbClr val="FFFF00"/>
                  </a:glow>
                </a:effectLst>
              </a:rPr>
            </a:br>
            <a:r>
              <a:rPr lang="ru-RU" sz="3200" b="1" i="1" dirty="0">
                <a:solidFill>
                  <a:srgbClr val="FF0000"/>
                </a:solidFill>
                <a:effectLst>
                  <a:glow rad="127000">
                    <a:srgbClr val="FFFF00"/>
                  </a:glow>
                </a:effectLst>
              </a:rPr>
              <a:t>Ребята молодыми погибали,   не думали о смерти </a:t>
            </a:r>
            <a:endParaRPr lang="ru-RU" sz="3200" b="1" i="1" dirty="0" smtClean="0">
              <a:solidFill>
                <a:srgbClr val="FF0000"/>
              </a:solidFill>
              <a:effectLst>
                <a:glow rad="127000">
                  <a:srgbClr val="FFFF00"/>
                </a:glow>
              </a:effectLst>
            </a:endParaRPr>
          </a:p>
          <a:p>
            <a:pPr algn="ctr"/>
            <a:r>
              <a:rPr lang="ru-RU" sz="3200" b="1" i="1" dirty="0" smtClean="0">
                <a:solidFill>
                  <a:srgbClr val="FF0000"/>
                </a:solidFill>
                <a:effectLst>
                  <a:glow rad="127000">
                    <a:srgbClr val="FFFF00"/>
                  </a:glow>
                </a:effectLst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effectLst>
                  <a:glow rad="127000">
                    <a:srgbClr val="FFFF00"/>
                  </a:glow>
                </a:effectLst>
              </a:rPr>
              <a:t>грозный час,</a:t>
            </a:r>
            <a:br>
              <a:rPr lang="ru-RU" sz="3200" b="1" i="1" dirty="0">
                <a:solidFill>
                  <a:srgbClr val="FF0000"/>
                </a:solidFill>
                <a:effectLst>
                  <a:glow rad="127000">
                    <a:srgbClr val="FFFF00"/>
                  </a:glow>
                </a:effectLst>
              </a:rPr>
            </a:br>
            <a:r>
              <a:rPr lang="ru-RU" sz="3200" b="1" i="1" dirty="0">
                <a:solidFill>
                  <a:srgbClr val="FF0000"/>
                </a:solidFill>
                <a:effectLst>
                  <a:glow rad="127000">
                    <a:srgbClr val="FFFF00"/>
                  </a:glow>
                </a:effectLst>
              </a:rPr>
              <a:t>Как жаль их, юных и отважных, </a:t>
            </a:r>
            <a:br>
              <a:rPr lang="ru-RU" sz="3200" b="1" i="1" dirty="0">
                <a:solidFill>
                  <a:srgbClr val="FF0000"/>
                </a:solidFill>
                <a:effectLst>
                  <a:glow rad="127000">
                    <a:srgbClr val="FFFF00"/>
                  </a:glow>
                </a:effectLst>
              </a:rPr>
            </a:br>
            <a:r>
              <a:rPr lang="ru-RU" sz="3200" b="1" i="1" dirty="0">
                <a:solidFill>
                  <a:srgbClr val="FF0000"/>
                </a:solidFill>
                <a:effectLst>
                  <a:glow rad="127000">
                    <a:srgbClr val="FFFF00"/>
                  </a:glow>
                </a:effectLst>
              </a:rPr>
              <a:t>Мы вспоминаем Вас сейчас!!!</a:t>
            </a:r>
            <a:br>
              <a:rPr lang="ru-RU" sz="3200" b="1" i="1" dirty="0">
                <a:solidFill>
                  <a:srgbClr val="FF0000"/>
                </a:solidFill>
                <a:effectLst>
                  <a:glow rad="127000">
                    <a:srgbClr val="FFFF00"/>
                  </a:glow>
                </a:effectLst>
              </a:rPr>
            </a:br>
            <a:r>
              <a:rPr lang="ru-RU" sz="3200" b="1" i="1" dirty="0" smtClean="0">
                <a:solidFill>
                  <a:srgbClr val="FF0000"/>
                </a:solidFill>
                <a:effectLst>
                  <a:glow rad="127000">
                    <a:srgbClr val="FFFF00"/>
                  </a:glow>
                </a:effectLst>
              </a:rPr>
              <a:t>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36229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6" t="7127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15006" y="951893"/>
            <a:ext cx="8287407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После 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окончания войны в СССР были опубликованы цифры погибших советских солдат с разбивкой по годам: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1979 год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86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</a:t>
            </a:r>
            <a:endParaRPr lang="ru-RU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1980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1484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 </a:t>
            </a:r>
            <a:endParaRPr lang="ru-RU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1981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	      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1298 человек                      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1986 год        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1333 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1982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1948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               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1987 год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1215 человек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1983 год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1446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              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1988 год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759 человек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1984 год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2346 человек                   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1989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653 человек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1985 год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1868 человека</a:t>
            </a:r>
          </a:p>
          <a:p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9лет наша страна потеряла по официальным данным 13310человек убитыми, более 30тыс. раненными и искалеченными, </a:t>
            </a:r>
            <a:endParaRPr lang="ru-RU" sz="28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около </a:t>
            </a: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 пленными и пропавшими без вести.</a:t>
            </a:r>
          </a:p>
          <a:p>
            <a:endParaRPr lang="ru-RU" sz="2000" dirty="0">
              <a:latin typeface="Calibri" panose="020F05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77600" y="87251"/>
            <a:ext cx="3518464" cy="750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Афганистан…</a:t>
            </a:r>
            <a:endParaRPr lang="ru-RU" sz="4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2413" y="350126"/>
            <a:ext cx="3273970" cy="4663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922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6" t="7127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4" t="1754" r="2465" b="1928"/>
          <a:stretch/>
        </p:blipFill>
        <p:spPr>
          <a:xfrm>
            <a:off x="1969477" y="691662"/>
            <a:ext cx="7549661" cy="474784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8083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6" t="7127"/>
          <a:stretch/>
        </p:blipFill>
        <p:spPr>
          <a:xfrm>
            <a:off x="-35494" y="3966"/>
            <a:ext cx="12192000" cy="685799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62" y="1100445"/>
            <a:ext cx="3878686" cy="224897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1414388" y="689150"/>
            <a:ext cx="23777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 Афганистана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9903" y="1120979"/>
            <a:ext cx="3752193" cy="223870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1" name="Прямоугольник 10"/>
          <p:cNvSpPr/>
          <p:nvPr/>
        </p:nvSpPr>
        <p:spPr>
          <a:xfrm>
            <a:off x="5064652" y="689150"/>
            <a:ext cx="23777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Афганистана</a:t>
            </a: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3323" y="1087228"/>
            <a:ext cx="3953183" cy="229381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3" name="Прямоугольник 12"/>
          <p:cNvSpPr/>
          <p:nvPr/>
        </p:nvSpPr>
        <p:spPr>
          <a:xfrm>
            <a:off x="9495848" y="689150"/>
            <a:ext cx="13681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Афганистан</a:t>
            </a: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15" y="3846691"/>
            <a:ext cx="4828373" cy="209690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5" name="Прямоугольник 14"/>
          <p:cNvSpPr/>
          <p:nvPr/>
        </p:nvSpPr>
        <p:spPr>
          <a:xfrm>
            <a:off x="109990" y="3401645"/>
            <a:ext cx="4954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парк Банде-Амир в Афганистане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6562495" y="3391346"/>
            <a:ext cx="23777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 Афганистана</a:t>
            </a:r>
            <a:endParaRPr lang="ru-RU" dirty="0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6011" y="3851449"/>
            <a:ext cx="4814280" cy="209215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4116316" y="-54933"/>
            <a:ext cx="332610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Афганистан…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155887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6" t="7127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" name="Picture 2" descr="D:\По школе\Презентации\Афганская война 1979-1989гг\x_095e772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06" y="1796110"/>
            <a:ext cx="3268311" cy="39594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602" y="1796110"/>
            <a:ext cx="3782913" cy="39594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9888" y="1796110"/>
            <a:ext cx="4051738" cy="39594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819808" y="452156"/>
            <a:ext cx="111579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15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1988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начался вывод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советских войск из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Афганистана,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заключёнными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1988 года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Женевским соглашениями 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политическом урегулировании положения вокруг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ДРА.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Советский Союз обязался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вывести свой контингент в девятимесячный срок,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 1989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23161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6" t="7127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81" y="675935"/>
            <a:ext cx="6649005" cy="522885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7288925" y="1054307"/>
            <a:ext cx="6096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все, кого я встретил и не встретил,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долго будут жить на этом свете,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тишина на дальнем рубеже…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3847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6" t="7127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94"/>
          <a:stretch/>
        </p:blipFill>
        <p:spPr>
          <a:xfrm>
            <a:off x="1121992" y="1454726"/>
            <a:ext cx="9087404" cy="359365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1593272" y="362681"/>
            <a:ext cx="103493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 февраля была закончена длившаяся 10 лет война в Афганистане и 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последняя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колонна советских военнослужащих выведена из Афганистана.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14174" y="5267235"/>
            <a:ext cx="9961419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Всем, кто прошёл Афганистан, всем, кто прошёл через испытания Афганистаном, 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хочется пожелать 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 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семьям - здоровья, успехов и благополучия».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55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6" t="7127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473" y="1227174"/>
            <a:ext cx="10363200" cy="435620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1828800" y="118333"/>
            <a:ext cx="1055716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Немало воды утекло с того времени. Потихоньку зажили раны, возмужали, стали мудрее, состарились солдаты и офицеры. Но только память о далёкой афганской войне жива и стереть события той войны не смогут ни годы, ни расстояния…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8153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6" t="7127"/>
          <a:stretch/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58" y="1225665"/>
            <a:ext cx="4580315" cy="440666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5804240" y="1459158"/>
            <a:ext cx="6096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забыть нам тех, кто воевал,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пределами матушки отчизны,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забыть никогда,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Тех, кто отдал свои жизни.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Вспомним тех, кто не вернулся,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 помянем минутным молчанием,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забудем тех людей,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дадим им обещание.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Никогда не отпустить,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Чувство счастья и  свободы,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всегда -  всегда хранить,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Свою семью и волю.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396835" y="41657"/>
            <a:ext cx="89361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Воины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«афганцы» всегда поддерживают друг друга, помогают семьям погибших товарищей, борются за свои права.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1992 году был создан Российский союз ветеранов Афганистана. </a:t>
            </a:r>
          </a:p>
        </p:txBody>
      </p:sp>
    </p:spTree>
    <p:extLst>
      <p:ext uri="{BB962C8B-B14F-4D97-AF65-F5344CB8AC3E}">
        <p14:creationId xmlns:p14="http://schemas.microsoft.com/office/powerpoint/2010/main" val="289013631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058194"/>
            <a:ext cx="5181600" cy="3886200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945" y="891545"/>
            <a:ext cx="5181600" cy="3886200"/>
          </a:xfrm>
        </p:spPr>
      </p:pic>
      <p:pic>
        <p:nvPicPr>
          <p:cNvPr id="5" name="Объект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6" t="7127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11" name="Объект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9543" y="761200"/>
            <a:ext cx="8840514" cy="494603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1323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6" t="7127"/>
          <a:stretch/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690591" y="2136297"/>
            <a:ext cx="64684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/>
              <a:t>Огромное спасибо за внимание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275662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6" t="7127"/>
          <a:stretch/>
        </p:blipFill>
        <p:spPr>
          <a:xfrm>
            <a:off x="0" y="15767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82666" y="932922"/>
            <a:ext cx="112266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Военнослужащие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сотрудники органов внутренних дел и госбезопасности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принимавшие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добровольно или по долгу службы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вооруженных конфликтах 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иностранных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474737" y="181957"/>
            <a:ext cx="5242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Войны-интернационалисты.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2" t="11236" r="4635" b="8989"/>
          <a:stretch/>
        </p:blipFill>
        <p:spPr>
          <a:xfrm>
            <a:off x="7788075" y="2070686"/>
            <a:ext cx="3407463" cy="343915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3270" y="2070687"/>
            <a:ext cx="3405352" cy="343915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73" y="2070688"/>
            <a:ext cx="3369444" cy="343915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045856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6" t="7127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431" y="1682504"/>
            <a:ext cx="5141308" cy="349298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2096457" y="5285150"/>
            <a:ext cx="88674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 выбрало нас,</a:t>
            </a:r>
          </a:p>
          <a:p>
            <a:pPr algn="ctr"/>
            <a:r>
              <a:rPr lang="ru-RU" sz="20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Закружило в афганской метели,</a:t>
            </a:r>
          </a:p>
          <a:p>
            <a:pPr algn="ctr"/>
            <a:r>
              <a:rPr lang="ru-RU" sz="20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 позвали друзья в грозный час - </a:t>
            </a:r>
          </a:p>
          <a:p>
            <a:pPr algn="ctr"/>
            <a:r>
              <a:rPr lang="ru-RU" sz="20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особую форму надели. </a:t>
            </a:r>
          </a:p>
        </p:txBody>
      </p:sp>
      <p:pic>
        <p:nvPicPr>
          <p:cNvPr id="5" name="Picture 3" descr="D:\По школе\Презентации\Афганская война 1979-1989гг\x_2994919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2214" y="1782396"/>
            <a:ext cx="5377521" cy="349298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sp>
        <p:nvSpPr>
          <p:cNvPr id="6" name="Прямоугольник 5"/>
          <p:cNvSpPr/>
          <p:nvPr/>
        </p:nvSpPr>
        <p:spPr>
          <a:xfrm>
            <a:off x="1186899" y="197675"/>
            <a:ext cx="106865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Так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уж повелось у русского солдата защищать не только свою Родину,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помогать братским народам. И называлось это “выполнением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интернационального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долга”.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599525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6" t="7127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104" y="1056290"/>
            <a:ext cx="3305668" cy="416209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1408" y="1056290"/>
            <a:ext cx="3584193" cy="416209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6269" y="1045043"/>
            <a:ext cx="4287642" cy="416209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3977504" y="548416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«Солдат войны не выбирает…»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86269" y="285982"/>
            <a:ext cx="63492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Война... очень страшное слово.</a:t>
            </a:r>
          </a:p>
        </p:txBody>
      </p:sp>
    </p:spTree>
    <p:extLst>
      <p:ext uri="{BB962C8B-B14F-4D97-AF65-F5344CB8AC3E}">
        <p14:creationId xmlns:p14="http://schemas.microsoft.com/office/powerpoint/2010/main" val="135863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6" t="7127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33500" y="716196"/>
            <a:ext cx="982717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Constantia" panose="02030602050306030303" pitchFamily="18" charset="0"/>
              </a:rPr>
              <a:t>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Апрельской революции в Афганистане 27 апреля 1978 г. левые военные передали власть Народно-демократической партии.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пользуясь прочной поддержкой в народе, новое правительство жестоко подавляло внутреннюю оппозицию. Волнения подтолкнули советское руководство к вводу в декабре 1979 г. войск в Афганистан под предлогом предоставления интернациональной помощи. 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0" y="2978217"/>
            <a:ext cx="4762500" cy="254539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sp>
        <p:nvSpPr>
          <p:cNvPr id="5" name="Прямоугольник 4"/>
          <p:cNvSpPr/>
          <p:nvPr/>
        </p:nvSpPr>
        <p:spPr>
          <a:xfrm>
            <a:off x="2769659" y="5523609"/>
            <a:ext cx="15446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Constantia" panose="02030602050306030303" pitchFamily="18" charset="0"/>
              </a:rPr>
              <a:t>моджахеды</a:t>
            </a:r>
            <a:r>
              <a:rPr lang="ru-RU" dirty="0">
                <a:latin typeface="Constantia" panose="02030602050306030303" pitchFamily="18" charset="0"/>
              </a:rPr>
              <a:t> </a:t>
            </a:r>
          </a:p>
        </p:txBody>
      </p:sp>
      <p:pic>
        <p:nvPicPr>
          <p:cNvPr id="6" name="Picture 7" descr="Афганистан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026094"/>
            <a:ext cx="4009697" cy="249751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sp>
        <p:nvSpPr>
          <p:cNvPr id="7" name="Прямоугольник 6"/>
          <p:cNvSpPr/>
          <p:nvPr/>
        </p:nvSpPr>
        <p:spPr>
          <a:xfrm>
            <a:off x="4180443" y="140916"/>
            <a:ext cx="38311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Страшные времена….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048268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6" t="7127"/>
          <a:stretch/>
        </p:blipFill>
        <p:spPr>
          <a:xfrm>
            <a:off x="0" y="4302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0749" y="533461"/>
            <a:ext cx="1105561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В соответствии с приказом Министерства Обороны СССР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декабря 1979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15:00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часов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Московскому времени начался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ввод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советских войск 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трём направлениям: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Кушка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Шинданд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Кандагар, Термез —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Кундуз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Кабул, Хорог — Файзабад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Десант высаживался на аэродромах Кабул, Баграм, Кандагар. Ввод войск прошел сравнительно легко. Вечером 27 декабря произошел штурм дворца Амина.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Был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ликвидирован президент Афганистана  Х. Амин. Мусульманское население не смирилось с советским присутствием, и в северо-восточных провинциях вспыхнуло восстание, распространившееся на всю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страну.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730" y="3148641"/>
            <a:ext cx="5965804" cy="30044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5090" y="3433302"/>
            <a:ext cx="1630243" cy="21046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8191801" y="5708641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резидент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Афганистана</a:t>
            </a:r>
          </a:p>
          <a:p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Хафизуллы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Амин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http://s5.rimg.info/ad96531231fb3597bff8d7ebb77d52fa.gif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1846"/>
            <a:ext cx="1233267" cy="2082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404980" y="-119317"/>
            <a:ext cx="67530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началась Афганская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Война…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http://s5.rimg.info/ad96531231fb3597bff8d7ebb77d52fa.gif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5684913"/>
            <a:ext cx="1209056" cy="117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 descr="http://s5.rimg.info/ad96531231fb3597bff8d7ebb77d52fa.gif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135" y="5882633"/>
            <a:ext cx="746109" cy="996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 descr="http://s5.rimg.info/ad96531231fb3597bff8d7ebb77d52fa.gif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4212" y="5684913"/>
            <a:ext cx="3331788" cy="120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2" descr="http://s5.rimg.info/ad96531231fb3597bff8d7ebb77d52fa.gif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091" y="5810604"/>
            <a:ext cx="1416874" cy="1082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813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6" t="7127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04900" y="0"/>
            <a:ext cx="10713073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Пребывание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советских войск в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Афганистане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их боевая деятельность условно разделяются на четыре этапа:</a:t>
            </a:r>
          </a:p>
          <a:p>
            <a:pPr>
              <a:buFont typeface="Arial" panose="020B0604020202020204" pitchFamily="34" charset="0"/>
              <a:buChar char="•"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этап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декабрь 1979 г. — февраль 1980 г. Ввод советских войск в Афганистан, размещение их по гарнизонам, организация охраны пунктов дислокации и различных объектов.</a:t>
            </a:r>
          </a:p>
          <a:p>
            <a:pPr algn="just">
              <a:buFont typeface="Arial" panose="020B0604020202020204" pitchFamily="34" charset="0"/>
              <a:buChar char="•"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 этап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март 1980 г. — апрель 1985 г. Ведение активных боевых действий, в том числе широкомасштабных, совместно с афганскими соединениями и частями. Работа по реорганизации и укреплению вооруженных сил Демократической Республики Афганистан.</a:t>
            </a:r>
          </a:p>
        </p:txBody>
      </p:sp>
      <p:pic>
        <p:nvPicPr>
          <p:cNvPr id="4" name="Рисунок 3" descr="x_1a943b2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149" y="3026249"/>
            <a:ext cx="3719508" cy="258910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5" name="Picture 5" descr="Афганистанvoiska-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6" b="8233"/>
          <a:stretch/>
        </p:blipFill>
        <p:spPr bwMode="auto">
          <a:xfrm>
            <a:off x="652366" y="2983762"/>
            <a:ext cx="3041880" cy="263159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6" name="Picture 4" descr="201Афган"/>
          <p:cNvPicPr>
            <a:picLocks noChangeAspect="1" noChangeArrowheads="1"/>
          </p:cNvPicPr>
          <p:nvPr/>
        </p:nvPicPr>
        <p:blipFill>
          <a:blip r:embed="rId5">
            <a:lum bright="24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5825" y="3005005"/>
            <a:ext cx="3690422" cy="258910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15672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811</TotalTime>
  <Words>561</Words>
  <Application>Microsoft Office PowerPoint</Application>
  <PresentationFormat>Широкоэкранный</PresentationFormat>
  <Paragraphs>146</Paragraphs>
  <Slides>36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2" baseType="lpstr">
      <vt:lpstr>Arial</vt:lpstr>
      <vt:lpstr>Calibri</vt:lpstr>
      <vt:lpstr>Calibri Light</vt:lpstr>
      <vt:lpstr>Constantia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Игорь Андрущакевич</cp:lastModifiedBy>
  <cp:revision>86</cp:revision>
  <dcterms:created xsi:type="dcterms:W3CDTF">2018-01-19T07:03:41Z</dcterms:created>
  <dcterms:modified xsi:type="dcterms:W3CDTF">2019-12-14T15:40:32Z</dcterms:modified>
</cp:coreProperties>
</file>