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comments/comment1.xml" ContentType="application/vnd.openxmlformats-officedocument.presentationml.comment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2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C135899E-41EE-44D1-B1AC-FD888A18C6BB}">
          <p14:sldIdLst>
            <p14:sldId id="256"/>
          </p14:sldIdLst>
        </p14:section>
        <p14:section name="Введение" id="{FA5B582D-4785-4F35-BDF3-1D23DFB7AE58}">
          <p14:sldIdLst>
            <p14:sldId id="258"/>
          </p14:sldIdLst>
        </p14:section>
        <p14:section name="Гидропоника" id="{2BA0DE7E-7C36-44AD-8F16-9BAC381D790F}">
          <p14:sldIdLst>
            <p14:sldId id="259"/>
            <p14:sldId id="260"/>
          </p14:sldIdLst>
        </p14:section>
        <p14:section name="Микро-зелень и ее польза" id="{B7F0C5D0-356A-41E0-92D4-3EC169A70413}">
          <p14:sldIdLst>
            <p14:sldId id="262"/>
            <p14:sldId id="261"/>
          </p14:sldIdLst>
        </p14:section>
        <p14:section name="Практическая часть" id="{CA72ECE3-E005-4A77-A5D4-087E16050D73}">
          <p14:sldIdLst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</p14:sldIdLst>
        </p14:section>
        <p14:section name="Применение микро-зелени" id="{C270711E-33B8-4ED6-8065-84DB16F10EBE}">
          <p14:sldIdLst>
            <p14:sldId id="271"/>
            <p14:sldId id="272"/>
          </p14:sldIdLst>
        </p14:section>
        <p14:section name="Заключение" id="{C5FEDD42-EFC9-4F6F-A755-7B0C027B4A44}">
          <p14:sldIdLst>
            <p14:sldId id="273"/>
            <p14:sldId id="274"/>
          </p14:sldIdLst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ользователь Windows" initials="ПW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FF"/>
    <a:srgbClr val="D044EC"/>
    <a:srgbClr val="7B12EE"/>
    <a:srgbClr val="009900"/>
    <a:srgbClr val="00FF00"/>
    <a:srgbClr val="99FF66"/>
    <a:srgbClr val="CCFFFF"/>
    <a:srgbClr val="380F89"/>
    <a:srgbClr val="FF9900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-58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02-14T14:52:19.743" idx="1">
    <p:pos x="10" y="10"/>
    <p:text/>
    <p:extLst>
      <p:ext uri="{C676402C-5697-4E1C-873F-D02D1690AC5C}">
        <p15:threadingInfo xmlns:p15="http://schemas.microsoft.com/office/powerpoint/2012/main" timeZoneBias="-300"/>
      </p:ext>
    </p:extLst>
  </p:cm>
  <p:cm authorId="1" dt="2021-02-14T14:52:21.269" idx="2">
    <p:pos x="146" y="146"/>
    <p:text/>
    <p:extLst>
      <p:ext uri="{C676402C-5697-4E1C-873F-D02D1690AC5C}">
        <p15:threadingInfo xmlns:p15="http://schemas.microsoft.com/office/powerpoint/2012/main" timeZoneBias="-30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C5CC6-1EF4-433C-968A-CB4B7249D77E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5A12A-5B24-4656-9909-453360C837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57363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C5CC6-1EF4-433C-968A-CB4B7249D77E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5A12A-5B24-4656-9909-453360C837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03502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C5CC6-1EF4-433C-968A-CB4B7249D77E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5A12A-5B24-4656-9909-453360C837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60133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C5CC6-1EF4-433C-968A-CB4B7249D77E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5A12A-5B24-4656-9909-453360C837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2455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C5CC6-1EF4-433C-968A-CB4B7249D77E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5A12A-5B24-4656-9909-453360C837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0737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C5CC6-1EF4-433C-968A-CB4B7249D77E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5A12A-5B24-4656-9909-453360C837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186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C5CC6-1EF4-433C-968A-CB4B7249D77E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5A12A-5B24-4656-9909-453360C837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8283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C5CC6-1EF4-433C-968A-CB4B7249D77E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5A12A-5B24-4656-9909-453360C837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3507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C5CC6-1EF4-433C-968A-CB4B7249D77E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5A12A-5B24-4656-9909-453360C837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933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C5CC6-1EF4-433C-968A-CB4B7249D77E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5A12A-5B24-4656-9909-453360C837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6077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C5CC6-1EF4-433C-968A-CB4B7249D77E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5A12A-5B24-4656-9909-453360C837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18147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C5CC6-1EF4-433C-968A-CB4B7249D77E}" type="datetimeFigureOut">
              <a:rPr lang="ru-RU" smtClean="0"/>
              <a:t>15.02.2021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65A12A-5B24-4656-9909-453360C837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9055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Relationship Id="rId5" Type="http://schemas.openxmlformats.org/officeDocument/2006/relationships/comments" Target="../comments/comment1.xm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5310" y="1629104"/>
            <a:ext cx="6655762" cy="2659118"/>
          </a:xfr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rgbClr val="00B050"/>
              </a:gs>
              <a:gs pos="57000">
                <a:srgbClr val="CAECA8"/>
              </a:gs>
            </a:gsLst>
            <a:lin ang="2700000" scaled="1"/>
            <a:tileRect/>
          </a:gradFill>
        </p:spPr>
        <p:txBody>
          <a:bodyPr>
            <a:normAutofit/>
          </a:bodyPr>
          <a:lstStyle/>
          <a:p>
            <a:r>
              <a:rPr lang="ru-RU" b="1" i="1" dirty="0" smtClean="0"/>
              <a:t>Выращивание микрозелени без земли</a:t>
            </a:r>
            <a:endParaRPr lang="ru-RU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337756" y="4388917"/>
            <a:ext cx="3854244" cy="725213"/>
          </a:xfrm>
          <a:blipFill dpi="0" rotWithShape="1">
            <a:blip r:embed="rId3"/>
            <a:srcRect/>
            <a:stretch>
              <a:fillRect/>
            </a:stretch>
          </a:blipFill>
          <a:effectLst>
            <a:outerShdw dist="50800" dir="5400000" algn="ctr" rotWithShape="0">
              <a:srgbClr val="000000"/>
            </a:outerShdw>
          </a:effectLst>
        </p:spPr>
        <p:txBody>
          <a:bodyPr>
            <a:normAutofit/>
          </a:bodyPr>
          <a:lstStyle/>
          <a:p>
            <a:r>
              <a:rPr lang="ru-RU" sz="3600" b="1" i="1" u="sng" dirty="0" smtClean="0"/>
              <a:t>Ларионов Денис</a:t>
            </a:r>
            <a:endParaRPr lang="ru-RU" sz="3600" b="1" i="1" u="sng" dirty="0"/>
          </a:p>
        </p:txBody>
      </p:sp>
      <p:sp>
        <p:nvSpPr>
          <p:cNvPr id="4" name="TextBox 3"/>
          <p:cNvSpPr txBox="1"/>
          <p:nvPr/>
        </p:nvSpPr>
        <p:spPr>
          <a:xfrm>
            <a:off x="8485239" y="127820"/>
            <a:ext cx="2728452" cy="461665"/>
          </a:xfrm>
          <a:prstGeom prst="rect">
            <a:avLst/>
          </a:prstGeom>
          <a:solidFill>
            <a:schemeClr val="accent1">
              <a:lumMod val="40000"/>
              <a:lumOff val="60000"/>
              <a:alpha val="63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МБОУ СОШ № 8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59365" y="6211669"/>
            <a:ext cx="1303283" cy="646331"/>
          </a:xfrm>
          <a:prstGeom prst="rect">
            <a:avLst/>
          </a:prstGeom>
          <a:solidFill>
            <a:schemeClr val="accent1">
              <a:lumMod val="20000"/>
              <a:lumOff val="80000"/>
              <a:alpha val="67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г. Ноябрьск 2021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0100441" y="5219233"/>
            <a:ext cx="1552033" cy="707886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rtlCol="0">
            <a:spAutoFit/>
          </a:bodyPr>
          <a:lstStyle/>
          <a:p>
            <a:r>
              <a:rPr lang="ru-RU" sz="4000" b="1" i="1" u="sng" dirty="0" smtClean="0"/>
              <a:t>2 Б</a:t>
            </a:r>
            <a:endParaRPr lang="ru-RU" sz="4000" b="1" i="1" u="sng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2624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62"/>
    </mc:Choice>
    <mc:Fallback xmlns="">
      <p:transition spd="slow" advTm="103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animBg="1"/>
      <p:bldP spid="5" grpId="0" animBg="1"/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" y="9932"/>
            <a:ext cx="6127532" cy="969689"/>
          </a:xfrm>
          <a:solidFill>
            <a:srgbClr val="CCFFFF"/>
          </a:solidFill>
        </p:spPr>
        <p:txBody>
          <a:bodyPr>
            <a:normAutofit fontScale="90000"/>
          </a:bodyPr>
          <a:lstStyle/>
          <a:p>
            <a:pPr algn="just"/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</a:rPr>
              <a:t>Шаг 4. Вновь наполняем пузырек водой, надеваем насадку и опрыскиваем семена, 5-10 нажатий. </a:t>
            </a: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61288" y="2265517"/>
            <a:ext cx="5878379" cy="3306588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901347" y="2375125"/>
            <a:ext cx="5738080" cy="3227669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42842" y="365125"/>
            <a:ext cx="5096698" cy="1322947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6232634" y="9932"/>
            <a:ext cx="5959366" cy="110799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ru-RU" sz="2200" b="1" i="1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Шаг 5. Закрываем лоток крышкой и убираем на 24 часа в теплое и темное место, крышку открывать нельзя.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919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976"/>
    </mc:Choice>
    <mc:Fallback xmlns="">
      <p:transition spd="slow" advTm="169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12877"/>
            <a:ext cx="10515600" cy="1011729"/>
          </a:xfrm>
          <a:solidFill>
            <a:srgbClr val="FFFF00"/>
          </a:solidFill>
        </p:spPr>
        <p:txBody>
          <a:bodyPr>
            <a:noAutofit/>
          </a:bodyPr>
          <a:lstStyle/>
          <a:p>
            <a:pPr algn="ctr"/>
            <a:r>
              <a:rPr lang="ru-RU" sz="3600" b="1" i="1" dirty="0">
                <a:solidFill>
                  <a:srgbClr val="D044EC"/>
                </a:solidFill>
              </a:rPr>
              <a:t>Шаг 6. Спустя 24 часа ставим лоток в освещенное теплое место, крышку не открываем.</a:t>
            </a:r>
          </a:p>
        </p:txBody>
      </p:sp>
      <p:pic>
        <p:nvPicPr>
          <p:cNvPr id="5" name="Объект 4"/>
          <p:cNvPicPr>
            <a:picLocks noGrp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600000">
            <a:off x="0" y="2312275"/>
            <a:ext cx="5918190" cy="3853937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600000">
            <a:off x="5985293" y="2312276"/>
            <a:ext cx="6206707" cy="3853937"/>
          </a:xfrm>
        </p:spPr>
      </p:pic>
      <p:sp>
        <p:nvSpPr>
          <p:cNvPr id="7" name="TextBox 6"/>
          <p:cNvSpPr txBox="1"/>
          <p:nvPr/>
        </p:nvSpPr>
        <p:spPr>
          <a:xfrm>
            <a:off x="1545020" y="1576606"/>
            <a:ext cx="3016469" cy="646331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Спустя 24 часа</a:t>
            </a:r>
            <a:endParaRPr lang="ru-RU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7390699" y="1576606"/>
            <a:ext cx="3395893" cy="646331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Спустя 36 часов</a:t>
            </a:r>
            <a:endParaRPr lang="ru-RU" sz="3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3810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120"/>
    </mc:Choice>
    <mc:Fallback xmlns="">
      <p:transition spd="slow" advTm="161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3303" y="0"/>
            <a:ext cx="10515600" cy="822544"/>
          </a:xfrm>
          <a:solidFill>
            <a:srgbClr val="7030A0"/>
          </a:solidFill>
        </p:spPr>
        <p:txBody>
          <a:bodyPr>
            <a:normAutofit/>
          </a:bodyPr>
          <a:lstStyle/>
          <a:p>
            <a:pPr algn="ctr"/>
            <a:r>
              <a:rPr lang="ru-RU" sz="4000" b="1" i="1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Продолжаем наблюдать, крышку не снимаем</a:t>
            </a:r>
            <a:endParaRPr lang="ru-RU" sz="4000" b="1" i="1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75"/>
          <a:stretch/>
        </p:blipFill>
        <p:spPr>
          <a:xfrm rot="5400000">
            <a:off x="642661" y="2224468"/>
            <a:ext cx="5323253" cy="3943812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356250" y="2483191"/>
            <a:ext cx="5323251" cy="3426372"/>
          </a:xfrm>
        </p:spPr>
      </p:pic>
      <p:sp>
        <p:nvSpPr>
          <p:cNvPr id="8" name="TextBox 7"/>
          <p:cNvSpPr txBox="1"/>
          <p:nvPr/>
        </p:nvSpPr>
        <p:spPr>
          <a:xfrm>
            <a:off x="7699941" y="888417"/>
            <a:ext cx="2635868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3 дня спустя</a:t>
            </a:r>
            <a:endParaRPr lang="ru-RU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1622631" y="888417"/>
            <a:ext cx="3363312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48 часов спустя</a:t>
            </a:r>
            <a:endParaRPr lang="ru-RU" sz="3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7538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008"/>
    </mc:Choice>
    <mc:Fallback xmlns="">
      <p:transition spd="slow" advTm="160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0316" y="0"/>
            <a:ext cx="10583917" cy="1105626"/>
          </a:xfrm>
          <a:gradFill>
            <a:gsLst>
              <a:gs pos="100000">
                <a:srgbClr val="99FF66"/>
              </a:gs>
              <a:gs pos="0">
                <a:srgbClr val="FFC000"/>
              </a:gs>
            </a:gsLst>
            <a:lin ang="2700000" scaled="1"/>
          </a:gradFill>
        </p:spPr>
        <p:txBody>
          <a:bodyPr>
            <a:noAutofit/>
          </a:bodyPr>
          <a:lstStyle/>
          <a:p>
            <a:pPr algn="ctr"/>
            <a:r>
              <a:rPr lang="ru-RU" sz="2800" b="1" i="1" dirty="0"/>
              <a:t>Шаг 7. На 4-й день снимаем крышку и подливаем 100 мл отстоянной водопроводной воды под поролон, через каждые 12 часов повторяем процедуру. Лоток крышкой больше не накрываем</a:t>
            </a:r>
            <a:r>
              <a:rPr lang="ru-RU" sz="2800" b="1" i="1" dirty="0" smtClean="0"/>
              <a:t>.      </a:t>
            </a:r>
            <a:endParaRPr lang="ru-RU" sz="2800" b="1" i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32119" y="2763986"/>
            <a:ext cx="5039949" cy="3193733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644433" y="2847976"/>
            <a:ext cx="5032376" cy="3018181"/>
          </a:xfrm>
        </p:spPr>
      </p:pic>
      <p:sp>
        <p:nvSpPr>
          <p:cNvPr id="7" name="TextBox 6"/>
          <p:cNvSpPr txBox="1"/>
          <p:nvPr/>
        </p:nvSpPr>
        <p:spPr>
          <a:xfrm>
            <a:off x="1155431" y="1150086"/>
            <a:ext cx="4393323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4 сутки выращивания</a:t>
            </a:r>
            <a:endParaRPr lang="ru-RU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8019393" y="1150085"/>
            <a:ext cx="2102070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5-й день</a:t>
            </a:r>
            <a:endParaRPr lang="ru-RU" sz="3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193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168"/>
    </mc:Choice>
    <mc:Fallback xmlns="">
      <p:transition spd="slow" advTm="181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5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5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38200" y="178677"/>
            <a:ext cx="10515600" cy="1512012"/>
          </a:xfrm>
          <a:solidFill>
            <a:schemeClr val="accent1">
              <a:lumMod val="5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4000" b="1" i="1" dirty="0">
                <a:solidFill>
                  <a:srgbClr val="FFFF00"/>
                </a:solidFill>
              </a:rPr>
              <a:t>Шаг 8. На 6-7-й день </a:t>
            </a:r>
            <a:r>
              <a:rPr lang="ru-RU" sz="4000" b="1" i="1" dirty="0" smtClean="0">
                <a:solidFill>
                  <a:srgbClr val="FFFF00"/>
                </a:solidFill>
              </a:rPr>
              <a:t>микрозелень </a:t>
            </a:r>
            <a:r>
              <a:rPr lang="ru-RU" sz="4000" b="1" i="1" dirty="0">
                <a:solidFill>
                  <a:srgbClr val="FFFF00"/>
                </a:solidFill>
              </a:rPr>
              <a:t>готова к срезке. Либо, лоток можно убрать в холодильник, чтобы замедлить рост и сохранить до употребления.</a:t>
            </a:r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1605" y="1825625"/>
            <a:ext cx="8946444" cy="5032375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50431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816"/>
    </mc:Choice>
    <mc:Fallback xmlns="">
      <p:transition spd="slow" advTm="118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401207" y="113788"/>
            <a:ext cx="6928945" cy="780502"/>
          </a:xfrm>
          <a:solidFill>
            <a:schemeClr val="accent4">
              <a:lumMod val="40000"/>
              <a:lumOff val="60000"/>
            </a:schemeClr>
          </a:solidFill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009900"/>
                </a:solidFill>
              </a:rPr>
              <a:t>Применение микрозелени</a:t>
            </a:r>
            <a:endParaRPr lang="ru-RU" b="1" i="1" dirty="0">
              <a:solidFill>
                <a:srgbClr val="009900"/>
              </a:solidFill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219786" y="2198158"/>
            <a:ext cx="5960536" cy="3352801"/>
          </a:xfrm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632270" y="2923282"/>
            <a:ext cx="5032376" cy="2830711"/>
          </a:xfrm>
        </p:spPr>
      </p:pic>
      <p:sp>
        <p:nvSpPr>
          <p:cNvPr id="11" name="TextBox 10"/>
          <p:cNvSpPr txBox="1"/>
          <p:nvPr/>
        </p:nvSpPr>
        <p:spPr>
          <a:xfrm>
            <a:off x="4172607" y="1822449"/>
            <a:ext cx="4361793" cy="4524315"/>
          </a:xfrm>
          <a:prstGeom prst="rect">
            <a:avLst/>
          </a:prstGeom>
          <a:gradFill>
            <a:gsLst>
              <a:gs pos="100000">
                <a:srgbClr val="99FF66"/>
              </a:gs>
              <a:gs pos="0">
                <a:srgbClr val="FFC000"/>
              </a:gs>
            </a:gsLst>
            <a:lin ang="2700000" scaled="1"/>
          </a:gradFill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Микрозелень </a:t>
            </a:r>
            <a:r>
              <a:rPr lang="ru-RU" sz="2400" dirty="0"/>
              <a:t>широко используется в кулинарии как добавка к салатам и закускам, для украшения пиццы, овощного рагу или запеченного мяса.</a:t>
            </a:r>
          </a:p>
          <a:p>
            <a:r>
              <a:rPr lang="ru-RU" sz="2400" dirty="0"/>
              <a:t>Для получения максимальной пользы из нее можно сделать зеленый коктейль.</a:t>
            </a:r>
          </a:p>
          <a:p>
            <a:r>
              <a:rPr lang="ru-RU" sz="2400" dirty="0"/>
              <a:t>Мне же больше всего понравилось просто ее есть, срывая прямо с «грядки».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7506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080"/>
    </mc:Choice>
    <mc:Fallback xmlns="">
      <p:transition spd="slow" advTm="160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91857"/>
            <a:ext cx="10515600" cy="833054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</a:rPr>
              <a:t>Мой личный способ применения микрозелени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250872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srgbClr val="D044EC"/>
                </a:solidFill>
                <a:latin typeface="Comic Sans MS" panose="030F0702030302020204" pitchFamily="66" charset="0"/>
              </a:rPr>
              <a:t>Я</a:t>
            </a:r>
            <a:r>
              <a:rPr lang="ru-RU" dirty="0" smtClean="0">
                <a:solidFill>
                  <a:srgbClr val="D044EC"/>
                </a:solidFill>
                <a:latin typeface="Comic Sans MS" panose="030F0702030302020204" pitchFamily="66" charset="0"/>
              </a:rPr>
              <a:t> </a:t>
            </a:r>
            <a:r>
              <a:rPr lang="ru-RU" dirty="0">
                <a:solidFill>
                  <a:srgbClr val="D044EC"/>
                </a:solidFill>
                <a:latin typeface="Comic Sans MS" panose="030F0702030302020204" pitchFamily="66" charset="0"/>
              </a:rPr>
              <a:t>понял, что не единственный в семье, кому нравится и полезно есть свежую зелень. И </a:t>
            </a:r>
            <a:r>
              <a:rPr lang="ru-RU" dirty="0" smtClean="0">
                <a:solidFill>
                  <a:srgbClr val="D044EC"/>
                </a:solidFill>
                <a:latin typeface="Comic Sans MS" panose="030F0702030302020204" pitchFamily="66" charset="0"/>
              </a:rPr>
              <a:t>поэтому </a:t>
            </a:r>
            <a:r>
              <a:rPr lang="ru-RU" dirty="0">
                <a:solidFill>
                  <a:srgbClr val="D044EC"/>
                </a:solidFill>
                <a:latin typeface="Comic Sans MS" panose="030F0702030302020204" pitchFamily="66" charset="0"/>
              </a:rPr>
              <a:t>я придумал свой способ применения. Теперь 2 моих хомячка получают свежую травку и зимой!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987393" y="2364814"/>
            <a:ext cx="5661572" cy="3321269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99351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816"/>
    </mc:Choice>
    <mc:Fallback xmlns="">
      <p:transition spd="slow" advTm="158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157656" y="2606565"/>
            <a:ext cx="3363310" cy="1597572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Выводы:</a:t>
            </a:r>
            <a:endParaRPr lang="ru-RU" sz="5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5" name="Загнутый угол 14"/>
          <p:cNvSpPr/>
          <p:nvPr/>
        </p:nvSpPr>
        <p:spPr>
          <a:xfrm>
            <a:off x="3920359" y="189185"/>
            <a:ext cx="7441324" cy="6432331"/>
          </a:xfrm>
          <a:prstGeom prst="foldedCorner">
            <a:avLst/>
          </a:prstGeom>
          <a:gradFill>
            <a:gsLst>
              <a:gs pos="100000">
                <a:srgbClr val="99FF66"/>
              </a:gs>
              <a:gs pos="0">
                <a:srgbClr val="FFC000"/>
              </a:gs>
            </a:gsLst>
            <a:lin ang="27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sz="2000" dirty="0">
                <a:solidFill>
                  <a:srgbClr val="7B12EE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Выращивание растений без земли или грунта для рассады возможно, если остальные условия роста соблюдены.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sz="2000" dirty="0">
                <a:solidFill>
                  <a:srgbClr val="7B12EE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Для растений важна не почва, а полезные микроэлементы, которые в ней содержатся. И питательные растворы могут ее заменить.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sz="2000" dirty="0">
                <a:solidFill>
                  <a:srgbClr val="7B12EE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Выращивание </a:t>
            </a:r>
            <a:r>
              <a:rPr lang="ru-RU" sz="2000" dirty="0" smtClean="0">
                <a:solidFill>
                  <a:srgbClr val="7B12EE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микрозелени </a:t>
            </a:r>
            <a:r>
              <a:rPr lang="ru-RU" sz="2000" dirty="0">
                <a:solidFill>
                  <a:srgbClr val="7B12EE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не только интересно и познавательно, но, и полезно.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sz="2000" dirty="0" smtClean="0">
                <a:solidFill>
                  <a:srgbClr val="7B12EE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Микрозелень </a:t>
            </a:r>
            <a:r>
              <a:rPr lang="ru-RU" sz="2000" dirty="0">
                <a:solidFill>
                  <a:srgbClr val="7B12EE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по своим полезным свойствам может заменить покупную зелень, особенно зимой.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sz="2000" dirty="0">
                <a:solidFill>
                  <a:srgbClr val="7B12EE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Употребление в пищу </a:t>
            </a:r>
            <a:r>
              <a:rPr lang="ru-RU" sz="2000" dirty="0" smtClean="0">
                <a:solidFill>
                  <a:srgbClr val="7B12EE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микрозелени </a:t>
            </a:r>
            <a:r>
              <a:rPr lang="ru-RU" sz="2000" dirty="0">
                <a:solidFill>
                  <a:srgbClr val="7B12EE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возможно людьми и домашними питомцами.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9112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240"/>
    </mc:Choice>
    <mc:Fallback xmlns="">
      <p:transition spd="slow" advTm="172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1435" y="557048"/>
            <a:ext cx="11887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u="sng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СПАСИБО ЗА ВНИМАНИЕ! </a:t>
            </a:r>
          </a:p>
          <a:p>
            <a:pPr algn="ctr"/>
            <a:r>
              <a:rPr lang="ru-RU" sz="4800" b="1" i="1" u="sng" dirty="0" smtClean="0">
                <a:solidFill>
                  <a:srgbClr val="00206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Ешьте больше свежей зелени и овощей!</a:t>
            </a:r>
            <a:endParaRPr lang="ru-RU" sz="4800" b="1" i="1" u="sng" dirty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5544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12"/>
    </mc:Choice>
    <mc:Fallback xmlns="">
      <p:transition spd="slow" advTm="35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15008" y="210206"/>
            <a:ext cx="2606565" cy="830997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Цель</a:t>
            </a:r>
            <a:endParaRPr lang="ru-RU" sz="4800" b="1" i="1" dirty="0"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73365" y="210206"/>
            <a:ext cx="7178565" cy="1384995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sz="2800" b="1" i="1" dirty="0" smtClean="0">
                <a:solidFill>
                  <a:schemeClr val="accent2"/>
                </a:solidFill>
                <a:latin typeface="Book Antiqua" panose="02040602050305030304" pitchFamily="18" charset="0"/>
              </a:rPr>
              <a:t>Узнать о пользе микрозелени и вырастить ее без земли/грунта для рассады.</a:t>
            </a:r>
            <a:endParaRPr lang="ru-RU" sz="2800" b="1" i="1" dirty="0">
              <a:solidFill>
                <a:schemeClr val="accent2"/>
              </a:solidFill>
              <a:latin typeface="Book Antiqua" panose="0204060205030503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9601" y="1839310"/>
            <a:ext cx="2511972" cy="83099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Задачи</a:t>
            </a:r>
            <a:endParaRPr lang="ru-RU" sz="4800" b="1" i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67959" y="1839310"/>
            <a:ext cx="7083971" cy="2677656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5">
                    <a:lumMod val="75000"/>
                  </a:schemeClr>
                </a:solidFill>
                <a:latin typeface="Book Antiqua" panose="02040602050305030304" pitchFamily="18" charset="0"/>
              </a:rPr>
              <a:t>1. Узнать, что такое гидропоника.</a:t>
            </a:r>
          </a:p>
          <a:p>
            <a:r>
              <a:rPr lang="ru-RU" sz="2800" b="1" i="1" dirty="0" smtClean="0">
                <a:solidFill>
                  <a:schemeClr val="accent5">
                    <a:lumMod val="75000"/>
                  </a:schemeClr>
                </a:solidFill>
                <a:latin typeface="Book Antiqua" panose="02040602050305030304" pitchFamily="18" charset="0"/>
              </a:rPr>
              <a:t>2. Узнать, что такое микрозелень.</a:t>
            </a:r>
          </a:p>
          <a:p>
            <a:r>
              <a:rPr lang="ru-RU" sz="2800" b="1" i="1" dirty="0" smtClean="0">
                <a:solidFill>
                  <a:schemeClr val="accent5">
                    <a:lumMod val="75000"/>
                  </a:schemeClr>
                </a:solidFill>
                <a:latin typeface="Book Antiqua" panose="02040602050305030304" pitchFamily="18" charset="0"/>
              </a:rPr>
              <a:t>3. Узнать о пользе микрозелени.</a:t>
            </a:r>
          </a:p>
          <a:p>
            <a:r>
              <a:rPr lang="ru-RU" sz="2800" b="1" i="1" dirty="0" smtClean="0">
                <a:solidFill>
                  <a:schemeClr val="accent5">
                    <a:lumMod val="75000"/>
                  </a:schemeClr>
                </a:solidFill>
                <a:latin typeface="Book Antiqua" panose="02040602050305030304" pitchFamily="18" charset="0"/>
              </a:rPr>
              <a:t>4. Вырастить микрозелень без использования земли/грунта для рассады.</a:t>
            </a:r>
            <a:endParaRPr lang="ru-RU" sz="2800" b="1" i="1" dirty="0">
              <a:solidFill>
                <a:schemeClr val="accent5">
                  <a:lumMod val="75000"/>
                </a:schemeClr>
              </a:solidFill>
              <a:latin typeface="Book Antiqua" panose="0204060205030503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7353" y="4369325"/>
            <a:ext cx="3016468" cy="83099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solidFill>
                  <a:srgbClr val="26CE4A"/>
                </a:solidFill>
                <a:latin typeface="Comic Sans MS" panose="030F0702030302020204" pitchFamily="66" charset="0"/>
              </a:rPr>
              <a:t>Гипотеза</a:t>
            </a:r>
            <a:endParaRPr lang="ru-RU" sz="4800" b="1" i="1" dirty="0">
              <a:solidFill>
                <a:srgbClr val="26CE4A"/>
              </a:solidFill>
              <a:latin typeface="Comic Sans MS" panose="030F0702030302020204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67959" y="4687613"/>
            <a:ext cx="8424041" cy="523220"/>
          </a:xfrm>
          <a:prstGeom prst="rect">
            <a:avLst/>
          </a:prstGeom>
          <a:solidFill>
            <a:srgbClr val="427B35"/>
          </a:solidFill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FFFF00"/>
                </a:solidFill>
                <a:latin typeface="Book Antiqua" panose="02040602050305030304" pitchFamily="18" charset="0"/>
              </a:rPr>
              <a:t>Выращивание микрозелени возможно без почвы.</a:t>
            </a:r>
            <a:endParaRPr lang="ru-RU" sz="2800" b="1" i="1" dirty="0">
              <a:solidFill>
                <a:srgbClr val="FFFF00"/>
              </a:solidFill>
              <a:latin typeface="Book Antiqua" panose="0204060205030503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040524" y="5516533"/>
            <a:ext cx="3626068" cy="963791"/>
          </a:xfrm>
          <a:prstGeom prst="roundRect">
            <a:avLst/>
          </a:prstGeom>
          <a:solidFill>
            <a:srgbClr val="D044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solidFill>
                  <a:srgbClr val="00CCFF"/>
                </a:solidFill>
                <a:latin typeface="Comic Sans MS" panose="030F0702030302020204" pitchFamily="66" charset="0"/>
              </a:rPr>
              <a:t>Методы  исследования</a:t>
            </a:r>
            <a:endParaRPr lang="ru-RU" sz="3600" b="1" i="1" dirty="0">
              <a:solidFill>
                <a:srgbClr val="00CCFF"/>
              </a:solidFill>
              <a:latin typeface="Comic Sans MS" panose="030F0702030302020204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97213" y="5526217"/>
            <a:ext cx="4818994" cy="954107"/>
          </a:xfrm>
          <a:prstGeom prst="rect">
            <a:avLst/>
          </a:prstGeom>
          <a:solidFill>
            <a:srgbClr val="00CCFF"/>
          </a:solidFill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2800" b="1" i="1" dirty="0" smtClean="0">
                <a:solidFill>
                  <a:srgbClr val="E848CD"/>
                </a:solidFill>
                <a:latin typeface="Book Antiqua" panose="02040602050305030304" pitchFamily="18" charset="0"/>
              </a:rPr>
              <a:t>Анализ информации.</a:t>
            </a:r>
          </a:p>
          <a:p>
            <a:pPr marL="514350" indent="-514350">
              <a:buAutoNum type="arabicPeriod"/>
            </a:pPr>
            <a:r>
              <a:rPr lang="ru-RU" sz="2800" b="1" i="1" dirty="0" smtClean="0">
                <a:solidFill>
                  <a:srgbClr val="E848CD"/>
                </a:solidFill>
                <a:latin typeface="Book Antiqua" panose="02040602050305030304" pitchFamily="18" charset="0"/>
              </a:rPr>
              <a:t>Личный опыт.</a:t>
            </a:r>
            <a:endParaRPr lang="ru-RU" sz="2800" b="1" i="1" dirty="0">
              <a:solidFill>
                <a:srgbClr val="E848CD"/>
              </a:solidFill>
              <a:latin typeface="Book Antiqua" panose="0204060205030503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774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064"/>
    </mc:Choice>
    <mc:Fallback xmlns="">
      <p:transition spd="slow" advTm="330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1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1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76499" y="304800"/>
            <a:ext cx="7391401" cy="872359"/>
          </a:xfrm>
          <a:solidFill>
            <a:schemeClr val="bg1"/>
          </a:solidFill>
          <a:ln>
            <a:noFill/>
          </a:ln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Что такое гидропоника?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931" y="1396042"/>
            <a:ext cx="5181600" cy="3886200"/>
          </a:xfrm>
        </p:spPr>
      </p:pic>
      <p:sp>
        <p:nvSpPr>
          <p:cNvPr id="9" name="TextBox 8"/>
          <p:cNvSpPr txBox="1"/>
          <p:nvPr/>
        </p:nvSpPr>
        <p:spPr>
          <a:xfrm>
            <a:off x="564931" y="5370786"/>
            <a:ext cx="10788868" cy="138499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+mj-lt"/>
              </a:rPr>
              <a:t>Гидропоника  - это способ выращивания растений на искусственных средах без почвы. Питание растения получают из питательного раствора, окружающего корни.</a:t>
            </a:r>
            <a:endParaRPr lang="ru-RU" sz="2800" b="1" i="1" dirty="0">
              <a:latin typeface="+mj-lt"/>
            </a:endParaRPr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199" y="1396042"/>
            <a:ext cx="5181600" cy="3886200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73860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048"/>
    </mc:Choice>
    <mc:Fallback xmlns="">
      <p:transition spd="slow" advTm="160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22847"/>
          </a:xfrm>
          <a:gradFill>
            <a:gsLst>
              <a:gs pos="0">
                <a:srgbClr val="FFFF00"/>
              </a:gs>
              <a:gs pos="100000">
                <a:srgbClr val="CFE1C1"/>
              </a:gs>
              <a:gs pos="100000">
                <a:srgbClr val="DCE98E"/>
              </a:gs>
              <a:gs pos="99000">
                <a:srgbClr val="F6C6FA"/>
              </a:gs>
            </a:gsLst>
            <a:lin ang="5400000" scaled="1"/>
          </a:gradFill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История гидропоники</a:t>
            </a:r>
            <a:endParaRPr lang="ru-RU" b="1" i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007" y="3529895"/>
            <a:ext cx="5181600" cy="2915213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6697" y="3445910"/>
            <a:ext cx="5181600" cy="2999198"/>
          </a:xfrm>
        </p:spPr>
      </p:pic>
      <p:sp>
        <p:nvSpPr>
          <p:cNvPr id="7" name="TextBox 6"/>
          <p:cNvSpPr txBox="1"/>
          <p:nvPr/>
        </p:nvSpPr>
        <p:spPr>
          <a:xfrm>
            <a:off x="896007" y="1241084"/>
            <a:ext cx="5181600" cy="2246769"/>
          </a:xfrm>
          <a:prstGeom prst="rect">
            <a:avLst/>
          </a:prstGeom>
          <a:gradFill>
            <a:gsLst>
              <a:gs pos="0">
                <a:srgbClr val="FFFF00"/>
              </a:gs>
              <a:gs pos="100000">
                <a:srgbClr val="CFE1C1"/>
              </a:gs>
              <a:gs pos="100000">
                <a:srgbClr val="DCE98E"/>
              </a:gs>
              <a:gs pos="99000">
                <a:srgbClr val="F6C6FA"/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pPr algn="just"/>
            <a:r>
              <a:rPr lang="ru-RU" sz="2800" b="1" i="1" dirty="0" smtClean="0">
                <a:solidFill>
                  <a:srgbClr val="002060"/>
                </a:solidFill>
              </a:rPr>
              <a:t>Одно из 7 Чудес Света – Висячие сады Семирамиды в Вавилоне были построены, используя базовые принципы гидропоники.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17424" y="1540609"/>
            <a:ext cx="5100145" cy="1815882"/>
          </a:xfrm>
          <a:prstGeom prst="rect">
            <a:avLst/>
          </a:prstGeom>
          <a:gradFill>
            <a:gsLst>
              <a:gs pos="0">
                <a:srgbClr val="FFFF00"/>
              </a:gs>
              <a:gs pos="100000">
                <a:srgbClr val="CFE1C1"/>
              </a:gs>
              <a:gs pos="100000">
                <a:srgbClr val="DCE98E"/>
              </a:gs>
              <a:gs pos="99000">
                <a:srgbClr val="F6C6FA"/>
              </a:gs>
            </a:gsLst>
            <a:lin ang="5400000" scaled="1"/>
          </a:gradFill>
        </p:spPr>
        <p:txBody>
          <a:bodyPr wrap="square" rtlCol="0">
            <a:spAutoFit/>
          </a:bodyPr>
          <a:lstStyle/>
          <a:p>
            <a:r>
              <a:rPr lang="ru-RU" sz="2800" b="1" i="1" dirty="0">
                <a:solidFill>
                  <a:srgbClr val="002060"/>
                </a:solidFill>
              </a:rPr>
              <a:t>Первым описал процесс питания растений философ из Древней Греции по имени Аристотель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39436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088"/>
    </mc:Choice>
    <mc:Fallback xmlns="">
      <p:transition spd="slow" advTm="180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8767" y="451944"/>
            <a:ext cx="3932237" cy="554421"/>
          </a:xfrm>
          <a:solidFill>
            <a:srgbClr val="CCFFFF"/>
          </a:solidFill>
        </p:spPr>
        <p:txBody>
          <a:bodyPr/>
          <a:lstStyle/>
          <a:p>
            <a:pPr algn="ctr"/>
            <a:r>
              <a:rPr lang="ru-RU" b="1" i="1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Состав набора</a:t>
            </a:r>
            <a:endParaRPr lang="ru-RU" b="1" i="1" dirty="0"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1458310"/>
            <a:ext cx="5896303" cy="5131676"/>
          </a:xfrm>
          <a:solidFill>
            <a:srgbClr val="CCFFFF"/>
          </a:solidFill>
        </p:spPr>
        <p:txBody>
          <a:bodyPr>
            <a:normAutofit fontScale="92500"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200" b="1" i="1" dirty="0" smtClean="0">
                <a:solidFill>
                  <a:srgbClr val="FF0000"/>
                </a:solidFill>
                <a:latin typeface="Yu Gothic UI" panose="020B0500000000000000" pitchFamily="34" charset="-128"/>
                <a:ea typeface="Times New Roman" panose="02020603050405020304" pitchFamily="18" charset="0"/>
              </a:rPr>
              <a:t>Лоток </a:t>
            </a:r>
            <a:r>
              <a:rPr lang="ru-RU" sz="2200" b="1" i="1" dirty="0">
                <a:solidFill>
                  <a:srgbClr val="FF0000"/>
                </a:solidFill>
                <a:latin typeface="Yu Gothic UI" panose="020B0500000000000000" pitchFamily="34" charset="-128"/>
                <a:ea typeface="Times New Roman" panose="02020603050405020304" pitchFamily="18" charset="0"/>
              </a:rPr>
              <a:t>с крышкой;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200" b="1" i="1" dirty="0">
                <a:solidFill>
                  <a:srgbClr val="FF0000"/>
                </a:solidFill>
                <a:latin typeface="Yu Gothic UI" panose="020B0500000000000000" pitchFamily="34" charset="-128"/>
                <a:ea typeface="Times New Roman" panose="02020603050405020304" pitchFamily="18" charset="0"/>
              </a:rPr>
              <a:t>Питательные растворы 2-х видов А и Б;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200" b="1" i="1" dirty="0">
                <a:solidFill>
                  <a:srgbClr val="FF0000"/>
                </a:solidFill>
                <a:latin typeface="Yu Gothic UI" panose="020B0500000000000000" pitchFamily="34" charset="-128"/>
                <a:ea typeface="Times New Roman" panose="02020603050405020304" pitchFamily="18" charset="0"/>
              </a:rPr>
              <a:t>Семена редиса, рукколы и горчицы;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200" b="1" i="1" dirty="0">
                <a:solidFill>
                  <a:srgbClr val="FF0000"/>
                </a:solidFill>
                <a:latin typeface="Yu Gothic UI" panose="020B0500000000000000" pitchFamily="34" charset="-128"/>
                <a:ea typeface="Times New Roman" panose="02020603050405020304" pitchFamily="18" charset="0"/>
              </a:rPr>
              <a:t>Питательные добавки в растворах Йод и Селен;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200" b="1" i="1" dirty="0">
                <a:solidFill>
                  <a:srgbClr val="FF0000"/>
                </a:solidFill>
                <a:latin typeface="Yu Gothic UI" panose="020B0500000000000000" pitchFamily="34" charset="-128"/>
                <a:ea typeface="Times New Roman" panose="02020603050405020304" pitchFamily="18" charset="0"/>
              </a:rPr>
              <a:t>Субстрат для выращивания (поролон);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200" b="1" i="1" dirty="0">
                <a:solidFill>
                  <a:srgbClr val="FF0000"/>
                </a:solidFill>
                <a:latin typeface="Yu Gothic UI" panose="020B0500000000000000" pitchFamily="34" charset="-128"/>
                <a:ea typeface="Times New Roman" panose="02020603050405020304" pitchFamily="18" charset="0"/>
              </a:rPr>
              <a:t>Пузырек с распылителем для полива;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200" b="1" i="1" dirty="0">
                <a:solidFill>
                  <a:srgbClr val="FF0000"/>
                </a:solidFill>
                <a:latin typeface="Yu Gothic UI" panose="020B0500000000000000" pitchFamily="34" charset="-128"/>
                <a:ea typeface="Times New Roman" panose="02020603050405020304" pitchFamily="18" charset="0"/>
              </a:rPr>
              <a:t>Подробная инструкция.</a:t>
            </a:r>
          </a:p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50152" y="1009809"/>
            <a:ext cx="6857999" cy="4838383"/>
          </a:xfrm>
        </p:spPr>
      </p:pic>
      <p:cxnSp>
        <p:nvCxnSpPr>
          <p:cNvPr id="10" name="Прямая со стрелкой 9"/>
          <p:cNvCxnSpPr/>
          <p:nvPr/>
        </p:nvCxnSpPr>
        <p:spPr>
          <a:xfrm>
            <a:off x="6195847" y="5801710"/>
            <a:ext cx="1139465" cy="26275"/>
          </a:xfrm>
          <a:prstGeom prst="straightConnector1">
            <a:avLst/>
          </a:prstGeom>
          <a:ln w="50800" cmpd="sng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215054" y="5120099"/>
            <a:ext cx="3258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7</a:t>
            </a:r>
          </a:p>
        </p:txBody>
      </p:sp>
      <p:cxnSp>
        <p:nvCxnSpPr>
          <p:cNvPr id="15" name="Прямая со стрелкой 14"/>
          <p:cNvCxnSpPr/>
          <p:nvPr/>
        </p:nvCxnSpPr>
        <p:spPr>
          <a:xfrm flipH="1">
            <a:off x="10766214" y="1728273"/>
            <a:ext cx="1166648" cy="359980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1660499" y="1050853"/>
            <a:ext cx="2102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8" name="Левая фигурная скобка 17"/>
          <p:cNvSpPr/>
          <p:nvPr/>
        </p:nvSpPr>
        <p:spPr>
          <a:xfrm>
            <a:off x="6377965" y="2638097"/>
            <a:ext cx="2056077" cy="1807779"/>
          </a:xfrm>
          <a:prstGeom prst="leftBrac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6358758" y="2856966"/>
            <a:ext cx="4816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0" name="Правая фигурная скобка 19"/>
          <p:cNvSpPr/>
          <p:nvPr/>
        </p:nvSpPr>
        <p:spPr>
          <a:xfrm>
            <a:off x="11239180" y="2372709"/>
            <a:ext cx="693683" cy="756745"/>
          </a:xfrm>
          <a:prstGeom prst="rightBrac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11678804" y="2043195"/>
            <a:ext cx="387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2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22" name="Правая фигурная скобка 21"/>
          <p:cNvSpPr/>
          <p:nvPr/>
        </p:nvSpPr>
        <p:spPr>
          <a:xfrm>
            <a:off x="11403724" y="3468414"/>
            <a:ext cx="529139" cy="977462"/>
          </a:xfrm>
          <a:prstGeom prst="rightBrac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11639895" y="3198550"/>
            <a:ext cx="4259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4</a:t>
            </a:r>
            <a:endParaRPr lang="ru-RU" sz="4000" b="1" dirty="0">
              <a:solidFill>
                <a:srgbClr val="FF0000"/>
              </a:solidFill>
            </a:endParaRPr>
          </a:p>
        </p:txBody>
      </p:sp>
      <p:cxnSp>
        <p:nvCxnSpPr>
          <p:cNvPr id="28" name="Прямая со стрелкой 27"/>
          <p:cNvCxnSpPr/>
          <p:nvPr/>
        </p:nvCxnSpPr>
        <p:spPr>
          <a:xfrm flipV="1">
            <a:off x="6064469" y="1050853"/>
            <a:ext cx="3163614" cy="1156319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6115387" y="1482454"/>
            <a:ext cx="3476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5</a:t>
            </a:r>
            <a:endParaRPr lang="ru-RU" sz="4000" b="1" dirty="0">
              <a:solidFill>
                <a:srgbClr val="FF0000"/>
              </a:solidFill>
            </a:endParaRPr>
          </a:p>
        </p:txBody>
      </p:sp>
      <p:cxnSp>
        <p:nvCxnSpPr>
          <p:cNvPr id="31" name="Прямая со стрелкой 30"/>
          <p:cNvCxnSpPr/>
          <p:nvPr/>
        </p:nvCxnSpPr>
        <p:spPr>
          <a:xfrm>
            <a:off x="6064469" y="729154"/>
            <a:ext cx="1177159" cy="0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6269142" y="127167"/>
            <a:ext cx="4037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6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34803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2215"/>
    </mc:Choice>
    <mc:Fallback xmlns="">
      <p:transition spd="slow" advTm="322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build="p" animBg="1"/>
      <p:bldP spid="13" grpId="0"/>
      <p:bldP spid="17" grpId="0"/>
      <p:bldP spid="18" grpId="0" animBg="1"/>
      <p:bldP spid="19" grpId="0"/>
      <p:bldP spid="20" grpId="0" animBg="1"/>
      <p:bldP spid="21" grpId="0"/>
      <p:bldP spid="22" grpId="0" animBg="1"/>
      <p:bldP spid="23" grpId="0"/>
      <p:bldP spid="29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61784" y="236483"/>
            <a:ext cx="4636102" cy="1119352"/>
          </a:xfrm>
          <a:solidFill>
            <a:srgbClr val="FF0000"/>
          </a:solidFill>
        </p:spPr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rgbClr val="FFFF00"/>
                </a:solidFill>
              </a:rPr>
              <a:t>Что </a:t>
            </a:r>
            <a:r>
              <a:rPr lang="ru-RU" b="1" i="1" dirty="0">
                <a:solidFill>
                  <a:srgbClr val="FFFF00"/>
                </a:solidFill>
              </a:rPr>
              <a:t>т</a:t>
            </a:r>
            <a:r>
              <a:rPr lang="ru-RU" b="1" i="1" dirty="0" smtClean="0">
                <a:solidFill>
                  <a:srgbClr val="FFFF00"/>
                </a:solidFill>
              </a:rPr>
              <a:t>акое микрозелень? В чем ее польза?</a:t>
            </a:r>
            <a:endParaRPr lang="ru-RU" b="1" i="1" dirty="0">
              <a:solidFill>
                <a:srgbClr val="FFFF00"/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5133" y="1114108"/>
            <a:ext cx="6172200" cy="4494133"/>
          </a:xfrm>
        </p:spPr>
      </p:pic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283780" y="1576553"/>
            <a:ext cx="5192110" cy="5160578"/>
          </a:xfrm>
          <a:solidFill>
            <a:srgbClr val="FFFF00"/>
          </a:solidFill>
        </p:spPr>
        <p:txBody>
          <a:bodyPr>
            <a:normAutofit fontScale="85000" lnSpcReduction="20000"/>
          </a:bodyPr>
          <a:lstStyle/>
          <a:p>
            <a:pPr algn="ctr"/>
            <a:r>
              <a:rPr lang="ru-RU" sz="3000" dirty="0" err="1" smtClean="0">
                <a:solidFill>
                  <a:srgbClr val="FF0000"/>
                </a:solidFill>
              </a:rPr>
              <a:t>Микрозеленью</a:t>
            </a:r>
            <a:r>
              <a:rPr lang="ru-RU" sz="2600" dirty="0" smtClean="0">
                <a:solidFill>
                  <a:srgbClr val="FF0000"/>
                </a:solidFill>
              </a:rPr>
              <a:t> </a:t>
            </a:r>
            <a:r>
              <a:rPr lang="ru-RU" sz="2600" dirty="0">
                <a:solidFill>
                  <a:srgbClr val="FF0000"/>
                </a:solidFill>
              </a:rPr>
              <a:t>называют молодые побеги зелени на пике своей биологической активности, достигшие 3-7 см </a:t>
            </a:r>
            <a:r>
              <a:rPr lang="ru-RU" sz="2600" dirty="0" smtClean="0">
                <a:solidFill>
                  <a:srgbClr val="FF0000"/>
                </a:solidFill>
              </a:rPr>
              <a:t>роста </a:t>
            </a:r>
            <a:r>
              <a:rPr lang="ru-RU" sz="2600" dirty="0">
                <a:solidFill>
                  <a:srgbClr val="FF0000"/>
                </a:solidFill>
              </a:rPr>
              <a:t>и пустившие первые 2 листочка</a:t>
            </a:r>
            <a:r>
              <a:rPr lang="ru-RU" sz="1900" dirty="0" smtClean="0">
                <a:solidFill>
                  <a:srgbClr val="FF0000"/>
                </a:solidFill>
              </a:rPr>
              <a:t>.</a:t>
            </a:r>
            <a:endParaRPr lang="ru-RU" sz="2400" dirty="0" smtClean="0">
              <a:solidFill>
                <a:srgbClr val="FF0000"/>
              </a:solidFill>
            </a:endParaRPr>
          </a:p>
          <a:p>
            <a:pPr algn="ctr"/>
            <a:endParaRPr lang="ru-RU" sz="24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ru-RU" sz="3300" dirty="0" smtClean="0">
                <a:solidFill>
                  <a:schemeClr val="accent6">
                    <a:lumMod val="50000"/>
                  </a:schemeClr>
                </a:solidFill>
              </a:rPr>
              <a:t>Польза микрозелени</a:t>
            </a:r>
            <a:endParaRPr lang="ru-RU" sz="3300" dirty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r>
              <a:rPr lang="ru-RU" sz="1900" dirty="0" smtClean="0">
                <a:solidFill>
                  <a:srgbClr val="FF0000"/>
                </a:solidFill>
              </a:rPr>
              <a:t>           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Микрозелень </a:t>
            </a:r>
            <a:r>
              <a:rPr lang="ru-RU" sz="2200" dirty="0">
                <a:solidFill>
                  <a:schemeClr val="accent6">
                    <a:lumMod val="50000"/>
                  </a:schemeClr>
                </a:solidFill>
              </a:rPr>
              <a:t>намного полезней обычной зелени, концентрация витаминов и минеральных элементов в десять и более раз превышает взрослые растения того же сорта. Как листья, так и стебли содержат полезные вещества.</a:t>
            </a:r>
          </a:p>
          <a:p>
            <a:pPr algn="just"/>
            <a:r>
              <a:rPr lang="ru-RU" sz="2200" dirty="0">
                <a:solidFill>
                  <a:schemeClr val="accent6">
                    <a:lumMod val="50000"/>
                  </a:schemeClr>
                </a:solidFill>
              </a:rPr>
              <a:t>            </a:t>
            </a:r>
            <a:r>
              <a:rPr lang="ru-RU" sz="2200" dirty="0" smtClean="0">
                <a:solidFill>
                  <a:schemeClr val="accent6">
                    <a:lumMod val="50000"/>
                  </a:schemeClr>
                </a:solidFill>
              </a:rPr>
              <a:t>Микрозелень </a:t>
            </a:r>
            <a:r>
              <a:rPr lang="ru-RU" sz="2200" dirty="0">
                <a:solidFill>
                  <a:schemeClr val="accent6">
                    <a:lumMod val="50000"/>
                  </a:schemeClr>
                </a:solidFill>
              </a:rPr>
              <a:t>способствует улучшению пищеварительных процессов, является иммунным активатором. Люди, регулярно употребляющие в пищу молодую зелень, могут похвастаться лучшей выносливостью и работоспособностью, а обмен веществ у них улучшается.</a:t>
            </a:r>
          </a:p>
          <a:p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2944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647"/>
    </mc:Choice>
    <mc:Fallback xmlns="">
      <p:transition spd="slow" advTm="246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uiExpand="1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57201"/>
            <a:ext cx="7945821" cy="656896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rgbClr val="FFFF00"/>
                </a:solidFill>
              </a:rPr>
              <a:t>А теперь, перейдем к посадке микрозелени!</a:t>
            </a:r>
            <a:endParaRPr lang="ru-RU" b="1" i="1" dirty="0">
              <a:solidFill>
                <a:srgbClr val="FFFF00"/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564310" y="1535109"/>
            <a:ext cx="6813300" cy="3832481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399"/>
            <a:ext cx="6506943" cy="2693277"/>
          </a:xfrm>
          <a:solidFill>
            <a:srgbClr val="FF9900"/>
          </a:solidFill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Шаг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1. </a:t>
            </a:r>
          </a:p>
          <a:p>
            <a:pPr algn="just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Наполняем 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пузырек водопроводной водой комнатной температуры и поочередно добавляем в него питательные растворы А и Б, взбалтывая каждый</a:t>
            </a:r>
            <a:r>
              <a:rPr lang="ru-RU" sz="2800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73194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976"/>
    </mc:Choice>
    <mc:Fallback xmlns="">
      <p:transition spd="slow" advTm="139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uiExpand="1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78372" y="0"/>
            <a:ext cx="11645462" cy="861849"/>
          </a:xfrm>
          <a:gradFill flip="none" rotWithShape="1">
            <a:gsLst>
              <a:gs pos="72800">
                <a:srgbClr val="8CB7DF"/>
              </a:gs>
              <a:gs pos="0">
                <a:schemeClr val="bg1"/>
              </a:gs>
              <a:gs pos="100000">
                <a:schemeClr val="accent1">
                  <a:lumMod val="75000"/>
                </a:schemeClr>
              </a:gs>
              <a:gs pos="68000">
                <a:schemeClr val="accent1">
                  <a:lumMod val="60000"/>
                  <a:lumOff val="40000"/>
                </a:schemeClr>
              </a:gs>
            </a:gsLst>
            <a:lin ang="2700000" scaled="1"/>
            <a:tileRect/>
          </a:gradFill>
        </p:spPr>
        <p:txBody>
          <a:bodyPr>
            <a:noAutofit/>
          </a:bodyPr>
          <a:lstStyle/>
          <a:p>
            <a:pPr algn="ctr"/>
            <a:r>
              <a:rPr lang="ru-RU" sz="2800" b="1" i="1" dirty="0">
                <a:solidFill>
                  <a:srgbClr val="C00000"/>
                </a:solidFill>
              </a:rPr>
              <a:t>Шаг 2. Выливаем полученное содержимое в лоток и опускаем субстрат (поролон). Слегка надавливаем, чтобы поролон впитал жидкость.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5770" y="2137840"/>
            <a:ext cx="5962218" cy="3410238"/>
          </a:xfrm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881996" y="2174694"/>
            <a:ext cx="5951194" cy="3347546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1123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640"/>
    </mc:Choice>
    <mc:Fallback xmlns="">
      <p:transition spd="slow" advTm="116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8787" y="0"/>
            <a:ext cx="11046372" cy="896115"/>
          </a:xfrm>
          <a:gradFill>
            <a:gsLst>
              <a:gs pos="100000">
                <a:srgbClr val="00B050"/>
              </a:gs>
              <a:gs pos="0">
                <a:srgbClr val="FFFF00"/>
              </a:gs>
            </a:gsLst>
            <a:lin ang="2700000" scaled="1"/>
          </a:gradFill>
        </p:spPr>
        <p:txBody>
          <a:bodyPr>
            <a:noAutofit/>
          </a:bodyPr>
          <a:lstStyle/>
          <a:p>
            <a:pPr algn="ctr"/>
            <a:r>
              <a:rPr lang="ru-RU" sz="3200" b="1" i="1" dirty="0"/>
              <a:t>Шаг 3. Равномерно распределяем семена, иначе семена будут мешать друг другу расти.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58838" y="2200277"/>
            <a:ext cx="5961886" cy="3353561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21621" y="2200277"/>
            <a:ext cx="5961886" cy="3353561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32764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335"/>
    </mc:Choice>
    <mc:Fallback xmlns="">
      <p:transition spd="slow" advTm="123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2|0.8|1.1|1.1|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2.4|2.2|3.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.6|1.9|3.4|2.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2.4|1.7|2.1|2.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6|2.6|3.9|2.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.1|1.8|1.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.5|1.8|2.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.8|3.6|4.1|6.6|3.2|3.8|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2.8|2.6|3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.8|2.6|4.7|2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2.5|1.4|1.7|1.8|1.6|1.6|1.5|1.6|1.3|1.5|0.9|0.8|0.6|0.7|0.8|0.7|0.8|0.7|0.7|0.7|0.8|0.7|0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.6|1.4|3.5|2.9|3.5|4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.5|2|2.2|2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.5|2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7|2.4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</TotalTime>
  <Words>669</Words>
  <Application>Microsoft Office PowerPoint</Application>
  <PresentationFormat>Произвольный</PresentationFormat>
  <Paragraphs>74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Выращивание микрозелени без земли</vt:lpstr>
      <vt:lpstr>Презентация PowerPoint</vt:lpstr>
      <vt:lpstr>Что такое гидропоника?</vt:lpstr>
      <vt:lpstr>История гидропоники</vt:lpstr>
      <vt:lpstr>Состав набора</vt:lpstr>
      <vt:lpstr>Что такое микрозелень? В чем ее польза?</vt:lpstr>
      <vt:lpstr>А теперь, перейдем к посадке микрозелени!</vt:lpstr>
      <vt:lpstr>Шаг 2. Выливаем полученное содержимое в лоток и опускаем субстрат (поролон). Слегка надавливаем, чтобы поролон впитал жидкость.</vt:lpstr>
      <vt:lpstr>Шаг 3. Равномерно распределяем семена, иначе семена будут мешать друг другу расти.</vt:lpstr>
      <vt:lpstr>Шаг 4. Вновь наполняем пузырек водой, надеваем насадку и опрыскиваем семена, 5-10 нажатий. </vt:lpstr>
      <vt:lpstr>Шаг 6. Спустя 24 часа ставим лоток в освещенное теплое место, крышку не открываем.</vt:lpstr>
      <vt:lpstr>Продолжаем наблюдать, крышку не снимаем</vt:lpstr>
      <vt:lpstr>Шаг 7. На 4-й день снимаем крышку и подливаем 100 мл отстоянной водопроводной воды под поролон, через каждые 12 часов повторяем процедуру. Лоток крышкой больше не накрываем.      </vt:lpstr>
      <vt:lpstr>Шаг 8. На 6-7-й день микрозелень готова к срезке. Либо, лоток можно убрать в холодильник, чтобы замедлить рост и сохранить до употребления.</vt:lpstr>
      <vt:lpstr>Применение микрозелени</vt:lpstr>
      <vt:lpstr>Мой личный способ применения микрозелени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Выращивание микрозелени без земли</dc:title>
  <dc:creator>Пользователь Windows</dc:creator>
  <cp:lastModifiedBy>home</cp:lastModifiedBy>
  <cp:revision>45</cp:revision>
  <dcterms:created xsi:type="dcterms:W3CDTF">2021-02-12T16:50:54Z</dcterms:created>
  <dcterms:modified xsi:type="dcterms:W3CDTF">2021-02-15T14:49:38Z</dcterms:modified>
</cp:coreProperties>
</file>