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mp4"/>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6" r:id="rId3"/>
    <p:sldId id="257" r:id="rId4"/>
    <p:sldId id="258" r:id="rId5"/>
    <p:sldId id="259" r:id="rId6"/>
    <p:sldId id="260" r:id="rId7"/>
    <p:sldId id="261" r:id="rId8"/>
    <p:sldId id="262" r:id="rId9"/>
    <p:sldId id="263" r:id="rId10"/>
    <p:sldId id="264" r:id="rId11"/>
    <p:sldId id="265" r:id="rId12"/>
    <p:sldId id="267" r:id="rId13"/>
    <p:sldId id="269" r:id="rId14"/>
    <p:sldId id="270" r:id="rId15"/>
    <p:sldId id="271" r:id="rId16"/>
    <p:sldId id="272" r:id="rId17"/>
    <p:sldId id="268"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9631B5-78F2-41C9-869B-9F39066F8104}" styleName="Средний стиль 3 — акцент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0" y="-49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E0CCE6-7368-49B7-8D48-5A15B77B4EEA}" type="datetimeFigureOut">
              <a:rPr lang="ru-RU" smtClean="0"/>
              <a:pPr/>
              <a:t>24.01.2022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47D0DE-ABDA-41CE-B010-622BA0AE12CA}" type="slidenum">
              <a:rPr lang="ru-RU" smtClean="0"/>
              <a:pPr/>
              <a:t>‹#›</a:t>
            </a:fld>
            <a:endParaRPr lang="ru-RU"/>
          </a:p>
        </p:txBody>
      </p:sp>
    </p:spTree>
    <p:extLst>
      <p:ext uri="{BB962C8B-B14F-4D97-AF65-F5344CB8AC3E}">
        <p14:creationId xmlns="" xmlns:p14="http://schemas.microsoft.com/office/powerpoint/2010/main" val="3829130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B47D0DE-ABDA-41CE-B010-622BA0AE12CA}" type="slidenum">
              <a:rPr lang="ru-RU" smtClean="0"/>
              <a:pPr/>
              <a:t>3</a:t>
            </a:fld>
            <a:endParaRPr lang="ru-RU"/>
          </a:p>
        </p:txBody>
      </p:sp>
    </p:spTree>
    <p:extLst>
      <p:ext uri="{BB962C8B-B14F-4D97-AF65-F5344CB8AC3E}">
        <p14:creationId xmlns="" xmlns:p14="http://schemas.microsoft.com/office/powerpoint/2010/main" val="3120145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B47D0DE-ABDA-41CE-B010-622BA0AE12CA}" type="slidenum">
              <a:rPr lang="ru-RU" smtClean="0"/>
              <a:pPr/>
              <a:t>10</a:t>
            </a:fld>
            <a:endParaRPr lang="ru-RU"/>
          </a:p>
        </p:txBody>
      </p:sp>
    </p:spTree>
    <p:extLst>
      <p:ext uri="{BB962C8B-B14F-4D97-AF65-F5344CB8AC3E}">
        <p14:creationId xmlns="" xmlns:p14="http://schemas.microsoft.com/office/powerpoint/2010/main" val="1305979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2406508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667867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1474826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3618516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1707837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877790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568412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1505597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1050010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670051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1263315-6C60-47B1-A53D-48A6C745CCB7}" type="datetimeFigureOut">
              <a:rPr lang="ru-RU" smtClean="0"/>
              <a:pPr/>
              <a:t>24.01.2022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350937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263315-6C60-47B1-A53D-48A6C745CCB7}" type="datetimeFigureOut">
              <a:rPr lang="ru-RU" smtClean="0"/>
              <a:pPr/>
              <a:t>24.01.2022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231C5-CF48-4BC1-872E-0B8855F14592}" type="slidenum">
              <a:rPr lang="ru-RU" smtClean="0"/>
              <a:pPr/>
              <a:t>‹#›</a:t>
            </a:fld>
            <a:endParaRPr lang="ru-RU"/>
          </a:p>
        </p:txBody>
      </p:sp>
    </p:spTree>
    <p:extLst>
      <p:ext uri="{BB962C8B-B14F-4D97-AF65-F5344CB8AC3E}">
        <p14:creationId xmlns="" xmlns:p14="http://schemas.microsoft.com/office/powerpoint/2010/main" val="1080385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microsoft.com/office/2007/relationships/media" Target="../media/media2.mp4"/><Relationship Id="rId2" Type="http://schemas.openxmlformats.org/officeDocument/2006/relationships/slideLayout" Target="../slideLayouts/slideLayout7.xml"/><Relationship Id="rId1" Type="http://schemas.openxmlformats.org/officeDocument/2006/relationships/video" Target="../media/media2.mp4"/><Relationship Id="rId5" Type="http://schemas.openxmlformats.org/officeDocument/2006/relationships/image" Target="../media/image12.jpe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s://www.slideshare.net/Ottamay/modern-communication-9214792" TargetMode="External"/><Relationship Id="rId3" Type="http://schemas.openxmlformats.org/officeDocument/2006/relationships/hyperlink" Target="https://infourok.ru/prezentaciya-k-uroku-po-teme-communication-tecnologies-948054.html" TargetMode="External"/><Relationship Id="rId7" Type="http://schemas.openxmlformats.org/officeDocument/2006/relationships/hyperlink" Target="https://en.wikipedia.org/wiki/English_Carrier_pigeon" TargetMode="External"/><Relationship Id="rId2" Type="http://schemas.openxmlformats.org/officeDocument/2006/relationships/hyperlink" Target="https://www.resourcetechniques.co.uk/news/web-design/types-of-modern-communication-100244" TargetMode="External"/><Relationship Id="rId1" Type="http://schemas.openxmlformats.org/officeDocument/2006/relationships/slideLayout" Target="../slideLayouts/slideLayout7.xml"/><Relationship Id="rId6" Type="http://schemas.openxmlformats.org/officeDocument/2006/relationships/hyperlink" Target="https://helpfulprofessor.com/communication-technology-examples/" TargetMode="External"/><Relationship Id="rId5" Type="http://schemas.openxmlformats.org/officeDocument/2006/relationships/hyperlink" Target="https://www.apac-insider.com/what-is-the-modern-face-of-communications-in-2021/" TargetMode="External"/><Relationship Id="rId4" Type="http://schemas.openxmlformats.org/officeDocument/2006/relationships/hyperlink" Target="https://www.livepositively.com/the-advantages-and-disadvantages-of-modern-means-of-communication/"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107951"/>
            <a:ext cx="10515600" cy="950172"/>
          </a:xfrm>
        </p:spPr>
        <p:txBody>
          <a:bodyPr>
            <a:normAutofit fontScale="90000"/>
          </a:bodyPr>
          <a:lstStyle/>
          <a:p>
            <a:pPr algn="ctr"/>
            <a:r>
              <a:rPr lang="en-US" sz="5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Means of communication through the years </a:t>
            </a:r>
            <a:endParaRPr lang="ru-RU" sz="5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026" name="Picture 2" descr="Types Of Modern Communication"/>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66824" y="981923"/>
            <a:ext cx="9658349" cy="453379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7286625" y="5761732"/>
            <a:ext cx="4905375" cy="830997"/>
          </a:xfrm>
          <a:prstGeom prst="rect">
            <a:avLst/>
          </a:prstGeom>
          <a:noFill/>
        </p:spPr>
        <p:txBody>
          <a:bodyPr wrap="square" rtlCol="0">
            <a:spAutoFit/>
          </a:bodyPr>
          <a:lstStyle/>
          <a:p>
            <a:pPr algn="ctr"/>
            <a:r>
              <a:rPr lang="ru-RU" sz="1600" dirty="0" smtClean="0">
                <a:latin typeface="Times New Roman" panose="02020603050405020304" pitchFamily="18" charset="0"/>
                <a:cs typeface="Times New Roman" panose="02020603050405020304" pitchFamily="18" charset="0"/>
              </a:rPr>
              <a:t>Автор: учитель англ. языка </a:t>
            </a:r>
            <a:endParaRPr lang="en-US" sz="1600" dirty="0" smtClean="0">
              <a:latin typeface="Times New Roman" panose="02020603050405020304" pitchFamily="18" charset="0"/>
              <a:cs typeface="Times New Roman" panose="02020603050405020304" pitchFamily="18" charset="0"/>
            </a:endParaRPr>
          </a:p>
          <a:p>
            <a:pPr algn="ctr"/>
            <a:r>
              <a:rPr lang="ru-RU" sz="1600" dirty="0" smtClean="0">
                <a:latin typeface="Times New Roman" panose="02020603050405020304" pitchFamily="18" charset="0"/>
                <a:cs typeface="Times New Roman" panose="02020603050405020304" pitchFamily="18" charset="0"/>
              </a:rPr>
              <a:t>Андреева Евгения Александровна </a:t>
            </a:r>
          </a:p>
          <a:p>
            <a:pPr algn="r"/>
            <a:r>
              <a:rPr lang="ru-RU" sz="1600" dirty="0" smtClean="0">
                <a:latin typeface="Times New Roman" panose="02020603050405020304" pitchFamily="18" charset="0"/>
                <a:cs typeface="Times New Roman" panose="02020603050405020304" pitchFamily="18" charset="0"/>
              </a:rPr>
              <a:t>ГБОУ СОШ №516 Невского р-она г. Санкт-Петербург</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406813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txBox="1">
            <a:spLocks/>
          </p:cNvSpPr>
          <p:nvPr/>
        </p:nvSpPr>
        <p:spPr>
          <a:xfrm>
            <a:off x="314324" y="0"/>
            <a:ext cx="11687175" cy="835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Modern communication</a:t>
            </a:r>
            <a:endParaRPr lang="ru-RU">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1268" name="Picture 4" descr="Another Look at Modern Human Communication |"/>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674038" y="606245"/>
            <a:ext cx="6303754" cy="567780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3178864" y="6099381"/>
            <a:ext cx="5543550" cy="369332"/>
          </a:xfrm>
          <a:prstGeom prst="rect">
            <a:avLst/>
          </a:prstGeom>
          <a:noFill/>
        </p:spPr>
        <p:txBody>
          <a:bodyPr wrap="square" rtlCol="0">
            <a:spAutoFit/>
          </a:bodyPr>
          <a:lstStyle/>
          <a:p>
            <a:pPr algn="ctr"/>
            <a:r>
              <a:rPr lang="en-US" smtClean="0">
                <a:latin typeface="Times New Roman" panose="02020603050405020304" pitchFamily="18" charset="0"/>
                <a:cs typeface="Times New Roman" panose="02020603050405020304" pitchFamily="18" charset="0"/>
              </a:rPr>
              <a:t>Modern means of communication</a:t>
            </a:r>
            <a:endParaRPr lang="ru-RU">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28625" y="733425"/>
            <a:ext cx="2245413" cy="1938992"/>
          </a:xfrm>
          <a:prstGeom prst="rect">
            <a:avLst/>
          </a:prstGeom>
        </p:spPr>
        <p:txBody>
          <a:bodyPr wrap="square">
            <a:spAutoFit/>
          </a:bodyPr>
          <a:lstStyle/>
          <a:p>
            <a:r>
              <a:rPr lang="en-US" sz="2400" b="0" i="1" dirty="0" smtClean="0">
                <a:solidFill>
                  <a:srgbClr val="3B3835"/>
                </a:solidFill>
                <a:effectLst/>
                <a:latin typeface="Times New Roman" panose="02020603050405020304" pitchFamily="18" charset="0"/>
                <a:cs typeface="Times New Roman" panose="02020603050405020304" pitchFamily="18" charset="0"/>
              </a:rPr>
              <a:t>Instant messaging tools:</a:t>
            </a: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WhatsApp</a:t>
            </a:r>
            <a:endParaRPr lang="en-US" sz="2400" dirty="0">
              <a:solidFill>
                <a:srgbClr val="3B3835"/>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err="1" smtClean="0">
                <a:solidFill>
                  <a:srgbClr val="3B3835"/>
                </a:solidFill>
                <a:effectLst/>
                <a:latin typeface="Times New Roman" panose="02020603050405020304" pitchFamily="18" charset="0"/>
                <a:cs typeface="Times New Roman" panose="02020603050405020304" pitchFamily="18" charset="0"/>
              </a:rPr>
              <a:t>Wechat</a:t>
            </a:r>
            <a:endParaRPr lang="en-US" sz="2400" dirty="0">
              <a:solidFill>
                <a:srgbClr val="3B3835"/>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Telegram</a:t>
            </a:r>
            <a:endParaRPr lang="ru-RU" sz="24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28625" y="3983714"/>
            <a:ext cx="3162300" cy="2308324"/>
          </a:xfrm>
          <a:prstGeom prst="rect">
            <a:avLst/>
          </a:prstGeom>
        </p:spPr>
        <p:txBody>
          <a:bodyPr wrap="square">
            <a:spAutoFit/>
          </a:bodyPr>
          <a:lstStyle/>
          <a:p>
            <a:r>
              <a:rPr lang="en-US" sz="2400" b="0" i="1" dirty="0" smtClean="0">
                <a:solidFill>
                  <a:srgbClr val="3B3835"/>
                </a:solidFill>
                <a:effectLst/>
                <a:latin typeface="Times New Roman" panose="02020603050405020304" pitchFamily="18" charset="0"/>
                <a:cs typeface="Times New Roman" panose="02020603050405020304" pitchFamily="18" charset="0"/>
              </a:rPr>
              <a:t>Video calls/ video conferences</a:t>
            </a:r>
            <a:r>
              <a:rPr lang="en-US" sz="2400" b="0" i="0" dirty="0" smtClean="0">
                <a:solidFill>
                  <a:srgbClr val="3B3835"/>
                </a:solidFill>
                <a:effectLst/>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Skype</a:t>
            </a:r>
          </a:p>
          <a:p>
            <a:pPr marL="342900" indent="-342900">
              <a:buFont typeface="Arial" panose="020B0604020202020204" pitchFamily="34" charset="0"/>
              <a:buChar char="•"/>
            </a:pPr>
            <a:r>
              <a:rPr lang="en-US" sz="2400" dirty="0" smtClean="0">
                <a:solidFill>
                  <a:srgbClr val="3B3835"/>
                </a:solidFill>
                <a:latin typeface="Times New Roman" panose="02020603050405020304" pitchFamily="18" charset="0"/>
                <a:cs typeface="Times New Roman" panose="02020603050405020304" pitchFamily="18" charset="0"/>
              </a:rPr>
              <a:t>Zoom</a:t>
            </a: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Google Duo</a:t>
            </a:r>
          </a:p>
          <a:p>
            <a:pPr marL="342900" indent="-342900">
              <a:buFont typeface="Arial" panose="020B0604020202020204" pitchFamily="34" charset="0"/>
              <a:buChar char="•"/>
            </a:pPr>
            <a:endParaRPr lang="en-US" sz="2400" b="0" i="0" dirty="0">
              <a:solidFill>
                <a:srgbClr val="3B3835"/>
              </a:solidFill>
              <a:effectLst/>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9315450" y="1702921"/>
            <a:ext cx="2124075" cy="3046988"/>
          </a:xfrm>
          <a:prstGeom prst="rect">
            <a:avLst/>
          </a:prstGeom>
        </p:spPr>
        <p:txBody>
          <a:bodyPr wrap="square">
            <a:spAutoFit/>
          </a:bodyPr>
          <a:lstStyle/>
          <a:p>
            <a:r>
              <a:rPr lang="en-US" sz="2400" b="0" i="1" dirty="0" smtClean="0">
                <a:solidFill>
                  <a:srgbClr val="3B3835"/>
                </a:solidFill>
                <a:effectLst/>
                <a:latin typeface="Times New Roman" panose="02020603050405020304" pitchFamily="18" charset="0"/>
                <a:cs typeface="Times New Roman" panose="02020603050405020304" pitchFamily="18" charset="0"/>
              </a:rPr>
              <a:t>Social media:</a:t>
            </a: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Facebook</a:t>
            </a: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YouTube</a:t>
            </a: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Instagram </a:t>
            </a: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Pinterest</a:t>
            </a: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Tumblr T</a:t>
            </a: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Twitter</a:t>
            </a:r>
            <a:endParaRPr lang="en-US" sz="2400" dirty="0">
              <a:solidFill>
                <a:srgbClr val="3B3835"/>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B3835"/>
                </a:solidFill>
                <a:effectLst/>
                <a:latin typeface="Times New Roman" panose="02020603050405020304" pitchFamily="18" charset="0"/>
                <a:cs typeface="Times New Roman" panose="02020603050405020304" pitchFamily="18" charset="0"/>
              </a:rPr>
              <a:t>Google+</a:t>
            </a:r>
            <a:endParaRPr lang="en-US" sz="2400" b="0" i="0" dirty="0">
              <a:solidFill>
                <a:srgbClr val="3B3835"/>
              </a:solidFill>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11710362"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10</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9282545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314324" y="0"/>
            <a:ext cx="11687175" cy="835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Modern communication</a:t>
            </a:r>
            <a:endParaRPr lang="ru-RU">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The evolution">
            <a:hlinkClick r:id="" action="ppaction://media"/>
          </p:cNvPr>
          <p:cNvPicPr>
            <a:picLocks noChangeAspect="1"/>
          </p:cNvPicPr>
          <p:nvPr>
            <a:videoFile r:link="rId1"/>
            <p:extLst>
              <p:ext uri="{DAA4B4D4-6D71-4841-9C94-3DE7FCFB9230}">
                <p14:media xmlns="" xmlns:p14="http://schemas.microsoft.com/office/powerpoint/2010/main" r:embed="rId3"/>
              </p:ext>
            </p:extLst>
          </p:nvPr>
        </p:nvPicPr>
        <p:blipFill>
          <a:blip r:embed="rId4" cstate="print"/>
          <a:stretch>
            <a:fillRect/>
          </a:stretch>
        </p:blipFill>
        <p:spPr>
          <a:xfrm>
            <a:off x="314324" y="1837363"/>
            <a:ext cx="7305673" cy="4383404"/>
          </a:xfrm>
          <a:prstGeom prst="rect">
            <a:avLst/>
          </a:prstGeom>
        </p:spPr>
      </p:pic>
      <p:sp>
        <p:nvSpPr>
          <p:cNvPr id="5" name="TextBox 4"/>
          <p:cNvSpPr txBox="1"/>
          <p:nvPr/>
        </p:nvSpPr>
        <p:spPr>
          <a:xfrm>
            <a:off x="238125" y="704850"/>
            <a:ext cx="11839575" cy="830997"/>
          </a:xfrm>
          <a:prstGeom prst="rect">
            <a:avLst/>
          </a:prstGeom>
          <a:noFill/>
        </p:spPr>
        <p:txBody>
          <a:bodyPr wrap="square" rtlCol="0">
            <a:spAutoFit/>
          </a:bodyPr>
          <a:lstStyle/>
          <a:p>
            <a:pPr algn="just"/>
            <a:r>
              <a:rPr lang="en-US" sz="2400" dirty="0" smtClean="0">
                <a:latin typeface="Times New Roman" panose="02020603050405020304" pitchFamily="18" charset="0"/>
                <a:cs typeface="Times New Roman" panose="02020603050405020304" pitchFamily="18" charset="0"/>
              </a:rPr>
              <a:t>It definitely improves the</a:t>
            </a:r>
            <a:r>
              <a:rPr lang="ru-RU"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quality of life and gives great opportunities for work, study, communication</a:t>
            </a:r>
            <a:r>
              <a:rPr lang="en-US" sz="2400" smtClean="0">
                <a:latin typeface="Times New Roman" panose="02020603050405020304" pitchFamily="18" charset="0"/>
                <a:cs typeface="Times New Roman" panose="02020603050405020304" pitchFamily="18" charset="0"/>
              </a:rPr>
              <a:t>, etc. </a:t>
            </a:r>
            <a:r>
              <a:rPr lang="en-US" sz="2400" dirty="0" smtClean="0">
                <a:latin typeface="Times New Roman" panose="02020603050405020304" pitchFamily="18" charset="0"/>
                <a:cs typeface="Times New Roman" panose="02020603050405020304" pitchFamily="18" charset="0"/>
              </a:rPr>
              <a:t>But modern technologies control people and sometimes disconnect them.</a:t>
            </a:r>
            <a:endParaRPr lang="ru-RU" sz="2400">
              <a:latin typeface="Times New Roman" panose="02020603050405020304" pitchFamily="18" charset="0"/>
              <a:cs typeface="Times New Roman" panose="02020603050405020304" pitchFamily="18" charset="0"/>
            </a:endParaRPr>
          </a:p>
        </p:txBody>
      </p:sp>
      <p:sp>
        <p:nvSpPr>
          <p:cNvPr id="6" name="AutoShape 2" descr="Think About It Person Problem Solving Words 3d Illustration Stock Photo,  Picture And Royalty Free Image. Image 57284658."/>
          <p:cNvSpPr>
            <a:spLocks noChangeAspect="1" noChangeArrowheads="1"/>
          </p:cNvSpPr>
          <p:nvPr/>
        </p:nvSpPr>
        <p:spPr bwMode="auto">
          <a:xfrm>
            <a:off x="5805485" y="250348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44" name="Picture 4" descr="Think About It Person Problem Solving Words 3d Illustration Stock Photo,  Picture And Royalty Free Image. Image 57284658."/>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524874" y="1951448"/>
            <a:ext cx="3267075" cy="2176375"/>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p:cNvSpPr txBox="1"/>
          <p:nvPr/>
        </p:nvSpPr>
        <p:spPr>
          <a:xfrm>
            <a:off x="8029574" y="4543425"/>
            <a:ext cx="3971925" cy="1323439"/>
          </a:xfrm>
          <a:prstGeom prst="rect">
            <a:avLst/>
          </a:prstGeom>
          <a:noFill/>
        </p:spPr>
        <p:txBody>
          <a:bodyPr wrap="square" rtlCol="0">
            <a:spAutoFit/>
          </a:bodyPr>
          <a:lstStyle/>
          <a:p>
            <a:pPr algn="ctr"/>
            <a:r>
              <a:rPr lang="en-US" sz="4000" b="1" smtClean="0">
                <a:latin typeface="Times New Roman" panose="02020603050405020304" pitchFamily="18" charset="0"/>
                <a:cs typeface="Times New Roman" panose="02020603050405020304" pitchFamily="18" charset="0"/>
              </a:rPr>
              <a:t>Are you addicted to social media?</a:t>
            </a:r>
            <a:endParaRPr lang="ru-RU" sz="4000" b="1">
              <a:latin typeface="Times New Roman" panose="02020603050405020304" pitchFamily="18" charset="0"/>
              <a:cs typeface="Times New Roman" panose="02020603050405020304" pitchFamily="18" charset="0"/>
            </a:endParaRPr>
          </a:p>
        </p:txBody>
      </p:sp>
      <p:sp>
        <p:nvSpPr>
          <p:cNvPr id="8" name="TextBox 7"/>
          <p:cNvSpPr txBox="1"/>
          <p:nvPr/>
        </p:nvSpPr>
        <p:spPr>
          <a:xfrm>
            <a:off x="11710362"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11</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05406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vol="8000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314324" y="0"/>
            <a:ext cx="11687175" cy="835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Try to guess. What is this?</a:t>
            </a: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TextBox 2"/>
          <p:cNvSpPr txBox="1"/>
          <p:nvPr/>
        </p:nvSpPr>
        <p:spPr>
          <a:xfrm>
            <a:off x="2038350" y="2057400"/>
            <a:ext cx="184731" cy="2308324"/>
          </a:xfrm>
          <a:prstGeom prst="rect">
            <a:avLst/>
          </a:prstGeom>
          <a:noFill/>
        </p:spPr>
        <p:txBody>
          <a:bodyPr wrap="non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ru-RU" dirty="0"/>
          </a:p>
        </p:txBody>
      </p:sp>
      <p:graphicFrame>
        <p:nvGraphicFramePr>
          <p:cNvPr id="5" name="Таблица 4"/>
          <p:cNvGraphicFramePr>
            <a:graphicFrameLocks noGrp="1"/>
          </p:cNvGraphicFramePr>
          <p:nvPr>
            <p:extLst>
              <p:ext uri="{D42A27DB-BD31-4B8C-83A1-F6EECF244321}">
                <p14:modId xmlns="" xmlns:p14="http://schemas.microsoft.com/office/powerpoint/2010/main" val="794448158"/>
              </p:ext>
            </p:extLst>
          </p:nvPr>
        </p:nvGraphicFramePr>
        <p:xfrm>
          <a:off x="4048125" y="669925"/>
          <a:ext cx="7953374" cy="6114318"/>
        </p:xfrm>
        <a:graphic>
          <a:graphicData uri="http://schemas.openxmlformats.org/drawingml/2006/table">
            <a:tbl>
              <a:tblPr firstRow="1" bandRow="1">
                <a:tableStyleId>{EB9631B5-78F2-41C9-869B-9F39066F8104}</a:tableStyleId>
              </a:tblPr>
              <a:tblGrid>
                <a:gridCol w="2409825">
                  <a:extLst>
                    <a:ext uri="{9D8B030D-6E8A-4147-A177-3AD203B41FA5}">
                      <a16:colId xmlns="" xmlns:a16="http://schemas.microsoft.com/office/drawing/2014/main" val="2605807216"/>
                    </a:ext>
                  </a:extLst>
                </a:gridCol>
                <a:gridCol w="5543549">
                  <a:extLst>
                    <a:ext uri="{9D8B030D-6E8A-4147-A177-3AD203B41FA5}">
                      <a16:colId xmlns="" xmlns:a16="http://schemas.microsoft.com/office/drawing/2014/main" val="4203900642"/>
                    </a:ext>
                  </a:extLst>
                </a:gridCol>
              </a:tblGrid>
              <a:tr h="453323">
                <a:tc>
                  <a:txBody>
                    <a:bodyPr/>
                    <a:lstStyle/>
                    <a:p>
                      <a:pPr algn="ctr"/>
                      <a:r>
                        <a:rPr lang="en-US" sz="2400" dirty="0" smtClean="0">
                          <a:solidFill>
                            <a:schemeClr val="tx1"/>
                          </a:solidFill>
                          <a:latin typeface="Times New Roman" panose="02020603050405020304" pitchFamily="18" charset="0"/>
                          <a:cs typeface="Times New Roman" panose="02020603050405020304" pitchFamily="18" charset="0"/>
                        </a:rPr>
                        <a:t>Acronyms</a:t>
                      </a:r>
                      <a:endParaRPr lang="ru-RU" sz="24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sz="2400" dirty="0" smtClean="0">
                          <a:solidFill>
                            <a:schemeClr val="tx1"/>
                          </a:solidFill>
                          <a:latin typeface="Times New Roman" panose="02020603050405020304" pitchFamily="18" charset="0"/>
                          <a:cs typeface="Times New Roman" panose="02020603050405020304" pitchFamily="18" charset="0"/>
                        </a:rPr>
                        <a:t>Definition</a:t>
                      </a:r>
                      <a:r>
                        <a:rPr lang="en-US" sz="2400" baseline="0" dirty="0" smtClean="0">
                          <a:solidFill>
                            <a:schemeClr val="tx1"/>
                          </a:solidFill>
                          <a:latin typeface="Times New Roman" panose="02020603050405020304" pitchFamily="18" charset="0"/>
                          <a:cs typeface="Times New Roman" panose="02020603050405020304" pitchFamily="18" charset="0"/>
                        </a:rPr>
                        <a:t> </a:t>
                      </a:r>
                      <a:endParaRPr lang="ru-RU" sz="24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4215757469"/>
                  </a:ext>
                </a:extLst>
              </a:tr>
              <a:tr h="453323">
                <a:tc>
                  <a:txBody>
                    <a:bodyPr/>
                    <a:lstStyle/>
                    <a:p>
                      <a:pPr algn="ctr"/>
                      <a:r>
                        <a:rPr lang="en-US" sz="2400" dirty="0" smtClean="0">
                          <a:latin typeface="Times New Roman" panose="02020603050405020304" pitchFamily="18" charset="0"/>
                          <a:cs typeface="Times New Roman" panose="02020603050405020304" pitchFamily="18" charset="0"/>
                        </a:rPr>
                        <a:t>ASAP</a:t>
                      </a:r>
                      <a:endParaRPr lang="ru-RU" sz="2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See (chat) you later</a:t>
                      </a:r>
                    </a:p>
                  </a:txBody>
                  <a:tcPr/>
                </a:tc>
                <a:extLst>
                  <a:ext uri="{0D108BD9-81ED-4DB2-BD59-A6C34878D82A}">
                    <a16:rowId xmlns="" xmlns:a16="http://schemas.microsoft.com/office/drawing/2014/main" val="948656428"/>
                  </a:ext>
                </a:extLst>
              </a:tr>
              <a:tr h="453323">
                <a:tc>
                  <a:txBody>
                    <a:bodyPr/>
                    <a:lstStyle/>
                    <a:p>
                      <a:pPr algn="ctr"/>
                      <a:r>
                        <a:rPr lang="en-US" sz="2400" dirty="0" smtClean="0">
                          <a:latin typeface="Times New Roman" panose="02020603050405020304" pitchFamily="18" charset="0"/>
                          <a:cs typeface="Times New Roman" panose="02020603050405020304" pitchFamily="18" charset="0"/>
                        </a:rPr>
                        <a:t>BBL</a:t>
                      </a:r>
                      <a:endParaRPr lang="ru-RU" sz="2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As soon as possible</a:t>
                      </a:r>
                    </a:p>
                  </a:txBody>
                  <a:tcPr/>
                </a:tc>
                <a:extLst>
                  <a:ext uri="{0D108BD9-81ED-4DB2-BD59-A6C34878D82A}">
                    <a16:rowId xmlns="" xmlns:a16="http://schemas.microsoft.com/office/drawing/2014/main" val="2785635829"/>
                  </a:ext>
                </a:extLst>
              </a:tr>
              <a:tr h="453323">
                <a:tc>
                  <a:txBody>
                    <a:bodyPr/>
                    <a:lstStyle/>
                    <a:p>
                      <a:pPr algn="ctr"/>
                      <a:r>
                        <a:rPr lang="en-US" sz="2400" dirty="0" smtClean="0">
                          <a:latin typeface="Times New Roman" panose="02020603050405020304" pitchFamily="18" charset="0"/>
                          <a:cs typeface="Times New Roman" panose="02020603050405020304" pitchFamily="18" charset="0"/>
                        </a:rPr>
                        <a:t>BTW</a:t>
                      </a:r>
                      <a:endParaRPr lang="ru-RU" sz="2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Frequently asked questions</a:t>
                      </a:r>
                    </a:p>
                  </a:txBody>
                  <a:tcPr/>
                </a:tc>
                <a:extLst>
                  <a:ext uri="{0D108BD9-81ED-4DB2-BD59-A6C34878D82A}">
                    <a16:rowId xmlns="" xmlns:a16="http://schemas.microsoft.com/office/drawing/2014/main" val="1578211430"/>
                  </a:ext>
                </a:extLst>
              </a:tr>
              <a:tr h="81890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FAQs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Face to face</a:t>
                      </a:r>
                    </a:p>
                  </a:txBody>
                  <a:tcPr/>
                </a:tc>
                <a:extLst>
                  <a:ext uri="{0D108BD9-81ED-4DB2-BD59-A6C34878D82A}">
                    <a16:rowId xmlns="" xmlns:a16="http://schemas.microsoft.com/office/drawing/2014/main" val="3818686798"/>
                  </a:ext>
                </a:extLst>
              </a:tr>
              <a:tr h="81890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IMHO</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Laugh out loud</a:t>
                      </a:r>
                    </a:p>
                  </a:txBody>
                  <a:tcPr/>
                </a:tc>
                <a:extLst>
                  <a:ext uri="{0D108BD9-81ED-4DB2-BD59-A6C34878D82A}">
                    <a16:rowId xmlns="" xmlns:a16="http://schemas.microsoft.com/office/drawing/2014/main" val="3200192189"/>
                  </a:ext>
                </a:extLst>
              </a:tr>
              <a:tr h="453323">
                <a:tc>
                  <a:txBody>
                    <a:bodyPr/>
                    <a:lstStyle/>
                    <a:p>
                      <a:pPr algn="ctr"/>
                      <a:r>
                        <a:rPr lang="en-US" sz="2400" dirty="0" smtClean="0">
                          <a:latin typeface="Times New Roman" panose="02020603050405020304" pitchFamily="18" charset="0"/>
                          <a:cs typeface="Times New Roman" panose="02020603050405020304" pitchFamily="18" charset="0"/>
                        </a:rPr>
                        <a:t>LOL</a:t>
                      </a:r>
                      <a:endParaRPr lang="ru-RU" sz="2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Be back later</a:t>
                      </a:r>
                    </a:p>
                  </a:txBody>
                  <a:tcPr/>
                </a:tc>
                <a:extLst>
                  <a:ext uri="{0D108BD9-81ED-4DB2-BD59-A6C34878D82A}">
                    <a16:rowId xmlns="" xmlns:a16="http://schemas.microsoft.com/office/drawing/2014/main" val="2922356557"/>
                  </a:ext>
                </a:extLst>
              </a:tr>
              <a:tr h="81890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CUL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By the way</a:t>
                      </a:r>
                    </a:p>
                  </a:txBody>
                  <a:tcPr/>
                </a:tc>
                <a:extLst>
                  <a:ext uri="{0D108BD9-81ED-4DB2-BD59-A6C34878D82A}">
                    <a16:rowId xmlns="" xmlns:a16="http://schemas.microsoft.com/office/drawing/2014/main" val="1068401750"/>
                  </a:ext>
                </a:extLst>
              </a:tr>
              <a:tr h="453323">
                <a:tc>
                  <a:txBody>
                    <a:bodyPr/>
                    <a:lstStyle/>
                    <a:p>
                      <a:pPr algn="ctr"/>
                      <a:r>
                        <a:rPr lang="en-US" sz="2400" dirty="0" smtClean="0">
                          <a:latin typeface="Times New Roman" panose="02020603050405020304" pitchFamily="18" charset="0"/>
                          <a:cs typeface="Times New Roman" panose="02020603050405020304" pitchFamily="18" charset="0"/>
                        </a:rPr>
                        <a:t>F2F</a:t>
                      </a:r>
                      <a:endParaRPr lang="ru-RU" sz="2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In my humble opinion</a:t>
                      </a:r>
                    </a:p>
                  </a:txBody>
                  <a:tcPr/>
                </a:tc>
                <a:extLst>
                  <a:ext uri="{0D108BD9-81ED-4DB2-BD59-A6C34878D82A}">
                    <a16:rowId xmlns="" xmlns:a16="http://schemas.microsoft.com/office/drawing/2014/main" val="1250344436"/>
                  </a:ext>
                </a:extLst>
              </a:tr>
              <a:tr h="453323">
                <a:tc>
                  <a:txBody>
                    <a:bodyPr/>
                    <a:lstStyle/>
                    <a:p>
                      <a:pPr algn="ctr"/>
                      <a:r>
                        <a:rPr lang="en-US" sz="2400" dirty="0" smtClean="0">
                          <a:latin typeface="Times New Roman" panose="02020603050405020304" pitchFamily="18" charset="0"/>
                          <a:cs typeface="Times New Roman" panose="02020603050405020304" pitchFamily="18" charset="0"/>
                        </a:rPr>
                        <a:t>OMG</a:t>
                      </a:r>
                      <a:endParaRPr lang="ru-RU" sz="2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Oh my god</a:t>
                      </a:r>
                    </a:p>
                  </a:txBody>
                  <a:tcPr/>
                </a:tc>
                <a:extLst>
                  <a:ext uri="{0D108BD9-81ED-4DB2-BD59-A6C34878D82A}">
                    <a16:rowId xmlns="" xmlns:a16="http://schemas.microsoft.com/office/drawing/2014/main" val="85565176"/>
                  </a:ext>
                </a:extLst>
              </a:tr>
              <a:tr h="453323">
                <a:tc>
                  <a:txBody>
                    <a:bodyPr/>
                    <a:lstStyle/>
                    <a:p>
                      <a:pPr algn="ctr"/>
                      <a:r>
                        <a:rPr lang="en-US" sz="2400" dirty="0" smtClean="0">
                          <a:latin typeface="Times New Roman" panose="02020603050405020304" pitchFamily="18" charset="0"/>
                          <a:cs typeface="Times New Roman" panose="02020603050405020304" pitchFamily="18" charset="0"/>
                        </a:rPr>
                        <a:t>TTYL</a:t>
                      </a:r>
                      <a:endParaRPr lang="ru-RU" sz="2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Talk to you later</a:t>
                      </a:r>
                      <a:endParaRPr lang="ru-RU" sz="2400" dirty="0" smtClean="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954939076"/>
                  </a:ext>
                </a:extLst>
              </a:tr>
            </a:tbl>
          </a:graphicData>
        </a:graphic>
      </p:graphicFrame>
      <p:sp>
        <p:nvSpPr>
          <p:cNvPr id="6" name="TextBox 5"/>
          <p:cNvSpPr txBox="1"/>
          <p:nvPr/>
        </p:nvSpPr>
        <p:spPr>
          <a:xfrm>
            <a:off x="351419" y="1162050"/>
            <a:ext cx="2791832" cy="4708981"/>
          </a:xfrm>
          <a:prstGeom prst="rect">
            <a:avLst/>
          </a:prstGeom>
          <a:noFill/>
        </p:spPr>
        <p:txBody>
          <a:bodyPr wrap="square" rtlCol="0">
            <a:spAutoFit/>
          </a:bodyPr>
          <a:lstStyle/>
          <a:p>
            <a:pPr algn="just"/>
            <a:r>
              <a:rPr lang="en-US" sz="2500" i="1" dirty="0" smtClean="0">
                <a:latin typeface="Times New Roman" panose="02020603050405020304" pitchFamily="18" charset="0"/>
                <a:cs typeface="Times New Roman" panose="02020603050405020304" pitchFamily="18" charset="0"/>
              </a:rPr>
              <a:t>How </a:t>
            </a:r>
            <a:r>
              <a:rPr lang="en-US" sz="2500" i="1" dirty="0">
                <a:latin typeface="Times New Roman" panose="02020603050405020304" pitchFamily="18" charset="0"/>
                <a:cs typeface="Times New Roman" panose="02020603050405020304" pitchFamily="18" charset="0"/>
              </a:rPr>
              <a:t>is written language different from oral </a:t>
            </a:r>
            <a:r>
              <a:rPr lang="en-US" sz="2500" i="1" dirty="0" smtClean="0">
                <a:latin typeface="Times New Roman" panose="02020603050405020304" pitchFamily="18" charset="0"/>
                <a:cs typeface="Times New Roman" panose="02020603050405020304" pitchFamily="18" charset="0"/>
              </a:rPr>
              <a:t>speech?</a:t>
            </a:r>
          </a:p>
          <a:p>
            <a:pPr algn="just"/>
            <a:r>
              <a:rPr lang="en-US" sz="2500" dirty="0" smtClean="0">
                <a:latin typeface="Times New Roman" panose="02020603050405020304" pitchFamily="18" charset="0"/>
                <a:cs typeface="Times New Roman" panose="02020603050405020304" pitchFamily="18" charset="0"/>
              </a:rPr>
              <a:t>The </a:t>
            </a:r>
            <a:r>
              <a:rPr lang="en-US" sz="2500" dirty="0">
                <a:latin typeface="Times New Roman" panose="02020603050405020304" pitchFamily="18" charset="0"/>
                <a:cs typeface="Times New Roman" panose="02020603050405020304" pitchFamily="18" charset="0"/>
              </a:rPr>
              <a:t>language of online communication is called “Internet language” . It is a </a:t>
            </a:r>
            <a:r>
              <a:rPr lang="en-US" sz="2500" i="1" dirty="0">
                <a:latin typeface="Times New Roman" panose="02020603050405020304" pitchFamily="18" charset="0"/>
                <a:cs typeface="Times New Roman" panose="02020603050405020304" pitchFamily="18" charset="0"/>
              </a:rPr>
              <a:t>slang</a:t>
            </a:r>
            <a:r>
              <a:rPr lang="en-US" sz="2500" dirty="0">
                <a:latin typeface="Times New Roman" panose="02020603050405020304" pitchFamily="18" charset="0"/>
                <a:cs typeface="Times New Roman" panose="02020603050405020304" pitchFamily="18" charset="0"/>
              </a:rPr>
              <a:t> that Internet users have created with the purpose of saving </a:t>
            </a:r>
            <a:r>
              <a:rPr lang="en-US" sz="2500" dirty="0" smtClean="0">
                <a:latin typeface="Times New Roman" panose="02020603050405020304" pitchFamily="18" charset="0"/>
                <a:cs typeface="Times New Roman" panose="02020603050405020304" pitchFamily="18" charset="0"/>
              </a:rPr>
              <a:t>keystrokes</a:t>
            </a:r>
            <a:r>
              <a:rPr lang="en-US" sz="2500" dirty="0" smtClean="0"/>
              <a:t>.</a:t>
            </a:r>
            <a:endParaRPr lang="ru-RU" sz="2500" dirty="0"/>
          </a:p>
        </p:txBody>
      </p:sp>
      <p:sp>
        <p:nvSpPr>
          <p:cNvPr id="7" name="TextBox 6"/>
          <p:cNvSpPr txBox="1"/>
          <p:nvPr/>
        </p:nvSpPr>
        <p:spPr>
          <a:xfrm>
            <a:off x="11710362"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12</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1643331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txBox="1">
            <a:spLocks/>
          </p:cNvSpPr>
          <p:nvPr/>
        </p:nvSpPr>
        <p:spPr>
          <a:xfrm>
            <a:off x="314324" y="0"/>
            <a:ext cx="11687175" cy="835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Try to guess. What is this?</a:t>
            </a: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3652836" y="604192"/>
            <a:ext cx="5010150" cy="461665"/>
          </a:xfrm>
          <a:prstGeom prst="rect">
            <a:avLst/>
          </a:prstGeom>
          <a:noFill/>
        </p:spPr>
        <p:txBody>
          <a:bodyPr wrap="square" rtlCol="0">
            <a:spAutoFit/>
          </a:bodyPr>
          <a:lstStyle/>
          <a:p>
            <a:pPr algn="ctr"/>
            <a:r>
              <a:rPr lang="en-US" sz="2400" dirty="0" smtClean="0">
                <a:latin typeface="Times New Roman" panose="02020603050405020304" pitchFamily="18" charset="0"/>
                <a:cs typeface="Times New Roman" panose="02020603050405020304" pitchFamily="18" charset="0"/>
              </a:rPr>
              <a:t>Find the Russian equivalents</a:t>
            </a:r>
            <a:endParaRPr lang="ru-RU" sz="2400" dirty="0">
              <a:latin typeface="Times New Roman" panose="02020603050405020304" pitchFamily="18" charset="0"/>
              <a:cs typeface="Times New Roman" panose="02020603050405020304" pitchFamily="18" charset="0"/>
            </a:endParaRPr>
          </a:p>
        </p:txBody>
      </p:sp>
      <p:graphicFrame>
        <p:nvGraphicFramePr>
          <p:cNvPr id="5" name="Таблица 4"/>
          <p:cNvGraphicFramePr>
            <a:graphicFrameLocks noGrp="1"/>
          </p:cNvGraphicFramePr>
          <p:nvPr>
            <p:extLst>
              <p:ext uri="{D42A27DB-BD31-4B8C-83A1-F6EECF244321}">
                <p14:modId xmlns="" xmlns:p14="http://schemas.microsoft.com/office/powerpoint/2010/main" val="2429114467"/>
              </p:ext>
            </p:extLst>
          </p:nvPr>
        </p:nvGraphicFramePr>
        <p:xfrm>
          <a:off x="828673" y="1153467"/>
          <a:ext cx="10829926" cy="5303520"/>
        </p:xfrm>
        <a:graphic>
          <a:graphicData uri="http://schemas.openxmlformats.org/drawingml/2006/table">
            <a:tbl>
              <a:tblPr firstRow="1" bandRow="1">
                <a:tableStyleId>{69CF1AB2-1976-4502-BF36-3FF5EA218861}</a:tableStyleId>
              </a:tblPr>
              <a:tblGrid>
                <a:gridCol w="5414963">
                  <a:extLst>
                    <a:ext uri="{9D8B030D-6E8A-4147-A177-3AD203B41FA5}">
                      <a16:colId xmlns="" xmlns:a16="http://schemas.microsoft.com/office/drawing/2014/main" val="1791522059"/>
                    </a:ext>
                  </a:extLst>
                </a:gridCol>
                <a:gridCol w="5414963">
                  <a:extLst>
                    <a:ext uri="{9D8B030D-6E8A-4147-A177-3AD203B41FA5}">
                      <a16:colId xmlns="" xmlns:a16="http://schemas.microsoft.com/office/drawing/2014/main" val="277087536"/>
                    </a:ext>
                  </a:extLst>
                </a:gridCol>
              </a:tblGrid>
              <a:tr h="370840">
                <a:tc>
                  <a:txBody>
                    <a:bodyPr/>
                    <a:lstStyle/>
                    <a:p>
                      <a:r>
                        <a:rPr lang="en-US" sz="2400" b="0" dirty="0" smtClean="0">
                          <a:latin typeface="Times New Roman" panose="02020603050405020304" pitchFamily="18" charset="0"/>
                          <a:cs typeface="Times New Roman" panose="02020603050405020304" pitchFamily="18" charset="0"/>
                        </a:rPr>
                        <a:t>To attach document</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Программа-шпион</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420899368"/>
                  </a:ext>
                </a:extLst>
              </a:tr>
              <a:tr h="370840">
                <a:tc>
                  <a:txBody>
                    <a:bodyPr/>
                    <a:lstStyle/>
                    <a:p>
                      <a:r>
                        <a:rPr lang="en-US" sz="2400" b="0" dirty="0" smtClean="0">
                          <a:latin typeface="Times New Roman" panose="02020603050405020304" pitchFamily="18" charset="0"/>
                          <a:cs typeface="Times New Roman" panose="02020603050405020304" pitchFamily="18" charset="0"/>
                        </a:rPr>
                        <a:t>To download copyrighted material</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Компьютерный вирус</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2931672515"/>
                  </a:ext>
                </a:extLst>
              </a:tr>
              <a:tr h="370840">
                <a:tc>
                  <a:txBody>
                    <a:bodyPr/>
                    <a:lstStyle/>
                    <a:p>
                      <a:r>
                        <a:rPr lang="en-US" sz="2400" b="0" dirty="0" smtClean="0">
                          <a:latin typeface="Times New Roman" panose="02020603050405020304" pitchFamily="18" charset="0"/>
                          <a:cs typeface="Times New Roman" panose="02020603050405020304" pitchFamily="18" charset="0"/>
                        </a:rPr>
                        <a:t>To manipulate </a:t>
                      </a:r>
                      <a:endParaRPr lang="en-US" sz="2400" b="0" dirty="0" smtClean="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Прикрепить документ</a:t>
                      </a:r>
                      <a:r>
                        <a:rPr lang="ru-RU" sz="2400" b="0" baseline="0" dirty="0" smtClean="0">
                          <a:latin typeface="Times New Roman" panose="02020603050405020304" pitchFamily="18" charset="0"/>
                          <a:cs typeface="Times New Roman" panose="02020603050405020304" pitchFamily="18" charset="0"/>
                        </a:rPr>
                        <a:t> (к письму)</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4227261521"/>
                  </a:ext>
                </a:extLst>
              </a:tr>
              <a:tr h="370840">
                <a:tc>
                  <a:txBody>
                    <a:bodyPr/>
                    <a:lstStyle/>
                    <a:p>
                      <a:r>
                        <a:rPr lang="en-US" sz="2400" b="0" dirty="0" smtClean="0">
                          <a:latin typeface="Times New Roman" panose="02020603050405020304" pitchFamily="18" charset="0"/>
                          <a:cs typeface="Times New Roman" panose="02020603050405020304" pitchFamily="18" charset="0"/>
                        </a:rPr>
                        <a:t>Spyware programm</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Включить</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3453309301"/>
                  </a:ext>
                </a:extLst>
              </a:tr>
              <a:tr h="370840">
                <a:tc>
                  <a:txBody>
                    <a:bodyPr/>
                    <a:lstStyle/>
                    <a:p>
                      <a:r>
                        <a:rPr lang="en-US" sz="2400" b="0" dirty="0" smtClean="0">
                          <a:latin typeface="Times New Roman" panose="02020603050405020304" pitchFamily="18" charset="0"/>
                          <a:cs typeface="Times New Roman" panose="02020603050405020304" pitchFamily="18" charset="0"/>
                        </a:rPr>
                        <a:t>Computer virus</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Поисковая</a:t>
                      </a:r>
                      <a:r>
                        <a:rPr lang="ru-RU" sz="2400" b="0" baseline="0" dirty="0" smtClean="0">
                          <a:latin typeface="Times New Roman" panose="02020603050405020304" pitchFamily="18" charset="0"/>
                          <a:cs typeface="Times New Roman" panose="02020603050405020304" pitchFamily="18" charset="0"/>
                        </a:rPr>
                        <a:t> система</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746964121"/>
                  </a:ext>
                </a:extLst>
              </a:tr>
              <a:tr h="370840">
                <a:tc>
                  <a:txBody>
                    <a:bodyPr/>
                    <a:lstStyle/>
                    <a:p>
                      <a:r>
                        <a:rPr lang="en-US" sz="2400" b="0" dirty="0" smtClean="0">
                          <a:latin typeface="Times New Roman" panose="02020603050405020304" pitchFamily="18" charset="0"/>
                          <a:cs typeface="Times New Roman" panose="02020603050405020304" pitchFamily="18" charset="0"/>
                        </a:rPr>
                        <a:t>Voicemail</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Скачать материалы, защищенные авторским</a:t>
                      </a:r>
                      <a:r>
                        <a:rPr lang="ru-RU" sz="2400" b="0" baseline="0" dirty="0" smtClean="0">
                          <a:latin typeface="Times New Roman" panose="02020603050405020304" pitchFamily="18" charset="0"/>
                          <a:cs typeface="Times New Roman" panose="02020603050405020304" pitchFamily="18" charset="0"/>
                        </a:rPr>
                        <a:t> правом</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2436530911"/>
                  </a:ext>
                </a:extLst>
              </a:tr>
              <a:tr h="370840">
                <a:tc>
                  <a:txBody>
                    <a:bodyPr/>
                    <a:lstStyle/>
                    <a:p>
                      <a:r>
                        <a:rPr lang="en-US" sz="2400" b="0" dirty="0" smtClean="0">
                          <a:latin typeface="Times New Roman" panose="02020603050405020304" pitchFamily="18" charset="0"/>
                          <a:cs typeface="Times New Roman" panose="02020603050405020304" pitchFamily="18" charset="0"/>
                        </a:rPr>
                        <a:t>To switch</a:t>
                      </a:r>
                      <a:r>
                        <a:rPr lang="en-US" sz="2400" b="0" baseline="0" dirty="0" smtClean="0">
                          <a:latin typeface="Times New Roman" panose="02020603050405020304" pitchFamily="18" charset="0"/>
                          <a:cs typeface="Times New Roman" panose="02020603050405020304" pitchFamily="18" charset="0"/>
                        </a:rPr>
                        <a:t> on</a:t>
                      </a:r>
                      <a:endParaRPr lang="en-US" sz="2400" b="0" baseline="0" dirty="0" smtClean="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Манипулировать (кем-то/</a:t>
                      </a:r>
                      <a:r>
                        <a:rPr lang="ru-RU" sz="2400" b="0" baseline="0" dirty="0" smtClean="0">
                          <a:latin typeface="Times New Roman" panose="02020603050405020304" pitchFamily="18" charset="0"/>
                          <a:cs typeface="Times New Roman" panose="02020603050405020304" pitchFamily="18" charset="0"/>
                        </a:rPr>
                        <a:t> чем-то</a:t>
                      </a:r>
                      <a:r>
                        <a:rPr lang="ru-RU" sz="2400" b="0" dirty="0" smtClean="0">
                          <a:latin typeface="Times New Roman" panose="02020603050405020304" pitchFamily="18" charset="0"/>
                          <a:cs typeface="Times New Roman" panose="02020603050405020304" pitchFamily="18" charset="0"/>
                        </a:rPr>
                        <a:t>)</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103036334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baseline="0" dirty="0" smtClean="0">
                          <a:latin typeface="Times New Roman" panose="02020603050405020304" pitchFamily="18" charset="0"/>
                          <a:cs typeface="Times New Roman" panose="02020603050405020304" pitchFamily="18" charset="0"/>
                        </a:rPr>
                        <a:t>To switch off</a:t>
                      </a:r>
                      <a:endParaRPr lang="ru-RU" sz="2400" b="0" dirty="0" smtClean="0">
                        <a:latin typeface="Times New Roman" panose="02020603050405020304" pitchFamily="18" charset="0"/>
                        <a:cs typeface="Times New Roman" panose="02020603050405020304" pitchFamily="18" charset="0"/>
                      </a:endParaRPr>
                    </a:p>
                    <a:p>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Панель инструментов</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459862060"/>
                  </a:ext>
                </a:extLst>
              </a:tr>
              <a:tr h="370840">
                <a:tc>
                  <a:txBody>
                    <a:bodyPr/>
                    <a:lstStyle/>
                    <a:p>
                      <a:r>
                        <a:rPr lang="en-US" sz="2400" b="0" dirty="0" smtClean="0">
                          <a:latin typeface="Times New Roman" panose="02020603050405020304" pitchFamily="18" charset="0"/>
                          <a:cs typeface="Times New Roman" panose="02020603050405020304" pitchFamily="18" charset="0"/>
                        </a:rPr>
                        <a:t>Toolbar</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Выключить</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766747755"/>
                  </a:ext>
                </a:extLst>
              </a:tr>
              <a:tr h="370840">
                <a:tc>
                  <a:txBody>
                    <a:bodyPr/>
                    <a:lstStyle/>
                    <a:p>
                      <a:r>
                        <a:rPr lang="en-US" sz="2400" b="0" dirty="0" smtClean="0">
                          <a:latin typeface="Times New Roman" panose="02020603050405020304" pitchFamily="18" charset="0"/>
                          <a:cs typeface="Times New Roman" panose="02020603050405020304" pitchFamily="18" charset="0"/>
                        </a:rPr>
                        <a:t>Search engine/ browser</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r"/>
                      <a:r>
                        <a:rPr lang="ru-RU" sz="2400" b="0" dirty="0" smtClean="0">
                          <a:latin typeface="Times New Roman" panose="02020603050405020304" pitchFamily="18" charset="0"/>
                          <a:cs typeface="Times New Roman" panose="02020603050405020304" pitchFamily="18" charset="0"/>
                        </a:rPr>
                        <a:t>Голосовое сообщение</a:t>
                      </a:r>
                      <a:endParaRPr lang="ru-RU" sz="2400" b="0" dirty="0">
                        <a:solidFill>
                          <a:schemeClr val="tx1"/>
                        </a:solidFill>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1281998525"/>
                  </a:ext>
                </a:extLst>
              </a:tr>
            </a:tbl>
          </a:graphicData>
        </a:graphic>
      </p:graphicFrame>
      <p:sp>
        <p:nvSpPr>
          <p:cNvPr id="6" name="TextBox 5"/>
          <p:cNvSpPr txBox="1"/>
          <p:nvPr/>
        </p:nvSpPr>
        <p:spPr>
          <a:xfrm>
            <a:off x="11710362"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13</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678974312"/>
      </p:ext>
    </p:extLst>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txBox="1">
            <a:spLocks/>
          </p:cNvSpPr>
          <p:nvPr/>
        </p:nvSpPr>
        <p:spPr>
          <a:xfrm>
            <a:off x="314324" y="0"/>
            <a:ext cx="11687175" cy="835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Complete the sentence</a:t>
            </a: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 name="Выноска-облако 1"/>
          <p:cNvSpPr/>
          <p:nvPr/>
        </p:nvSpPr>
        <p:spPr>
          <a:xfrm>
            <a:off x="7432571" y="1257300"/>
            <a:ext cx="4438650" cy="3181350"/>
          </a:xfrm>
          <a:prstGeom prst="cloudCallout">
            <a:avLst>
              <a:gd name="adj1" fmla="val -111026"/>
              <a:gd name="adj2" fmla="val 13574"/>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en-US" sz="2400" dirty="0" smtClean="0">
                <a:solidFill>
                  <a:schemeClr val="tx1"/>
                </a:solidFill>
                <a:latin typeface="Times New Roman" panose="02020603050405020304" pitchFamily="18" charset="0"/>
                <a:cs typeface="Times New Roman" panose="02020603050405020304" pitchFamily="18" charset="0"/>
              </a:rPr>
              <a:t>I cannot live without a smartphone because...</a:t>
            </a:r>
          </a:p>
          <a:p>
            <a:pPr algn="ctr"/>
            <a:endParaRPr lang="en-US" sz="2400" dirty="0" smtClean="0">
              <a:solidFill>
                <a:schemeClr val="tx1"/>
              </a:solidFill>
              <a:latin typeface="Times New Roman" panose="02020603050405020304" pitchFamily="18" charset="0"/>
              <a:cs typeface="Times New Roman" panose="02020603050405020304" pitchFamily="18" charset="0"/>
            </a:endParaRPr>
          </a:p>
          <a:p>
            <a:pPr algn="ctr"/>
            <a:r>
              <a:rPr lang="en-US" sz="2400" dirty="0" smtClean="0">
                <a:solidFill>
                  <a:schemeClr val="tx1"/>
                </a:solidFill>
                <a:latin typeface="Times New Roman" panose="02020603050405020304" pitchFamily="18" charset="0"/>
                <a:cs typeface="Times New Roman" panose="02020603050405020304" pitchFamily="18" charset="0"/>
              </a:rPr>
              <a:t>I cannot live without</a:t>
            </a:r>
            <a:r>
              <a:rPr lang="ru-RU" sz="2400" dirty="0" smtClean="0">
                <a:solidFill>
                  <a:schemeClr val="tx1"/>
                </a:solidFill>
                <a:latin typeface="Times New Roman" panose="02020603050405020304" pitchFamily="18" charset="0"/>
                <a:cs typeface="Times New Roman" panose="02020603050405020304" pitchFamily="18" charset="0"/>
              </a:rPr>
              <a:t> </a:t>
            </a:r>
            <a:r>
              <a:rPr lang="en-US" sz="2400" dirty="0" smtClean="0">
                <a:solidFill>
                  <a:schemeClr val="tx1"/>
                </a:solidFill>
                <a:latin typeface="Times New Roman" panose="02020603050405020304" pitchFamily="18" charset="0"/>
                <a:cs typeface="Times New Roman" panose="02020603050405020304" pitchFamily="18" charset="0"/>
              </a:rPr>
              <a:t>the Internet because...</a:t>
            </a:r>
            <a:endParaRPr lang="ru-RU" sz="2400" dirty="0">
              <a:solidFill>
                <a:schemeClr val="tx1"/>
              </a:solidFill>
              <a:latin typeface="Times New Roman" panose="02020603050405020304" pitchFamily="18" charset="0"/>
              <a:cs typeface="Times New Roman" panose="02020603050405020304" pitchFamily="18" charset="0"/>
            </a:endParaRPr>
          </a:p>
        </p:txBody>
      </p:sp>
      <p:pic>
        <p:nvPicPr>
          <p:cNvPr id="1030" name="Picture 6" descr="Smartphone addiction - Opinion - Chinadaily.com.cn"/>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38303" y="835025"/>
            <a:ext cx="3748704" cy="3177027"/>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A profile of social media addiction – The Observe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71874" y="4012052"/>
            <a:ext cx="3698875" cy="2510986"/>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Box 7"/>
          <p:cNvSpPr txBox="1"/>
          <p:nvPr/>
        </p:nvSpPr>
        <p:spPr>
          <a:xfrm>
            <a:off x="11719887"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14</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5809509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314324" y="0"/>
            <a:ext cx="11687175" cy="835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Complete the sentence</a:t>
            </a: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923925" y="1419225"/>
            <a:ext cx="10744200" cy="3508653"/>
          </a:xfrm>
          <a:prstGeom prst="rect">
            <a:avLst/>
          </a:prstGeom>
          <a:noFill/>
        </p:spPr>
        <p:txBody>
          <a:bodyPr wrap="square" rtlCol="0">
            <a:spAutoFit/>
          </a:bodyPr>
          <a:lstStyle/>
          <a:p>
            <a:r>
              <a:rPr lang="en-US" sz="3400" u="sng" dirty="0" smtClean="0">
                <a:latin typeface="Times New Roman" panose="02020603050405020304" pitchFamily="18" charset="0"/>
                <a:cs typeface="Times New Roman" panose="02020603050405020304" pitchFamily="18" charset="0"/>
              </a:rPr>
              <a:t>Technology will make the world a better place because:</a:t>
            </a:r>
          </a:p>
          <a:p>
            <a:endParaRPr lang="en-US" sz="34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en-US" sz="3400" dirty="0" smtClean="0">
                <a:latin typeface="Times New Roman" panose="02020603050405020304" pitchFamily="18" charset="0"/>
                <a:cs typeface="Times New Roman" panose="02020603050405020304" pitchFamily="18" charset="0"/>
              </a:rPr>
              <a:t>With the help of computers we can....</a:t>
            </a:r>
          </a:p>
          <a:p>
            <a:pPr marL="285750" indent="-285750">
              <a:buFont typeface="Wingdings" panose="05000000000000000000" pitchFamily="2" charset="2"/>
              <a:buChar char="v"/>
            </a:pPr>
            <a:r>
              <a:rPr lang="en-US" sz="3400" dirty="0" smtClean="0">
                <a:latin typeface="Times New Roman" panose="02020603050405020304" pitchFamily="18" charset="0"/>
                <a:cs typeface="Times New Roman" panose="02020603050405020304" pitchFamily="18" charset="0"/>
              </a:rPr>
              <a:t>With the help of the Internet we can...</a:t>
            </a:r>
          </a:p>
          <a:p>
            <a:pPr marL="285750" indent="-285750">
              <a:buFont typeface="Wingdings" panose="05000000000000000000" pitchFamily="2" charset="2"/>
              <a:buChar char="v"/>
            </a:pPr>
            <a:r>
              <a:rPr lang="en-US" sz="3400" dirty="0" smtClean="0">
                <a:latin typeface="Times New Roman" panose="02020603050405020304" pitchFamily="18" charset="0"/>
                <a:cs typeface="Times New Roman" panose="02020603050405020304" pitchFamily="18" charset="0"/>
              </a:rPr>
              <a:t>With the help of mobile phones we can...</a:t>
            </a:r>
          </a:p>
          <a:p>
            <a:pPr marL="285750" indent="-285750">
              <a:buFont typeface="Wingdings" panose="05000000000000000000" pitchFamily="2" charset="2"/>
              <a:buChar char="v"/>
            </a:pPr>
            <a:r>
              <a:rPr lang="en-US" sz="3400" dirty="0" smtClean="0">
                <a:latin typeface="Times New Roman" panose="02020603050405020304" pitchFamily="18" charset="0"/>
                <a:cs typeface="Times New Roman" panose="02020603050405020304" pitchFamily="18" charset="0"/>
              </a:rPr>
              <a:t>Some digital technologies help/ will help to...</a:t>
            </a:r>
          </a:p>
          <a:p>
            <a:pPr marL="285750" indent="-285750">
              <a:buFont typeface="Wingdings" panose="05000000000000000000" pitchFamily="2" charset="2"/>
              <a:buChar char="v"/>
            </a:pPr>
            <a:endParaRPr lang="ru-RU" dirty="0"/>
          </a:p>
        </p:txBody>
      </p:sp>
      <p:sp>
        <p:nvSpPr>
          <p:cNvPr id="5" name="TextBox 4"/>
          <p:cNvSpPr txBox="1"/>
          <p:nvPr/>
        </p:nvSpPr>
        <p:spPr>
          <a:xfrm>
            <a:off x="11710362"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15</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0004873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314324" y="2409825"/>
            <a:ext cx="11687175" cy="835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solidFill>
                  <a:schemeClr val="accent1">
                    <a:lumMod val="75000"/>
                  </a:schemeClr>
                </a:solidFill>
                <a:latin typeface="Times New Roman" panose="02020603050405020304" pitchFamily="18" charset="0"/>
                <a:cs typeface="Times New Roman" panose="02020603050405020304" pitchFamily="18" charset="0"/>
              </a:rPr>
              <a:t>Thanks for your attention and activity!</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1596811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47900" y="219075"/>
            <a:ext cx="8543925" cy="461665"/>
          </a:xfrm>
          <a:prstGeom prst="rect">
            <a:avLst/>
          </a:prstGeom>
          <a:noFill/>
        </p:spPr>
        <p:txBody>
          <a:bodyPr wrap="square" rtlCol="0">
            <a:spAutoFit/>
          </a:bodyPr>
          <a:lstStyle/>
          <a:p>
            <a:pPr algn="ctr"/>
            <a:r>
              <a:rPr lang="ru-RU" sz="2400" b="1" dirty="0" smtClean="0">
                <a:latin typeface="Times New Roman" panose="02020603050405020304" pitchFamily="18" charset="0"/>
                <a:cs typeface="Times New Roman" panose="02020603050405020304" pitchFamily="18" charset="0"/>
              </a:rPr>
              <a:t>Используемые материалы</a:t>
            </a:r>
            <a:endParaRPr lang="ru-RU" sz="2400" b="1"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723900" y="885783"/>
            <a:ext cx="11468100" cy="3854710"/>
          </a:xfrm>
          <a:prstGeom prst="rect">
            <a:avLst/>
          </a:prstGeom>
        </p:spPr>
        <p:txBody>
          <a:bodyPr wrap="square">
            <a:spAutoFit/>
          </a:bodyPr>
          <a:lstStyle/>
          <a:p>
            <a:pPr>
              <a:lnSpc>
                <a:spcPct val="107000"/>
              </a:lnSpc>
              <a:spcAft>
                <a:spcPts val="800"/>
              </a:spcAft>
            </a:pPr>
            <a:r>
              <a:rPr lang="en-US" sz="2000" dirty="0">
                <a:latin typeface="Times New Roman" panose="02020603050405020304" pitchFamily="18" charset="0"/>
                <a:ea typeface="Calibri" panose="020F0502020204030204" pitchFamily="34" charset="0"/>
                <a:cs typeface="Times New Roman" panose="02020603050405020304" pitchFamily="18" charset="0"/>
              </a:rPr>
              <a:t> </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2000" u="sng" dirty="0">
                <a:latin typeface="Times New Roman" panose="02020603050405020304" pitchFamily="18" charset="0"/>
                <a:ea typeface="Calibri" panose="020F0502020204030204" pitchFamily="34" charset="0"/>
                <a:cs typeface="Times New Roman" panose="02020603050405020304" pitchFamily="18" charset="0"/>
                <a:hlinkClick r:id="rId2"/>
              </a:rPr>
              <a:t>https://</a:t>
            </a:r>
            <a:r>
              <a:rPr lang="en-US" sz="2000" u="sng" dirty="0" smtClean="0">
                <a:latin typeface="Times New Roman" panose="02020603050405020304" pitchFamily="18" charset="0"/>
                <a:ea typeface="Calibri" panose="020F0502020204030204" pitchFamily="34" charset="0"/>
                <a:cs typeface="Times New Roman" panose="02020603050405020304" pitchFamily="18" charset="0"/>
                <a:hlinkClick r:id="rId2"/>
              </a:rPr>
              <a:t>www.resourcetechniques.co.uk/news/web-design/types-of-modern-communication-100244</a:t>
            </a:r>
            <a:endParaRPr lang="en-US" sz="2000" dirty="0" smtClean="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2000" u="sng" dirty="0" smtClean="0">
                <a:latin typeface="Times New Roman" panose="02020603050405020304" pitchFamily="18" charset="0"/>
                <a:ea typeface="Calibri" panose="020F0502020204030204" pitchFamily="34" charset="0"/>
                <a:cs typeface="Times New Roman" panose="02020603050405020304" pitchFamily="18" charset="0"/>
                <a:hlinkClick r:id="rId3"/>
              </a:rPr>
              <a:t>https</a:t>
            </a:r>
            <a:r>
              <a:rPr lang="en-US" sz="2000" u="sng" dirty="0">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2000" u="sng" dirty="0" smtClean="0">
                <a:latin typeface="Times New Roman" panose="02020603050405020304" pitchFamily="18" charset="0"/>
                <a:ea typeface="Calibri" panose="020F0502020204030204" pitchFamily="34" charset="0"/>
                <a:cs typeface="Times New Roman" panose="02020603050405020304" pitchFamily="18" charset="0"/>
                <a:hlinkClick r:id="rId3"/>
              </a:rPr>
              <a:t>infourok.ru/prezentaciya-k-uroku-po-teme-communication-tecnologies-948054.html</a:t>
            </a:r>
            <a:endParaRPr lang="en-US" sz="2000" dirty="0" smtClean="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2000" u="sng" dirty="0" smtClean="0">
                <a:latin typeface="Times New Roman" panose="02020603050405020304" pitchFamily="18" charset="0"/>
                <a:ea typeface="Calibri" panose="020F0502020204030204" pitchFamily="34" charset="0"/>
                <a:cs typeface="Times New Roman" panose="02020603050405020304" pitchFamily="18" charset="0"/>
                <a:hlinkClick r:id="rId4"/>
              </a:rPr>
              <a:t>https</a:t>
            </a:r>
            <a:r>
              <a:rPr lang="en-US" sz="2000" u="sng" dirty="0">
                <a:latin typeface="Times New Roman" panose="02020603050405020304" pitchFamily="18" charset="0"/>
                <a:ea typeface="Calibri" panose="020F0502020204030204" pitchFamily="34" charset="0"/>
                <a:cs typeface="Times New Roman" panose="02020603050405020304" pitchFamily="18" charset="0"/>
                <a:hlinkClick r:id="rId4"/>
              </a:rPr>
              <a:t>://</a:t>
            </a:r>
            <a:r>
              <a:rPr lang="en-US" sz="2000" u="sng" dirty="0" smtClean="0">
                <a:latin typeface="Times New Roman" panose="02020603050405020304" pitchFamily="18" charset="0"/>
                <a:ea typeface="Calibri" panose="020F0502020204030204" pitchFamily="34" charset="0"/>
                <a:cs typeface="Times New Roman" panose="02020603050405020304" pitchFamily="18" charset="0"/>
                <a:hlinkClick r:id="rId4"/>
              </a:rPr>
              <a:t>www.livepositively.com/the-advantages-and-disadvantages-of-modern-means-of-communication/</a:t>
            </a:r>
            <a:endParaRPr lang="en-US" sz="2000" dirty="0" smtClean="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2000" u="sng" dirty="0" smtClean="0">
                <a:latin typeface="Times New Roman" panose="02020603050405020304" pitchFamily="18" charset="0"/>
                <a:ea typeface="Calibri" panose="020F0502020204030204" pitchFamily="34" charset="0"/>
                <a:cs typeface="Times New Roman" panose="02020603050405020304" pitchFamily="18" charset="0"/>
                <a:hlinkClick r:id="rId5"/>
              </a:rPr>
              <a:t>https</a:t>
            </a:r>
            <a:r>
              <a:rPr lang="en-US" sz="2000" u="sng" dirty="0">
                <a:latin typeface="Times New Roman" panose="02020603050405020304" pitchFamily="18" charset="0"/>
                <a:ea typeface="Calibri" panose="020F0502020204030204" pitchFamily="34" charset="0"/>
                <a:cs typeface="Times New Roman" panose="02020603050405020304" pitchFamily="18" charset="0"/>
                <a:hlinkClick r:id="rId5"/>
              </a:rPr>
              <a:t>://</a:t>
            </a:r>
            <a:r>
              <a:rPr lang="en-US" sz="2000" u="sng" dirty="0" smtClean="0">
                <a:latin typeface="Times New Roman" panose="02020603050405020304" pitchFamily="18" charset="0"/>
                <a:ea typeface="Calibri" panose="020F0502020204030204" pitchFamily="34" charset="0"/>
                <a:cs typeface="Times New Roman" panose="02020603050405020304" pitchFamily="18" charset="0"/>
                <a:hlinkClick r:id="rId5"/>
              </a:rPr>
              <a:t>www.apac-insider.com/what-is-the-modern-face-of-communications-in-2021/</a:t>
            </a:r>
            <a:endParaRPr lang="en-US" sz="2000" dirty="0" smtClean="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2000" u="sng" dirty="0" smtClean="0">
                <a:latin typeface="Times New Roman" panose="02020603050405020304" pitchFamily="18" charset="0"/>
                <a:ea typeface="Calibri" panose="020F0502020204030204" pitchFamily="34" charset="0"/>
                <a:cs typeface="Times New Roman" panose="02020603050405020304" pitchFamily="18" charset="0"/>
                <a:hlinkClick r:id="rId6"/>
              </a:rPr>
              <a:t>https</a:t>
            </a:r>
            <a:r>
              <a:rPr lang="en-US" sz="2000" u="sng" dirty="0">
                <a:latin typeface="Times New Roman" panose="02020603050405020304" pitchFamily="18" charset="0"/>
                <a:ea typeface="Calibri" panose="020F0502020204030204" pitchFamily="34" charset="0"/>
                <a:cs typeface="Times New Roman" panose="02020603050405020304" pitchFamily="18" charset="0"/>
                <a:hlinkClick r:id="rId6"/>
              </a:rPr>
              <a:t>://</a:t>
            </a:r>
            <a:r>
              <a:rPr lang="en-US" sz="2000" u="sng" dirty="0" smtClean="0">
                <a:latin typeface="Times New Roman" panose="02020603050405020304" pitchFamily="18" charset="0"/>
                <a:ea typeface="Calibri" panose="020F0502020204030204" pitchFamily="34" charset="0"/>
                <a:cs typeface="Times New Roman" panose="02020603050405020304" pitchFamily="18" charset="0"/>
                <a:hlinkClick r:id="rId6"/>
              </a:rPr>
              <a:t>helpfulprofessor.com/communication-technology-examples/</a:t>
            </a:r>
            <a:endParaRPr lang="en-US" sz="2000" dirty="0" smtClean="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2000" dirty="0" smtClean="0">
                <a:latin typeface="Times New Roman" panose="02020603050405020304" pitchFamily="18" charset="0"/>
                <a:ea typeface="Calibri" panose="020F0502020204030204" pitchFamily="34" charset="0"/>
                <a:cs typeface="Times New Roman" panose="02020603050405020304" pitchFamily="18" charset="0"/>
                <a:hlinkClick r:id="rId7"/>
              </a:rPr>
              <a:t>https</a:t>
            </a:r>
            <a:r>
              <a:rPr lang="en-US" sz="2000" dirty="0">
                <a:latin typeface="Times New Roman" panose="02020603050405020304" pitchFamily="18" charset="0"/>
                <a:ea typeface="Calibri" panose="020F0502020204030204" pitchFamily="34" charset="0"/>
                <a:cs typeface="Times New Roman" panose="02020603050405020304" pitchFamily="18" charset="0"/>
                <a:hlinkClick r:id="rId7"/>
              </a:rPr>
              <a:t>://</a:t>
            </a:r>
            <a:r>
              <a:rPr lang="en-US" sz="2000" dirty="0" smtClean="0">
                <a:latin typeface="Times New Roman" panose="02020603050405020304" pitchFamily="18" charset="0"/>
                <a:ea typeface="Calibri" panose="020F0502020204030204" pitchFamily="34" charset="0"/>
                <a:cs typeface="Times New Roman" panose="02020603050405020304" pitchFamily="18" charset="0"/>
                <a:hlinkClick r:id="rId7"/>
              </a:rPr>
              <a:t>en.wikipedia.org/wiki/English_Carrier_pigeon</a:t>
            </a:r>
            <a:endParaRPr lang="en-US" sz="200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ru-RU" sz="2000" dirty="0" smtClean="0">
                <a:latin typeface="Times New Roman" panose="02020603050405020304" pitchFamily="18" charset="0"/>
                <a:cs typeface="Times New Roman" panose="02020603050405020304" pitchFamily="18" charset="0"/>
                <a:hlinkClick r:id="rId8"/>
              </a:rPr>
              <a:t>https</a:t>
            </a:r>
            <a:r>
              <a:rPr lang="ru-RU" sz="2000" dirty="0">
                <a:latin typeface="Times New Roman" panose="02020603050405020304" pitchFamily="18" charset="0"/>
                <a:cs typeface="Times New Roman" panose="02020603050405020304" pitchFamily="18" charset="0"/>
                <a:hlinkClick r:id="rId8"/>
              </a:rPr>
              <a:t>://</a:t>
            </a:r>
            <a:r>
              <a:rPr lang="ru-RU" sz="2000" dirty="0" smtClean="0">
                <a:latin typeface="Times New Roman" panose="02020603050405020304" pitchFamily="18" charset="0"/>
                <a:cs typeface="Times New Roman" panose="02020603050405020304" pitchFamily="18" charset="0"/>
                <a:hlinkClick r:id="rId8"/>
              </a:rPr>
              <a:t>www.slideshare.net/Ottamay/modern-communication-9214792</a:t>
            </a:r>
            <a:endParaRPr lang="en-US" sz="2000" dirty="0">
              <a:latin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ru-RU" sz="2000" dirty="0" smtClean="0">
                <a:latin typeface="Times New Roman" panose="02020603050405020304" pitchFamily="18" charset="0"/>
                <a:cs typeface="Times New Roman" panose="02020603050405020304" pitchFamily="18" charset="0"/>
              </a:rPr>
              <a:t>https</a:t>
            </a:r>
            <a:r>
              <a:rPr lang="ru-RU" sz="2000" dirty="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www.slideshare.net/RagjniGovindaraju/modern-communication-technologies-98081062</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3899398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56612" y="4127658"/>
            <a:ext cx="10763250" cy="2185214"/>
          </a:xfrm>
          <a:prstGeom prst="rect">
            <a:avLst/>
          </a:prstGeom>
        </p:spPr>
        <p:txBody>
          <a:bodyPr wrap="square">
            <a:spAutoFit/>
          </a:bodyPr>
          <a:lstStyle/>
          <a:p>
            <a:pPr algn="ctr"/>
            <a:r>
              <a:rPr lang="en-US" sz="3200" b="0" i="0" u="sng" dirty="0" smtClean="0">
                <a:latin typeface="Times New Roman" panose="02020603050405020304" pitchFamily="18" charset="0"/>
                <a:cs typeface="Times New Roman" panose="02020603050405020304" pitchFamily="18" charset="0"/>
              </a:rPr>
              <a:t>Modern communications technology or ICT </a:t>
            </a:r>
            <a:r>
              <a:rPr lang="en-US" sz="3200" b="0" i="0" dirty="0" smtClean="0">
                <a:effectLst/>
                <a:latin typeface="Times New Roman" panose="02020603050405020304" pitchFamily="18" charset="0"/>
                <a:cs typeface="Times New Roman" panose="02020603050405020304" pitchFamily="18" charset="0"/>
              </a:rPr>
              <a:t>(Internet Communications Technology)</a:t>
            </a:r>
            <a:r>
              <a:rPr lang="en-US" sz="3200" b="0" i="0" dirty="0" smtClean="0">
                <a:latin typeface="Times New Roman" panose="02020603050405020304" pitchFamily="18" charset="0"/>
                <a:cs typeface="Times New Roman" panose="02020603050405020304" pitchFamily="18" charset="0"/>
              </a:rPr>
              <a:t> ?</a:t>
            </a:r>
            <a:endParaRPr lang="en-US" sz="3200" b="0" i="0" dirty="0" smtClean="0">
              <a:effectLst/>
              <a:latin typeface="Times New Roman" panose="02020603050405020304" pitchFamily="18" charset="0"/>
              <a:cs typeface="Times New Roman" panose="02020603050405020304" pitchFamily="18" charset="0"/>
            </a:endParaRPr>
          </a:p>
          <a:p>
            <a:pPr algn="just"/>
            <a:r>
              <a:rPr lang="ru-RU" sz="2400">
                <a:latin typeface="Times New Roman" panose="02020603050405020304" pitchFamily="18" charset="0"/>
                <a:cs typeface="Times New Roman" panose="02020603050405020304" pitchFamily="18" charset="0"/>
              </a:rPr>
              <a:t>С</a:t>
            </a:r>
            <a:r>
              <a:rPr lang="en-US" sz="2400" b="0" i="0" smtClean="0">
                <a:effectLst/>
                <a:latin typeface="Times New Roman" panose="02020603050405020304" pitchFamily="18" charset="0"/>
                <a:cs typeface="Times New Roman" panose="02020603050405020304" pitchFamily="18" charset="0"/>
              </a:rPr>
              <a:t>an </a:t>
            </a:r>
            <a:r>
              <a:rPr lang="en-US" sz="2400" b="0" i="0" dirty="0" smtClean="0">
                <a:effectLst/>
                <a:latin typeface="Times New Roman" panose="02020603050405020304" pitchFamily="18" charset="0"/>
                <a:cs typeface="Times New Roman" panose="02020603050405020304" pitchFamily="18" charset="0"/>
              </a:rPr>
              <a:t>be defined as anything which allows us to get information, to communicate with each other, or to have an effect on the environment using electronic or digital equipment.</a:t>
            </a:r>
            <a:endParaRPr lang="ru-RU" sz="24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512871" y="219075"/>
            <a:ext cx="11026993" cy="954107"/>
          </a:xfrm>
          <a:prstGeom prst="rect">
            <a:avLst/>
          </a:prstGeom>
          <a:noFill/>
        </p:spPr>
        <p:txBody>
          <a:bodyPr wrap="none" rtlCol="0">
            <a:spAutoFit/>
          </a:bodyPr>
          <a:lstStyle/>
          <a:p>
            <a:pPr algn="ctr"/>
            <a:r>
              <a:rPr lang="en-US" sz="3200" u="sng" dirty="0" smtClean="0">
                <a:latin typeface="Times New Roman" panose="02020603050405020304" pitchFamily="18" charset="0"/>
                <a:cs typeface="Times New Roman" panose="02020603050405020304" pitchFamily="18" charset="0"/>
              </a:rPr>
              <a:t>What is communication?</a:t>
            </a:r>
          </a:p>
          <a:p>
            <a:pPr algn="just"/>
            <a:r>
              <a:rPr lang="en-US" sz="2400" dirty="0" smtClean="0">
                <a:latin typeface="Times New Roman" panose="02020603050405020304" pitchFamily="18" charset="0"/>
                <a:cs typeface="Times New Roman" panose="02020603050405020304" pitchFamily="18" charset="0"/>
              </a:rPr>
              <a:t>Transfer of information from sender to receiver using different communication channels</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pic>
        <p:nvPicPr>
          <p:cNvPr id="2050" name="Picture 2" descr="New Information Technologies and Modern Means of Communication"/>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14815" t="46328" r="12686" b="14783"/>
          <a:stretch/>
        </p:blipFill>
        <p:spPr bwMode="auto">
          <a:xfrm>
            <a:off x="3133330" y="1444168"/>
            <a:ext cx="6009815" cy="241774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Box 1"/>
          <p:cNvSpPr txBox="1"/>
          <p:nvPr/>
        </p:nvSpPr>
        <p:spPr>
          <a:xfrm>
            <a:off x="11710362"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2</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7642420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14324" y="0"/>
            <a:ext cx="11687175" cy="835025"/>
          </a:xfrm>
        </p:spPr>
        <p:txBody>
          <a:bodyPr/>
          <a:lstStyle/>
          <a:p>
            <a:pPr algn="ctr"/>
            <a:r>
              <a:rPr lang="en-US"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Evolution of communication</a:t>
            </a: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3074" name="Picture 2" descr="Перонет» на основе голубей до сих пор остаётся самым быстрым способом  передачи больших объёмов информации / Хабр"/>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71954" y="2514807"/>
            <a:ext cx="5057161" cy="3042453"/>
          </a:xfrm>
          <a:prstGeom prst="rect">
            <a:avLst/>
          </a:prstGeom>
          <a:noFill/>
          <a:extLst>
            <a:ext uri="{909E8E84-426E-40DD-AFC4-6F175D3DCCD1}">
              <a14:hiddenFill xmlns="" xmlns:a14="http://schemas.microsoft.com/office/drawing/2010/main">
                <a:solidFill>
                  <a:srgbClr val="FFFFFF"/>
                </a:solidFill>
              </a14:hiddenFill>
            </a:ext>
          </a:extLst>
        </p:spPr>
      </p:pic>
      <p:sp>
        <p:nvSpPr>
          <p:cNvPr id="5" name="Прямоугольник 4"/>
          <p:cNvSpPr/>
          <p:nvPr/>
        </p:nvSpPr>
        <p:spPr>
          <a:xfrm>
            <a:off x="699797" y="1097573"/>
            <a:ext cx="10983556" cy="1200329"/>
          </a:xfrm>
          <a:prstGeom prst="rect">
            <a:avLst/>
          </a:prstGeom>
        </p:spPr>
        <p:txBody>
          <a:bodyPr wrap="square">
            <a:spAutoFit/>
          </a:bodyPr>
          <a:lstStyle/>
          <a:p>
            <a:pPr algn="just"/>
            <a:r>
              <a:rPr lang="en-US" sz="2400" b="0" i="0" smtClean="0">
                <a:solidFill>
                  <a:srgbClr val="1A1A1A"/>
                </a:solidFill>
                <a:effectLst/>
                <a:latin typeface="Times New Roman" panose="02020603050405020304" pitchFamily="18" charset="0"/>
                <a:cs typeface="Times New Roman" panose="02020603050405020304" pitchFamily="18" charset="0"/>
              </a:rPr>
              <a:t>Carrier pigeons were used to relay news of the conquest of Gaul to Rome, brought news of Napoleon’s defeat at Waterloo to England, and were used extensively for message carrying in the two World Wars.</a:t>
            </a:r>
            <a:endParaRPr lang="ru-RU" sz="2400">
              <a:latin typeface="Times New Roman" panose="02020603050405020304" pitchFamily="18" charset="0"/>
              <a:cs typeface="Times New Roman" panose="02020603050405020304" pitchFamily="18" charset="0"/>
            </a:endParaRPr>
          </a:p>
        </p:txBody>
      </p:sp>
      <p:sp>
        <p:nvSpPr>
          <p:cNvPr id="6" name="TextBox 5"/>
          <p:cNvSpPr txBox="1"/>
          <p:nvPr/>
        </p:nvSpPr>
        <p:spPr>
          <a:xfrm>
            <a:off x="4457307" y="5732012"/>
            <a:ext cx="4324350" cy="369332"/>
          </a:xfrm>
          <a:prstGeom prst="rect">
            <a:avLst/>
          </a:prstGeom>
          <a:noFill/>
        </p:spPr>
        <p:txBody>
          <a:bodyPr wrap="square" rtlCol="0">
            <a:spAutoFit/>
          </a:bodyPr>
          <a:lstStyle/>
          <a:p>
            <a:pPr algn="ctr"/>
            <a:r>
              <a:rPr lang="en-US" dirty="0" smtClean="0">
                <a:latin typeface="Times New Roman" panose="02020603050405020304" pitchFamily="18" charset="0"/>
                <a:cs typeface="Times New Roman" panose="02020603050405020304" pitchFamily="18" charset="0"/>
              </a:rPr>
              <a:t>Carrier pigeon</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1710362"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3</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009543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199" y="0"/>
            <a:ext cx="11496675" cy="742950"/>
          </a:xfrm>
        </p:spPr>
        <p:txBody>
          <a:bodyPr/>
          <a:lstStyle/>
          <a:p>
            <a:pPr algn="ctr"/>
            <a:r>
              <a:rPr lang="en-US"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Evolution of communication</a:t>
            </a:r>
            <a:endParaRPr lang="ru-RU"/>
          </a:p>
        </p:txBody>
      </p:sp>
      <p:pic>
        <p:nvPicPr>
          <p:cNvPr id="4098" name="Picture 2" descr="Letters Postcards With Stamps Stock Photo - Download Image Now - iStock"/>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7765" t="1366" r="8021" b="5053"/>
          <a:stretch/>
        </p:blipFill>
        <p:spPr bwMode="auto">
          <a:xfrm>
            <a:off x="956420" y="1466850"/>
            <a:ext cx="5587256" cy="4019921"/>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7520610" y="2202760"/>
            <a:ext cx="3690730" cy="1569660"/>
          </a:xfrm>
          <a:prstGeom prst="rect">
            <a:avLst/>
          </a:prstGeom>
          <a:noFill/>
        </p:spPr>
        <p:txBody>
          <a:bodyPr wrap="square" rtlCol="0">
            <a:spAutoFit/>
          </a:bodyPr>
          <a:lstStyle/>
          <a:p>
            <a:pPr algn="just"/>
            <a:r>
              <a:rPr lang="en-US" sz="2400" dirty="0" smtClean="0">
                <a:latin typeface="Times New Roman" panose="02020603050405020304" pitchFamily="18" charset="0"/>
                <a:cs typeface="Times New Roman" panose="02020603050405020304" pitchFamily="18" charset="0"/>
              </a:rPr>
              <a:t>Letters, postcards, </a:t>
            </a:r>
            <a:r>
              <a:rPr lang="en-US" sz="2400" smtClean="0">
                <a:latin typeface="Times New Roman" panose="02020603050405020304" pitchFamily="18" charset="0"/>
                <a:cs typeface="Times New Roman" panose="02020603050405020304" pitchFamily="18" charset="0"/>
              </a:rPr>
              <a:t>telegrams came into existence as the next step in evolution of communication.</a:t>
            </a:r>
            <a:endParaRPr lang="ru-RU" sz="2400">
              <a:latin typeface="Times New Roman" panose="02020603050405020304" pitchFamily="18" charset="0"/>
              <a:cs typeface="Times New Roman" panose="02020603050405020304" pitchFamily="18" charset="0"/>
            </a:endParaRPr>
          </a:p>
        </p:txBody>
      </p:sp>
      <p:sp>
        <p:nvSpPr>
          <p:cNvPr id="8" name="TextBox 7"/>
          <p:cNvSpPr txBox="1"/>
          <p:nvPr/>
        </p:nvSpPr>
        <p:spPr>
          <a:xfrm>
            <a:off x="1466850" y="5486771"/>
            <a:ext cx="4324350" cy="369332"/>
          </a:xfrm>
          <a:prstGeom prst="rect">
            <a:avLst/>
          </a:prstGeom>
          <a:noFill/>
        </p:spPr>
        <p:txBody>
          <a:bodyPr wrap="square" rtlCol="0">
            <a:spAutoFit/>
          </a:bodyPr>
          <a:lstStyle/>
          <a:p>
            <a:pPr algn="ctr"/>
            <a:r>
              <a:rPr lang="en-US" smtClean="0">
                <a:latin typeface="Times New Roman" panose="02020603050405020304" pitchFamily="18" charset="0"/>
                <a:cs typeface="Times New Roman" panose="02020603050405020304" pitchFamily="18" charset="0"/>
              </a:rPr>
              <a:t>Letters</a:t>
            </a:r>
            <a:endParaRPr lang="ru-RU">
              <a:latin typeface="Times New Roman" panose="02020603050405020304" pitchFamily="18" charset="0"/>
              <a:cs typeface="Times New Roman" panose="02020603050405020304" pitchFamily="18" charset="0"/>
            </a:endParaRPr>
          </a:p>
        </p:txBody>
      </p:sp>
      <p:sp>
        <p:nvSpPr>
          <p:cNvPr id="7" name="TextBox 6"/>
          <p:cNvSpPr txBox="1"/>
          <p:nvPr/>
        </p:nvSpPr>
        <p:spPr>
          <a:xfrm>
            <a:off x="11710362" y="6379547"/>
            <a:ext cx="548313"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4</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7139574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type="title"/>
          </p:nvPr>
        </p:nvSpPr>
        <p:spPr>
          <a:xfrm>
            <a:off x="314324" y="0"/>
            <a:ext cx="11687175" cy="835025"/>
          </a:xfrm>
        </p:spPr>
        <p:txBody>
          <a:bodyPr/>
          <a:lstStyle/>
          <a:p>
            <a:pPr algn="ctr"/>
            <a:r>
              <a:rPr lang="en-US"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Evolution of communication</a:t>
            </a:r>
            <a:endParaRPr lang="ru-RU">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8194" name="Picture 2" descr="Стационарный ретро телефон A1911 - купить с доставкой"/>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000875" y="1281112"/>
            <a:ext cx="4518025" cy="4518026"/>
          </a:xfrm>
          <a:prstGeom prst="rect">
            <a:avLst/>
          </a:prstGeom>
          <a:noFill/>
          <a:extLst>
            <a:ext uri="{909E8E84-426E-40DD-AFC4-6F175D3DCCD1}">
              <a14:hiddenFill xmlns="" xmlns:a14="http://schemas.microsoft.com/office/drawing/2010/main">
                <a:solidFill>
                  <a:srgbClr val="FFFFFF"/>
                </a:solidFill>
              </a14:hiddenFill>
            </a:ext>
          </a:extLst>
        </p:spPr>
      </p:pic>
      <p:sp>
        <p:nvSpPr>
          <p:cNvPr id="5" name="Прямоугольник 4"/>
          <p:cNvSpPr/>
          <p:nvPr/>
        </p:nvSpPr>
        <p:spPr>
          <a:xfrm>
            <a:off x="1451521" y="1575692"/>
            <a:ext cx="4863554" cy="1569660"/>
          </a:xfrm>
          <a:prstGeom prst="rect">
            <a:avLst/>
          </a:prstGeom>
        </p:spPr>
        <p:txBody>
          <a:bodyPr wrap="square">
            <a:spAutoFit/>
          </a:bodyPr>
          <a:lstStyle/>
          <a:p>
            <a:pPr algn="just"/>
            <a:r>
              <a:rPr lang="ru-RU" sz="2400" dirty="0" smtClean="0">
                <a:latin typeface="Times New Roman" panose="02020603050405020304" pitchFamily="18" charset="0"/>
                <a:cs typeface="Times New Roman" panose="02020603050405020304" pitchFamily="18" charset="0"/>
              </a:rPr>
              <a:t>1876 </a:t>
            </a:r>
            <a:r>
              <a:rPr lang="ru-RU" sz="2400" dirty="0" err="1" smtClean="0">
                <a:latin typeface="Times New Roman" panose="02020603050405020304" pitchFamily="18" charset="0"/>
                <a:cs typeface="Times New Roman" panose="02020603050405020304" pitchFamily="18" charset="0"/>
              </a:rPr>
              <a:t>is</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the</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year</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of</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the</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beginning</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of</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new</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human</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relationships</a:t>
            </a:r>
            <a:r>
              <a:rPr lang="ru-RU" sz="2400" dirty="0" smtClean="0">
                <a:latin typeface="Times New Roman" panose="02020603050405020304" pitchFamily="18" charset="0"/>
                <a:cs typeface="Times New Roman" panose="02020603050405020304" pitchFamily="18" charset="0"/>
              </a:rPr>
              <a:t>.</a:t>
            </a:r>
          </a:p>
          <a:p>
            <a:pPr algn="just"/>
            <a:r>
              <a:rPr lang="en-US" sz="2400" i="1" dirty="0" smtClean="0">
                <a:latin typeface="Times New Roman" panose="02020603050405020304" pitchFamily="18" charset="0"/>
                <a:cs typeface="Times New Roman" panose="02020603050405020304" pitchFamily="18" charset="0"/>
              </a:rPr>
              <a:t>The first telephone conversation </a:t>
            </a:r>
            <a:r>
              <a:rPr lang="en-US" sz="2400" dirty="0" smtClean="0">
                <a:latin typeface="Times New Roman" panose="02020603050405020304" pitchFamily="18" charset="0"/>
                <a:cs typeface="Times New Roman" panose="02020603050405020304" pitchFamily="18" charset="0"/>
              </a:rPr>
              <a:t>in the history of mankind took place.</a:t>
            </a:r>
            <a:endParaRPr lang="ru-RU" sz="24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1552575" y="3411915"/>
            <a:ext cx="4762500" cy="1569660"/>
          </a:xfrm>
          <a:prstGeom prst="rect">
            <a:avLst/>
          </a:prstGeom>
        </p:spPr>
        <p:txBody>
          <a:bodyPr wrap="square">
            <a:spAutoFit/>
          </a:bodyPr>
          <a:lstStyle/>
          <a:p>
            <a:pPr algn="just"/>
            <a:r>
              <a:rPr lang="ru-RU" sz="2400" dirty="0" err="1" smtClean="0">
                <a:latin typeface="Times New Roman" panose="02020603050405020304" pitchFamily="18" charset="0"/>
                <a:cs typeface="Times New Roman" panose="02020603050405020304" pitchFamily="18" charset="0"/>
              </a:rPr>
              <a:t>Alexander</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Bell</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phoned</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his</a:t>
            </a:r>
            <a:r>
              <a:rPr lang="ru-RU" sz="2400" dirty="0" smtClean="0">
                <a:latin typeface="Times New Roman" panose="02020603050405020304" pitchFamily="18" charset="0"/>
                <a:cs typeface="Times New Roman" panose="02020603050405020304" pitchFamily="18" charset="0"/>
              </a:rPr>
              <a:t> assistant </a:t>
            </a:r>
            <a:r>
              <a:rPr lang="ru-RU" sz="2400" dirty="0" err="1" smtClean="0">
                <a:latin typeface="Times New Roman" panose="02020603050405020304" pitchFamily="18" charset="0"/>
                <a:cs typeface="Times New Roman" panose="02020603050405020304" pitchFamily="18" charset="0"/>
              </a:rPr>
              <a:t>Thomas</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Watson</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who</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was</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in</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the</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next</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room</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and</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said</a:t>
            </a:r>
            <a:r>
              <a:rPr lang="ru-RU" sz="2400" dirty="0" smtClean="0">
                <a:latin typeface="Times New Roman" panose="02020603050405020304" pitchFamily="18" charset="0"/>
                <a:cs typeface="Times New Roman" panose="02020603050405020304" pitchFamily="18" charset="0"/>
              </a:rPr>
              <a:t>: </a:t>
            </a:r>
            <a:r>
              <a:rPr lang="ru-RU" sz="2400" i="1" dirty="0" smtClean="0">
                <a:latin typeface="Times New Roman" panose="02020603050405020304" pitchFamily="18" charset="0"/>
                <a:cs typeface="Times New Roman" panose="02020603050405020304" pitchFamily="18" charset="0"/>
              </a:rPr>
              <a:t>"</a:t>
            </a:r>
            <a:r>
              <a:rPr lang="ru-RU" sz="2400" i="1" dirty="0" err="1" smtClean="0">
                <a:latin typeface="Times New Roman" panose="02020603050405020304" pitchFamily="18" charset="0"/>
                <a:cs typeface="Times New Roman" panose="02020603050405020304" pitchFamily="18" charset="0"/>
              </a:rPr>
              <a:t>Watson</a:t>
            </a:r>
            <a:r>
              <a:rPr lang="ru-RU" sz="2400" i="1" dirty="0" smtClean="0">
                <a:latin typeface="Times New Roman" panose="02020603050405020304" pitchFamily="18" charset="0"/>
                <a:cs typeface="Times New Roman" panose="02020603050405020304" pitchFamily="18" charset="0"/>
              </a:rPr>
              <a:t>. I </a:t>
            </a:r>
            <a:r>
              <a:rPr lang="ru-RU" sz="2400" i="1" dirty="0" err="1" smtClean="0">
                <a:latin typeface="Times New Roman" panose="02020603050405020304" pitchFamily="18" charset="0"/>
                <a:cs typeface="Times New Roman" panose="02020603050405020304" pitchFamily="18" charset="0"/>
              </a:rPr>
              <a:t>need</a:t>
            </a:r>
            <a:r>
              <a:rPr lang="ru-RU" sz="2400" i="1" dirty="0" smtClean="0">
                <a:latin typeface="Times New Roman" panose="02020603050405020304" pitchFamily="18" charset="0"/>
                <a:cs typeface="Times New Roman" panose="02020603050405020304" pitchFamily="18" charset="0"/>
              </a:rPr>
              <a:t> </a:t>
            </a:r>
            <a:r>
              <a:rPr lang="ru-RU" sz="2400" i="1" dirty="0" err="1" smtClean="0">
                <a:latin typeface="Times New Roman" panose="02020603050405020304" pitchFamily="18" charset="0"/>
                <a:cs typeface="Times New Roman" panose="02020603050405020304" pitchFamily="18" charset="0"/>
              </a:rPr>
              <a:t>you</a:t>
            </a:r>
            <a:r>
              <a:rPr lang="ru-RU" sz="2400" i="1" dirty="0" smtClean="0">
                <a:latin typeface="Times New Roman" panose="02020603050405020304" pitchFamily="18" charset="0"/>
                <a:cs typeface="Times New Roman" panose="02020603050405020304" pitchFamily="18" charset="0"/>
              </a:rPr>
              <a:t>. </a:t>
            </a:r>
            <a:r>
              <a:rPr lang="ru-RU" sz="2400" i="1" dirty="0" err="1" smtClean="0">
                <a:latin typeface="Times New Roman" panose="02020603050405020304" pitchFamily="18" charset="0"/>
                <a:cs typeface="Times New Roman" panose="02020603050405020304" pitchFamily="18" charset="0"/>
              </a:rPr>
              <a:t>Come</a:t>
            </a:r>
            <a:r>
              <a:rPr lang="ru-RU" sz="2400" i="1" dirty="0" smtClean="0">
                <a:latin typeface="Times New Roman" panose="02020603050405020304" pitchFamily="18" charset="0"/>
                <a:cs typeface="Times New Roman" panose="02020603050405020304" pitchFamily="18" charset="0"/>
              </a:rPr>
              <a:t> </a:t>
            </a:r>
            <a:r>
              <a:rPr lang="ru-RU" sz="2400" i="1" dirty="0" err="1" smtClean="0">
                <a:latin typeface="Times New Roman" panose="02020603050405020304" pitchFamily="18" charset="0"/>
                <a:cs typeface="Times New Roman" panose="02020603050405020304" pitchFamily="18" charset="0"/>
              </a:rPr>
              <a:t>to</a:t>
            </a:r>
            <a:r>
              <a:rPr lang="ru-RU" sz="2400" i="1" dirty="0" smtClean="0">
                <a:latin typeface="Times New Roman" panose="02020603050405020304" pitchFamily="18" charset="0"/>
                <a:cs typeface="Times New Roman" panose="02020603050405020304" pitchFamily="18" charset="0"/>
              </a:rPr>
              <a:t> </a:t>
            </a:r>
            <a:r>
              <a:rPr lang="ru-RU" sz="2400" i="1" dirty="0" err="1" smtClean="0">
                <a:latin typeface="Times New Roman" panose="02020603050405020304" pitchFamily="18" charset="0"/>
                <a:cs typeface="Times New Roman" panose="02020603050405020304" pitchFamily="18" charset="0"/>
              </a:rPr>
              <a:t>me</a:t>
            </a:r>
            <a:r>
              <a:rPr lang="ru-RU" sz="2400" i="1" dirty="0" smtClean="0">
                <a:latin typeface="Times New Roman" panose="02020603050405020304" pitchFamily="18" charset="0"/>
                <a:cs typeface="Times New Roman" panose="02020603050405020304" pitchFamily="18" charset="0"/>
              </a:rPr>
              <a:t>."</a:t>
            </a:r>
            <a:endParaRPr lang="ru-RU" sz="2400" i="1" dirty="0">
              <a:latin typeface="Times New Roman" panose="02020603050405020304" pitchFamily="18" charset="0"/>
              <a:cs typeface="Times New Roman" panose="02020603050405020304" pitchFamily="18" charset="0"/>
            </a:endParaRPr>
          </a:p>
        </p:txBody>
      </p:sp>
      <p:sp>
        <p:nvSpPr>
          <p:cNvPr id="8" name="TextBox 7"/>
          <p:cNvSpPr txBox="1"/>
          <p:nvPr/>
        </p:nvSpPr>
        <p:spPr>
          <a:xfrm>
            <a:off x="7181850" y="5258048"/>
            <a:ext cx="4324350" cy="369332"/>
          </a:xfrm>
          <a:prstGeom prst="rect">
            <a:avLst/>
          </a:prstGeom>
          <a:noFill/>
        </p:spPr>
        <p:txBody>
          <a:bodyPr wrap="square" rtlCol="0">
            <a:spAutoFit/>
          </a:bodyPr>
          <a:lstStyle/>
          <a:p>
            <a:pPr algn="ctr"/>
            <a:r>
              <a:rPr lang="en-US" smtClean="0">
                <a:latin typeface="Times New Roman" panose="02020603050405020304" pitchFamily="18" charset="0"/>
                <a:cs typeface="Times New Roman" panose="02020603050405020304" pitchFamily="18" charset="0"/>
              </a:rPr>
              <a:t>Telephone</a:t>
            </a:r>
            <a:endParaRPr lang="ru-RU">
              <a:latin typeface="Times New Roman" panose="02020603050405020304" pitchFamily="18" charset="0"/>
              <a:cs typeface="Times New Roman" panose="02020603050405020304" pitchFamily="18" charset="0"/>
            </a:endParaRPr>
          </a:p>
        </p:txBody>
      </p:sp>
      <p:sp>
        <p:nvSpPr>
          <p:cNvPr id="7" name="TextBox 6"/>
          <p:cNvSpPr txBox="1"/>
          <p:nvPr/>
        </p:nvSpPr>
        <p:spPr>
          <a:xfrm>
            <a:off x="11710362"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5</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8696525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type="title"/>
          </p:nvPr>
        </p:nvSpPr>
        <p:spPr>
          <a:xfrm>
            <a:off x="314324" y="0"/>
            <a:ext cx="11687175" cy="835025"/>
          </a:xfrm>
        </p:spPr>
        <p:txBody>
          <a:bodyPr/>
          <a:lstStyle/>
          <a:p>
            <a:pPr algn="ctr"/>
            <a:r>
              <a:rPr lang="en-US"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Evolution of communication</a:t>
            </a:r>
            <a:endParaRPr lang="ru-RU">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7170" name="Picture 2" descr="Britain just called fax machines &amp;#39;archaic&amp;#39; and &amp;#39;absurd&amp;#39; — so why are  Americans still using them?"/>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3346" y="1180820"/>
            <a:ext cx="6642779" cy="4429405"/>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1194628" y="5610225"/>
            <a:ext cx="4324350" cy="369332"/>
          </a:xfrm>
          <a:prstGeom prst="rect">
            <a:avLst/>
          </a:prstGeom>
          <a:noFill/>
        </p:spPr>
        <p:txBody>
          <a:bodyPr wrap="square" rtlCol="0">
            <a:spAutoFit/>
          </a:bodyPr>
          <a:lstStyle/>
          <a:p>
            <a:pPr algn="ctr"/>
            <a:r>
              <a:rPr lang="en-US" smtClean="0">
                <a:latin typeface="Times New Roman" panose="02020603050405020304" pitchFamily="18" charset="0"/>
                <a:cs typeface="Times New Roman" panose="02020603050405020304" pitchFamily="18" charset="0"/>
              </a:rPr>
              <a:t>Fax</a:t>
            </a:r>
            <a:endParaRPr lang="ru-RU">
              <a:latin typeface="Times New Roman" panose="02020603050405020304" pitchFamily="18" charset="0"/>
              <a:cs typeface="Times New Roman" panose="02020603050405020304" pitchFamily="18" charset="0"/>
            </a:endParaRPr>
          </a:p>
        </p:txBody>
      </p:sp>
      <p:sp>
        <p:nvSpPr>
          <p:cNvPr id="5" name="TextBox 4"/>
          <p:cNvSpPr txBox="1"/>
          <p:nvPr/>
        </p:nvSpPr>
        <p:spPr>
          <a:xfrm>
            <a:off x="7591425" y="2081073"/>
            <a:ext cx="3648075" cy="2677656"/>
          </a:xfrm>
          <a:prstGeom prst="rect">
            <a:avLst/>
          </a:prstGeom>
          <a:noFill/>
        </p:spPr>
        <p:txBody>
          <a:bodyPr wrap="square" rtlCol="0">
            <a:spAutoFit/>
          </a:bodyPr>
          <a:lstStyle/>
          <a:p>
            <a:pPr algn="just"/>
            <a:r>
              <a:rPr lang="en-US" sz="2400" dirty="0" smtClean="0">
                <a:latin typeface="Times New Roman" panose="02020603050405020304" pitchFamily="18" charset="0"/>
                <a:cs typeface="Times New Roman" panose="02020603050405020304" pitchFamily="18" charset="0"/>
              </a:rPr>
              <a:t>Fax or </a:t>
            </a:r>
            <a:r>
              <a:rPr lang="en-US" sz="2400" err="1" smtClean="0">
                <a:latin typeface="Times New Roman" panose="02020603050405020304" pitchFamily="18" charset="0"/>
                <a:cs typeface="Times New Roman" panose="02020603050405020304" pitchFamily="18" charset="0"/>
              </a:rPr>
              <a:t>facsimilie</a:t>
            </a:r>
            <a:r>
              <a:rPr lang="en-US" sz="2400" smtClean="0">
                <a:latin typeface="Times New Roman" panose="02020603050405020304" pitchFamily="18" charset="0"/>
                <a:cs typeface="Times New Roman" panose="02020603050405020304" pitchFamily="18" charset="0"/>
              </a:rPr>
              <a:t> machines became widely affordable in the 1980s and 1990s.</a:t>
            </a:r>
          </a:p>
          <a:p>
            <a:pPr algn="just"/>
            <a:r>
              <a:rPr lang="en-US" sz="2400" dirty="0">
                <a:latin typeface="Times New Roman" panose="02020603050405020304" pitchFamily="18" charset="0"/>
                <a:cs typeface="Times New Roman" panose="02020603050405020304" pitchFamily="18" charset="0"/>
              </a:rPr>
              <a:t>They are considered a safer option than the internet for the transmission of sensitive </a:t>
            </a:r>
            <a:r>
              <a:rPr lang="en-US" sz="2400" dirty="0" smtClean="0">
                <a:latin typeface="Times New Roman" panose="02020603050405020304" pitchFamily="18" charset="0"/>
                <a:cs typeface="Times New Roman" panose="02020603050405020304" pitchFamily="18" charset="0"/>
              </a:rPr>
              <a:t>materials.</a:t>
            </a:r>
            <a:endParaRPr lang="ru-RU" sz="2400">
              <a:latin typeface="Times New Roman" panose="02020603050405020304" pitchFamily="18" charset="0"/>
              <a:cs typeface="Times New Roman" panose="02020603050405020304" pitchFamily="18" charset="0"/>
            </a:endParaRPr>
          </a:p>
        </p:txBody>
      </p:sp>
      <p:sp>
        <p:nvSpPr>
          <p:cNvPr id="7" name="TextBox 6"/>
          <p:cNvSpPr txBox="1"/>
          <p:nvPr/>
        </p:nvSpPr>
        <p:spPr>
          <a:xfrm>
            <a:off x="11710362" y="6379547"/>
            <a:ext cx="548313"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6</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8560651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2"/>
          <p:cNvSpPr>
            <a:spLocks noGrp="1"/>
          </p:cNvSpPr>
          <p:nvPr>
            <p:ph type="title"/>
          </p:nvPr>
        </p:nvSpPr>
        <p:spPr>
          <a:xfrm>
            <a:off x="314324" y="0"/>
            <a:ext cx="11687175" cy="835025"/>
          </a:xfrm>
        </p:spPr>
        <p:txBody>
          <a:bodyPr/>
          <a:lstStyle/>
          <a:p>
            <a:pPr algn="ctr"/>
            <a:r>
              <a:rPr lang="en-US"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Evolution of communication</a:t>
            </a:r>
            <a:endParaRPr lang="ru-RU">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146" name="Picture 2" descr="History of mobile phones | What was the first mobile phone?"/>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33500" y="2137142"/>
            <a:ext cx="9410700" cy="4052332"/>
          </a:xfrm>
          <a:prstGeom prst="rect">
            <a:avLst/>
          </a:prstGeom>
          <a:noFill/>
          <a:extLst>
            <a:ext uri="{909E8E84-426E-40DD-AFC4-6F175D3DCCD1}">
              <a14:hiddenFill xmlns="" xmlns:a14="http://schemas.microsoft.com/office/drawing/2010/main">
                <a:solidFill>
                  <a:srgbClr val="FFFFFF"/>
                </a:solidFill>
              </a14:hiddenFill>
            </a:ext>
          </a:extLst>
        </p:spPr>
      </p:pic>
      <p:sp>
        <p:nvSpPr>
          <p:cNvPr id="7" name="Прямоугольник 6"/>
          <p:cNvSpPr/>
          <p:nvPr/>
        </p:nvSpPr>
        <p:spPr>
          <a:xfrm>
            <a:off x="814386" y="835025"/>
            <a:ext cx="10687049" cy="1200329"/>
          </a:xfrm>
          <a:prstGeom prst="rect">
            <a:avLst/>
          </a:prstGeom>
        </p:spPr>
        <p:txBody>
          <a:bodyPr wrap="square">
            <a:spAutoFit/>
          </a:bodyPr>
          <a:lstStyle/>
          <a:p>
            <a:pPr algn="just"/>
            <a:r>
              <a:rPr lang="en-US" sz="2400" b="0" i="0" dirty="0" smtClean="0">
                <a:solidFill>
                  <a:srgbClr val="3B3835"/>
                </a:solidFill>
                <a:effectLst/>
                <a:latin typeface="Times New Roman" panose="02020603050405020304" pitchFamily="18" charset="0"/>
                <a:cs typeface="Times New Roman" panose="02020603050405020304" pitchFamily="18" charset="0"/>
              </a:rPr>
              <a:t>The first handheld mobile phone was demonstrated by John F. Mitchell and Martin Cooper of Motorola in 1973.</a:t>
            </a:r>
            <a:endParaRPr lang="ru-RU" sz="2400" b="0" i="0" dirty="0" smtClean="0">
              <a:solidFill>
                <a:srgbClr val="3B3835"/>
              </a:solidFill>
              <a:effectLst/>
              <a:latin typeface="Times New Roman" panose="02020603050405020304" pitchFamily="18" charset="0"/>
              <a:cs typeface="Times New Roman" panose="02020603050405020304" pitchFamily="18" charset="0"/>
            </a:endParaRPr>
          </a:p>
          <a:p>
            <a:pPr algn="just"/>
            <a:r>
              <a:rPr lang="en-US" sz="2400" smtClean="0">
                <a:solidFill>
                  <a:srgbClr val="3B3835"/>
                </a:solidFill>
                <a:latin typeface="Times New Roman" panose="02020603050405020304" pitchFamily="18" charset="0"/>
                <a:cs typeface="Times New Roman" panose="02020603050405020304" pitchFamily="18" charset="0"/>
              </a:rPr>
              <a:t>Currently in our modern world</a:t>
            </a:r>
            <a:r>
              <a:rPr lang="en-US" sz="2400" b="0" i="0" smtClean="0">
                <a:solidFill>
                  <a:srgbClr val="3B3835"/>
                </a:solidFill>
                <a:effectLst/>
                <a:latin typeface="Times New Roman" panose="02020603050405020304" pitchFamily="18" charset="0"/>
                <a:cs typeface="Times New Roman" panose="02020603050405020304" pitchFamily="18" charset="0"/>
              </a:rPr>
              <a:t> </a:t>
            </a:r>
            <a:r>
              <a:rPr lang="en-US" sz="2400" b="0" i="0" dirty="0" smtClean="0">
                <a:solidFill>
                  <a:srgbClr val="3B3835"/>
                </a:solidFill>
                <a:effectLst/>
                <a:latin typeface="Times New Roman" panose="02020603050405020304" pitchFamily="18" charset="0"/>
                <a:cs typeface="Times New Roman" panose="02020603050405020304" pitchFamily="18" charset="0"/>
              </a:rPr>
              <a:t>every one uses and owns a </a:t>
            </a:r>
            <a:r>
              <a:rPr lang="en-US" sz="2400" b="0" i="0" smtClean="0">
                <a:solidFill>
                  <a:srgbClr val="3B3835"/>
                </a:solidFill>
                <a:effectLst/>
                <a:latin typeface="Times New Roman" panose="02020603050405020304" pitchFamily="18" charset="0"/>
                <a:cs typeface="Times New Roman" panose="02020603050405020304" pitchFamily="18" charset="0"/>
              </a:rPr>
              <a:t>smart phone.</a:t>
            </a:r>
            <a:endParaRPr lang="ru-RU" sz="2400">
              <a:latin typeface="Times New Roman" panose="02020603050405020304" pitchFamily="18" charset="0"/>
              <a:cs typeface="Times New Roman" panose="02020603050405020304" pitchFamily="18" charset="0"/>
            </a:endParaRPr>
          </a:p>
        </p:txBody>
      </p:sp>
      <p:sp>
        <p:nvSpPr>
          <p:cNvPr id="8" name="TextBox 7"/>
          <p:cNvSpPr txBox="1"/>
          <p:nvPr/>
        </p:nvSpPr>
        <p:spPr>
          <a:xfrm>
            <a:off x="4244565" y="6165661"/>
            <a:ext cx="3826689" cy="646331"/>
          </a:xfrm>
          <a:prstGeom prst="rect">
            <a:avLst/>
          </a:prstGeom>
          <a:noFill/>
        </p:spPr>
        <p:txBody>
          <a:bodyPr wrap="none" rtlCol="0">
            <a:spAutoFit/>
          </a:bodyPr>
          <a:lstStyle/>
          <a:p>
            <a:pPr algn="ctr"/>
            <a:r>
              <a:rPr lang="en-US" smtClean="0">
                <a:latin typeface="Times New Roman" panose="02020603050405020304" pitchFamily="18" charset="0"/>
                <a:cs typeface="Times New Roman" panose="02020603050405020304" pitchFamily="18" charset="0"/>
              </a:rPr>
              <a:t>Mobile phones of</a:t>
            </a:r>
            <a:r>
              <a:rPr lang="ru-RU" smtClean="0">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late 20th - early 21st </a:t>
            </a:r>
          </a:p>
          <a:p>
            <a:pPr algn="ctr"/>
            <a:r>
              <a:rPr lang="en-US" dirty="0" smtClean="0">
                <a:latin typeface="Times New Roman" panose="02020603050405020304" pitchFamily="18" charset="0"/>
                <a:cs typeface="Times New Roman" panose="02020603050405020304" pitchFamily="18" charset="0"/>
              </a:rPr>
              <a:t> century</a:t>
            </a:r>
            <a:endParaRPr lang="ru-RU">
              <a:latin typeface="Times New Roman" panose="02020603050405020304" pitchFamily="18" charset="0"/>
              <a:cs typeface="Times New Roman" panose="02020603050405020304" pitchFamily="18" charset="0"/>
            </a:endParaRPr>
          </a:p>
        </p:txBody>
      </p:sp>
      <p:sp>
        <p:nvSpPr>
          <p:cNvPr id="9" name="TextBox 8"/>
          <p:cNvSpPr txBox="1"/>
          <p:nvPr/>
        </p:nvSpPr>
        <p:spPr>
          <a:xfrm>
            <a:off x="11710362" y="6379547"/>
            <a:ext cx="548313"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7</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346308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txBox="1">
            <a:spLocks/>
          </p:cNvSpPr>
          <p:nvPr/>
        </p:nvSpPr>
        <p:spPr>
          <a:xfrm>
            <a:off x="314324" y="0"/>
            <a:ext cx="11687175" cy="835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Evolution of communication</a:t>
            </a:r>
            <a:endParaRPr lang="ru-RU">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8839199" y="1484857"/>
            <a:ext cx="2990851" cy="4154984"/>
          </a:xfrm>
          <a:prstGeom prst="rect">
            <a:avLst/>
          </a:prstGeom>
        </p:spPr>
        <p:txBody>
          <a:bodyPr wrap="square">
            <a:spAutoFit/>
          </a:bodyPr>
          <a:lstStyle/>
          <a:p>
            <a:pPr algn="just"/>
            <a:r>
              <a:rPr lang="en-US" sz="2400" b="0" i="0" dirty="0" smtClean="0">
                <a:solidFill>
                  <a:srgbClr val="3B3835"/>
                </a:solidFill>
                <a:effectLst/>
                <a:latin typeface="Times New Roman" panose="02020603050405020304" pitchFamily="18" charset="0"/>
                <a:cs typeface="Times New Roman" panose="02020603050405020304" pitchFamily="18" charset="0"/>
              </a:rPr>
              <a:t>The Internet is the biggest world-wide communication network of computers.</a:t>
            </a:r>
          </a:p>
          <a:p>
            <a:pPr algn="just"/>
            <a:r>
              <a:rPr lang="en-US" sz="2400" b="0" i="0" dirty="0" smtClean="0">
                <a:solidFill>
                  <a:srgbClr val="3B3835"/>
                </a:solidFill>
                <a:effectLst/>
                <a:latin typeface="Times New Roman" panose="02020603050405020304" pitchFamily="18" charset="0"/>
                <a:cs typeface="Times New Roman" panose="02020603050405020304" pitchFamily="18" charset="0"/>
              </a:rPr>
              <a:t>After the invention of the internet, the communication currently had a gear up as the information is transmitted across the world.</a:t>
            </a:r>
            <a:endParaRPr lang="en-US" sz="2400" b="0" i="0" dirty="0">
              <a:solidFill>
                <a:srgbClr val="3B3835"/>
              </a:solidFill>
              <a:effectLst/>
              <a:latin typeface="Times New Roman" panose="02020603050405020304" pitchFamily="18" charset="0"/>
              <a:cs typeface="Times New Roman" panose="02020603050405020304" pitchFamily="18" charset="0"/>
            </a:endParaRPr>
          </a:p>
        </p:txBody>
      </p:sp>
      <p:pic>
        <p:nvPicPr>
          <p:cNvPr id="9218" name="Picture 2" descr="The Internet in my life&amp;quot; сочинение на английском и перевод"/>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b="5244"/>
          <a:stretch/>
        </p:blipFill>
        <p:spPr bwMode="auto">
          <a:xfrm>
            <a:off x="184148" y="1152524"/>
            <a:ext cx="8477252" cy="4819651"/>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3819525" y="5972175"/>
            <a:ext cx="1347420" cy="369332"/>
          </a:xfrm>
          <a:prstGeom prst="rect">
            <a:avLst/>
          </a:prstGeom>
          <a:noFill/>
        </p:spPr>
        <p:txBody>
          <a:bodyPr wrap="none" rtlCol="0">
            <a:spAutoFit/>
          </a:bodyPr>
          <a:lstStyle/>
          <a:p>
            <a:r>
              <a:rPr lang="en-US" smtClean="0">
                <a:latin typeface="Times New Roman" panose="02020603050405020304" pitchFamily="18" charset="0"/>
                <a:cs typeface="Times New Roman" panose="02020603050405020304" pitchFamily="18" charset="0"/>
              </a:rPr>
              <a:t>Th</a:t>
            </a:r>
            <a:r>
              <a:rPr lang="en-US">
                <a:latin typeface="Times New Roman" panose="02020603050405020304" pitchFamily="18" charset="0"/>
                <a:cs typeface="Times New Roman" panose="02020603050405020304" pitchFamily="18" charset="0"/>
              </a:rPr>
              <a:t>e</a:t>
            </a:r>
            <a:r>
              <a:rPr lang="ru-RU" smtClean="0">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Internet</a:t>
            </a:r>
            <a:endParaRPr lang="ru-RU">
              <a:latin typeface="Times New Roman" panose="02020603050405020304" pitchFamily="18" charset="0"/>
              <a:cs typeface="Times New Roman" panose="02020603050405020304" pitchFamily="18" charset="0"/>
            </a:endParaRPr>
          </a:p>
        </p:txBody>
      </p:sp>
      <p:sp>
        <p:nvSpPr>
          <p:cNvPr id="6" name="TextBox 5"/>
          <p:cNvSpPr txBox="1"/>
          <p:nvPr/>
        </p:nvSpPr>
        <p:spPr>
          <a:xfrm>
            <a:off x="11710362" y="6379547"/>
            <a:ext cx="548313"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8</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617046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314324" y="0"/>
            <a:ext cx="11687175" cy="835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Modern communication</a:t>
            </a:r>
            <a:endParaRPr lang="ru-RU">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314324" y="933361"/>
            <a:ext cx="11553826" cy="1200329"/>
          </a:xfrm>
          <a:prstGeom prst="rect">
            <a:avLst/>
          </a:prstGeom>
        </p:spPr>
        <p:txBody>
          <a:bodyPr wrap="square">
            <a:spAutoFit/>
          </a:bodyPr>
          <a:lstStyle/>
          <a:p>
            <a:pPr algn="just"/>
            <a:r>
              <a:rPr lang="en-US" sz="2400" b="0" i="0" dirty="0" smtClean="0">
                <a:solidFill>
                  <a:srgbClr val="3E3E3E"/>
                </a:solidFill>
                <a:effectLst/>
                <a:latin typeface="Times New Roman" panose="02020603050405020304" pitchFamily="18" charset="0"/>
                <a:cs typeface="Times New Roman" panose="02020603050405020304" pitchFamily="18" charset="0"/>
              </a:rPr>
              <a:t>Modern technology dominates our communication. We have a massive range of ways in which we can stay connected, but each channel of communication can influence our relationships in a different way.</a:t>
            </a:r>
            <a:endParaRPr lang="ru-RU" sz="24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14324" y="2133690"/>
            <a:ext cx="11553826" cy="461665"/>
          </a:xfrm>
          <a:prstGeom prst="rect">
            <a:avLst/>
          </a:prstGeom>
        </p:spPr>
        <p:txBody>
          <a:bodyPr wrap="square">
            <a:spAutoFit/>
          </a:bodyPr>
          <a:lstStyle/>
          <a:p>
            <a:r>
              <a:rPr lang="en-US" sz="2400" b="0" i="0" smtClean="0">
                <a:solidFill>
                  <a:srgbClr val="3E3E3E"/>
                </a:solidFill>
                <a:effectLst/>
                <a:latin typeface="Times New Roman" panose="02020603050405020304" pitchFamily="18" charset="0"/>
                <a:cs typeface="Times New Roman" panose="02020603050405020304" pitchFamily="18" charset="0"/>
              </a:rPr>
              <a:t>Here are some modern communication tools to help you stay in connect.</a:t>
            </a:r>
            <a:endParaRPr lang="ru-RU" sz="2400">
              <a:latin typeface="Times New Roman" panose="02020603050405020304" pitchFamily="18" charset="0"/>
              <a:cs typeface="Times New Roman" panose="02020603050405020304" pitchFamily="18" charset="0"/>
            </a:endParaRPr>
          </a:p>
        </p:txBody>
      </p:sp>
      <p:sp>
        <p:nvSpPr>
          <p:cNvPr id="5" name="TextBox 4"/>
          <p:cNvSpPr txBox="1"/>
          <p:nvPr/>
        </p:nvSpPr>
        <p:spPr>
          <a:xfrm>
            <a:off x="514350" y="2724150"/>
            <a:ext cx="4667250" cy="3785652"/>
          </a:xfrm>
          <a:prstGeom prst="rect">
            <a:avLst/>
          </a:prstGeom>
          <a:noFill/>
        </p:spPr>
        <p:txBody>
          <a:bodyPr wrap="square" rtlCol="0">
            <a:spAutoFit/>
          </a:bodyPr>
          <a:lstStyle/>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Social Media</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SMS Text Messaging</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Email Marketing</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Direct Email</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Blogging</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Voice Calling</a:t>
            </a:r>
            <a:endParaRPr lang="en-US"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Video Chat</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Video Marketing</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Live Web Chat</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0" i="0" dirty="0" smtClean="0">
                <a:solidFill>
                  <a:srgbClr val="333333"/>
                </a:solidFill>
                <a:effectLst/>
                <a:latin typeface="Times New Roman" panose="02020603050405020304" pitchFamily="18" charset="0"/>
                <a:cs typeface="Times New Roman" panose="02020603050405020304" pitchFamily="18" charset="0"/>
              </a:rPr>
              <a:t>Virtual Reality</a:t>
            </a:r>
            <a:endParaRPr lang="ru-RU" sz="2400" dirty="0">
              <a:latin typeface="Times New Roman" panose="02020603050405020304" pitchFamily="18" charset="0"/>
              <a:cs typeface="Times New Roman" panose="02020603050405020304" pitchFamily="18" charset="0"/>
            </a:endParaRPr>
          </a:p>
        </p:txBody>
      </p:sp>
      <p:pic>
        <p:nvPicPr>
          <p:cNvPr id="6" name="Picture 2" descr="social media.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99000" y="2873375"/>
            <a:ext cx="6696075" cy="3143250"/>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Box 7"/>
          <p:cNvSpPr txBox="1"/>
          <p:nvPr/>
        </p:nvSpPr>
        <p:spPr>
          <a:xfrm>
            <a:off x="5588689" y="6016625"/>
            <a:ext cx="5543550" cy="369332"/>
          </a:xfrm>
          <a:prstGeom prst="rect">
            <a:avLst/>
          </a:prstGeom>
          <a:noFill/>
        </p:spPr>
        <p:txBody>
          <a:bodyPr wrap="square" rtlCol="0">
            <a:spAutoFit/>
          </a:bodyPr>
          <a:lstStyle/>
          <a:p>
            <a:pPr algn="ctr"/>
            <a:r>
              <a:rPr lang="en-US" smtClean="0">
                <a:latin typeface="Times New Roman" panose="02020603050405020304" pitchFamily="18" charset="0"/>
                <a:cs typeface="Times New Roman" panose="02020603050405020304" pitchFamily="18" charset="0"/>
              </a:rPr>
              <a:t>Modern means of communication</a:t>
            </a:r>
            <a:endParaRPr lang="ru-RU">
              <a:latin typeface="Times New Roman" panose="02020603050405020304" pitchFamily="18" charset="0"/>
              <a:cs typeface="Times New Roman" panose="02020603050405020304" pitchFamily="18" charset="0"/>
            </a:endParaRPr>
          </a:p>
        </p:txBody>
      </p:sp>
      <p:sp>
        <p:nvSpPr>
          <p:cNvPr id="9" name="TextBox 8"/>
          <p:cNvSpPr txBox="1"/>
          <p:nvPr/>
        </p:nvSpPr>
        <p:spPr>
          <a:xfrm>
            <a:off x="11710362" y="6379547"/>
            <a:ext cx="548313" cy="323165"/>
          </a:xfrm>
          <a:prstGeom prst="rect">
            <a:avLst/>
          </a:prstGeom>
          <a:noFill/>
        </p:spPr>
        <p:txBody>
          <a:bodyPr wrap="square" rtlCol="0">
            <a:spAutoFit/>
          </a:bodyPr>
          <a:lstStyle/>
          <a:p>
            <a:r>
              <a:rPr lang="en-US" sz="1500" dirty="0" smtClean="0">
                <a:latin typeface="Times New Roman" panose="02020603050405020304" pitchFamily="18" charset="0"/>
                <a:cs typeface="Times New Roman" panose="02020603050405020304" pitchFamily="18" charset="0"/>
              </a:rPr>
              <a:t>9</a:t>
            </a: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45257376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TotalTime>
  <Words>722</Words>
  <Application>Microsoft Office PowerPoint</Application>
  <PresentationFormat>Произвольный</PresentationFormat>
  <Paragraphs>158</Paragraphs>
  <Slides>17</Slides>
  <Notes>2</Notes>
  <HiddenSlides>0</HiddenSlides>
  <MMClips>1</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Means of communication through the years </vt:lpstr>
      <vt:lpstr>Слайд 2</vt:lpstr>
      <vt:lpstr>Evolution of communication</vt:lpstr>
      <vt:lpstr>Evolution of communication</vt:lpstr>
      <vt:lpstr>Evolution of communication</vt:lpstr>
      <vt:lpstr>Evolution of communication</vt:lpstr>
      <vt:lpstr>Evolution of communication</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communication</dc:title>
  <dc:creator>Алексей Бойков</dc:creator>
  <cp:lastModifiedBy>Aleksei</cp:lastModifiedBy>
  <cp:revision>25</cp:revision>
  <dcterms:created xsi:type="dcterms:W3CDTF">2021-10-29T07:50:36Z</dcterms:created>
  <dcterms:modified xsi:type="dcterms:W3CDTF">2022-01-24T19:13:27Z</dcterms:modified>
</cp:coreProperties>
</file>