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61" r:id="rId4"/>
    <p:sldId id="257" r:id="rId5"/>
    <p:sldId id="262" r:id="rId6"/>
    <p:sldId id="260" r:id="rId7"/>
    <p:sldId id="259" r:id="rId8"/>
    <p:sldId id="263" r:id="rId9"/>
    <p:sldId id="264" r:id="rId10"/>
    <p:sldId id="265" r:id="rId11"/>
    <p:sldId id="277" r:id="rId12"/>
    <p:sldId id="278" r:id="rId13"/>
    <p:sldId id="268" r:id="rId14"/>
    <p:sldId id="270" r:id="rId15"/>
    <p:sldId id="292" r:id="rId16"/>
    <p:sldId id="293" r:id="rId17"/>
    <p:sldId id="279" r:id="rId18"/>
    <p:sldId id="282" r:id="rId19"/>
    <p:sldId id="280" r:id="rId20"/>
    <p:sldId id="283" r:id="rId21"/>
    <p:sldId id="294" r:id="rId22"/>
    <p:sldId id="295" r:id="rId23"/>
    <p:sldId id="286" r:id="rId24"/>
    <p:sldId id="287" r:id="rId25"/>
    <p:sldId id="303" r:id="rId26"/>
    <p:sldId id="272" r:id="rId27"/>
    <p:sldId id="288" r:id="rId28"/>
    <p:sldId id="291" r:id="rId29"/>
    <p:sldId id="296" r:id="rId30"/>
    <p:sldId id="289" r:id="rId31"/>
    <p:sldId id="290" r:id="rId32"/>
    <p:sldId id="297" r:id="rId33"/>
    <p:sldId id="298" r:id="rId34"/>
    <p:sldId id="300" r:id="rId35"/>
    <p:sldId id="301" r:id="rId36"/>
    <p:sldId id="304" r:id="rId37"/>
    <p:sldId id="315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02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03"/>
    <p:restoredTop sz="94632"/>
  </p:normalViewPr>
  <p:slideViewPr>
    <p:cSldViewPr snapToGrid="0" showGuides="1">
      <p:cViewPr varScale="1">
        <p:scale>
          <a:sx n="154" d="100"/>
          <a:sy n="154" d="100"/>
        </p:scale>
        <p:origin x="424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695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516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005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4781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594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362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456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72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647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56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519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2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919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631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928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903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73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9DB75-BA54-B54B-ADD6-C5AF3D02AF9F}" type="datetimeFigureOut">
              <a:rPr lang="ru-RU" smtClean="0"/>
              <a:t>20.08.2025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18334-B640-9C44-B620-35A6F03E1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584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77018-1EB5-A704-C7DD-A36A973209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1524000"/>
            <a:ext cx="9448800" cy="30593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Литературно-кинематографический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квиз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DA7ADB8-7D2F-3F74-86A5-E36281631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5412" y="4099792"/>
            <a:ext cx="8041177" cy="685800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По повести Тамары </a:t>
            </a:r>
            <a:r>
              <a:rPr lang="ru-RU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Цинберг</a:t>
            </a:r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 «Седьмая симфония» и фильму Владимира Потапова «Крик тишины».</a:t>
            </a:r>
            <a:b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88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54DEA-A7FD-61ED-F591-4AA404BEB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8B70DC-B944-60D2-3E7D-31B6036182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8901" y="2193925"/>
            <a:ext cx="7634198" cy="40243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F48E0C-829F-6D94-F382-2180894B3DF9}"/>
              </a:ext>
            </a:extLst>
          </p:cNvPr>
          <p:cNvSpPr txBox="1"/>
          <p:nvPr/>
        </p:nvSpPr>
        <p:spPr>
          <a:xfrm>
            <a:off x="4447308" y="629515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КАТЯ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4E42510-30A9-8627-1838-8782DF858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901" y="639762"/>
            <a:ext cx="8976360" cy="1293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2. Назовите героиню, которую видите на фотографии</a:t>
            </a:r>
          </a:p>
        </p:txBody>
      </p:sp>
    </p:spTree>
    <p:extLst>
      <p:ext uri="{BB962C8B-B14F-4D97-AF65-F5344CB8AC3E}">
        <p14:creationId xmlns:p14="http://schemas.microsoft.com/office/powerpoint/2010/main" val="2704319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217AF-BBDF-ABB9-372A-A5E92EDA8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443F94-F441-F9EA-D6C3-32F5D07840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278901" y="2193925"/>
            <a:ext cx="7634198" cy="402431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499E5B-2426-C121-A349-A6AED5B752F8}"/>
              </a:ext>
            </a:extLst>
          </p:cNvPr>
          <p:cNvSpPr txBox="1"/>
          <p:nvPr/>
        </p:nvSpPr>
        <p:spPr>
          <a:xfrm>
            <a:off x="4530436" y="6296891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АРТЁМ БЫСТРОВ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61F7E9D-6630-52FC-0D32-AE19A63CFB2E}"/>
              </a:ext>
            </a:extLst>
          </p:cNvPr>
          <p:cNvSpPr txBox="1">
            <a:spLocks/>
          </p:cNvSpPr>
          <p:nvPr/>
        </p:nvSpPr>
        <p:spPr>
          <a:xfrm>
            <a:off x="2278901" y="822244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3. Как зовут актёра, сыгравшего папу 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мити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7429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4E83A-70C3-DD7B-FB4C-69248DB28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C800D8-D4F2-DDE8-78B3-2AAFBD823FDE}"/>
              </a:ext>
            </a:extLst>
          </p:cNvPr>
          <p:cNvSpPr txBox="1"/>
          <p:nvPr/>
        </p:nvSpPr>
        <p:spPr>
          <a:xfrm>
            <a:off x="2278901" y="6295154"/>
            <a:ext cx="75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ЧТОБЫ ОСКОЛКИ СТЕКЛА НЕ РАЗЛЕТАЛИСЬ ПРИ ВЗРЫВЕ</a:t>
            </a:r>
          </a:p>
        </p:txBody>
      </p:sp>
      <p:pic>
        <p:nvPicPr>
          <p:cNvPr id="9" name="Окно.mp4">
            <a:hlinkClick r:id="" action="ppaction://media"/>
            <a:extLst>
              <a:ext uri="{FF2B5EF4-FFF2-40B4-BE49-F238E27FC236}">
                <a16:creationId xmlns:a16="http://schemas.microsoft.com/office/drawing/2014/main" id="{7A975506-D9FA-60A4-389F-A6D4D76D066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D4B5C1F-4F0A-30E7-4004-7C0E933F378C}"/>
              </a:ext>
            </a:extLst>
          </p:cNvPr>
          <p:cNvSpPr txBox="1">
            <a:spLocks/>
          </p:cNvSpPr>
          <p:nvPr/>
        </p:nvSpPr>
        <p:spPr>
          <a:xfrm>
            <a:off x="2473325" y="822244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>
                <a:latin typeface="Calibri" panose="020F0502020204030204" pitchFamily="34" charset="0"/>
                <a:cs typeface="Calibri" panose="020F0502020204030204" pitchFamily="34" charset="0"/>
              </a:rPr>
              <a:t>Вопрос 4. для чего во время войны заклеивали окна?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47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2A80E-269A-03CC-A8FA-E963C50EA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27FA14-4B8B-103C-A6A7-10883B41F526}"/>
              </a:ext>
            </a:extLst>
          </p:cNvPr>
          <p:cNvSpPr txBox="1"/>
          <p:nvPr/>
        </p:nvSpPr>
        <p:spPr>
          <a:xfrm>
            <a:off x="3834938" y="6378538"/>
            <a:ext cx="4522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«АННА КАРЕНИНА» Л.Н.ТОЛСТОГО</a:t>
            </a:r>
          </a:p>
        </p:txBody>
      </p:sp>
      <p:pic>
        <p:nvPicPr>
          <p:cNvPr id="9" name="книга.mp4">
            <a:hlinkClick r:id="" action="ppaction://media"/>
            <a:extLst>
              <a:ext uri="{FF2B5EF4-FFF2-40B4-BE49-F238E27FC236}">
                <a16:creationId xmlns:a16="http://schemas.microsoft.com/office/drawing/2014/main" id="{F2E98184-3D63-4147-16CF-FEF94475141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6CDC613F-9F9D-66E0-AE0F-8CE02B2AF639}"/>
              </a:ext>
            </a:extLst>
          </p:cNvPr>
          <p:cNvSpPr txBox="1">
            <a:spLocks/>
          </p:cNvSpPr>
          <p:nvPr/>
        </p:nvSpPr>
        <p:spPr>
          <a:xfrm>
            <a:off x="2473325" y="861571"/>
            <a:ext cx="83820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>
                <a:latin typeface="Calibri" panose="020F0502020204030204" pitchFamily="34" charset="0"/>
                <a:cs typeface="Calibri" panose="020F0502020204030204" pitchFamily="34" charset="0"/>
              </a:rPr>
              <a:t>Вопрос 5. какой роман читает катя?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65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C638F-135D-FDF4-FC3E-70C8B675C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3AEEDCD-C952-50AD-B221-F2600BE37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719888"/>
            <a:ext cx="10820399" cy="28019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Тур ВТОРОЙ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6700" b="1" dirty="0">
                <a:latin typeface="Calibri" panose="020F0502020204030204" pitchFamily="34" charset="0"/>
                <a:cs typeface="Calibri" panose="020F0502020204030204" pitchFamily="34" charset="0"/>
              </a:rPr>
              <a:t>ФАКТЫ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60 секунд</a:t>
            </a:r>
          </a:p>
        </p:txBody>
      </p:sp>
    </p:spTree>
    <p:extLst>
      <p:ext uri="{BB962C8B-B14F-4D97-AF65-F5344CB8AC3E}">
        <p14:creationId xmlns:p14="http://schemas.microsoft.com/office/powerpoint/2010/main" val="2988016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C4900-51F4-DB4E-C881-775EA1736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BA9A0-372A-B431-1BF2-B6638887C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6" y="900897"/>
            <a:ext cx="8427286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1. Чем топили печки-буржуйки, 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когда заканчивались дрова?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1ACA3F-B3CB-B077-8AE5-DAE3279764DD}"/>
              </a:ext>
            </a:extLst>
          </p:cNvPr>
          <p:cNvSpPr txBox="1"/>
          <p:nvPr/>
        </p:nvSpPr>
        <p:spPr>
          <a:xfrm>
            <a:off x="2278901" y="6295154"/>
            <a:ext cx="75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  <p:pic>
        <p:nvPicPr>
          <p:cNvPr id="9" name="печка.mp4">
            <a:hlinkClick r:id="" action="ppaction://media"/>
            <a:extLst>
              <a:ext uri="{FF2B5EF4-FFF2-40B4-BE49-F238E27FC236}">
                <a16:creationId xmlns:a16="http://schemas.microsoft.com/office/drawing/2014/main" id="{61ED7CBE-7BC2-3079-640B-8C50FD0276A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</p:spTree>
    <p:extLst>
      <p:ext uri="{BB962C8B-B14F-4D97-AF65-F5344CB8AC3E}">
        <p14:creationId xmlns:p14="http://schemas.microsoft.com/office/powerpoint/2010/main" val="401072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448ED-2169-546A-6C0B-A8F5D004D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EFB447-9B2B-731B-4999-1B340562B7A8}"/>
              </a:ext>
            </a:extLst>
          </p:cNvPr>
          <p:cNvSpPr txBox="1"/>
          <p:nvPr/>
        </p:nvSpPr>
        <p:spPr>
          <a:xfrm>
            <a:off x="2278901" y="6295154"/>
            <a:ext cx="75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МЕБЕЛЬЮ, ДОМАШНЕЙ УТВАРЬЮ, КНИГАМИ</a:t>
            </a:r>
          </a:p>
        </p:txBody>
      </p:sp>
      <p:pic>
        <p:nvPicPr>
          <p:cNvPr id="7" name="печка.mp4">
            <a:hlinkClick r:id="" action="ppaction://media"/>
            <a:extLst>
              <a:ext uri="{FF2B5EF4-FFF2-40B4-BE49-F238E27FC236}">
                <a16:creationId xmlns:a16="http://schemas.microsoft.com/office/drawing/2014/main" id="{0638CCC7-D6D6-A2B3-BA48-02679B58862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71F6EEF-0B51-5CFC-5E41-35949CBF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6" y="900897"/>
            <a:ext cx="8427286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1. Чем топили печки-буржуйки, 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когда заканчивались дрова?</a:t>
            </a:r>
          </a:p>
        </p:txBody>
      </p:sp>
    </p:spTree>
    <p:extLst>
      <p:ext uri="{BB962C8B-B14F-4D97-AF65-F5344CB8AC3E}">
        <p14:creationId xmlns:p14="http://schemas.microsoft.com/office/powerpoint/2010/main" val="376917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DE23F-15F9-E1BA-4D2A-676805EF0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42094428-E8C0-B755-2801-927E5FAF53E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32073" y="135082"/>
            <a:ext cx="4183459" cy="6610505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94788395-7752-50AB-E631-36837D557E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2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27 января — день, когда блокада Ленинграда была снята, в России является одним из Дней воинской славы. В этот день по всей стране проводится акция,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ходе которой волонтеры раздают всем желающим именно ЕГО.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Что же раздают прохожим?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0FF2D3-29BF-6BFF-BA7D-534142844531}"/>
              </a:ext>
            </a:extLst>
          </p:cNvPr>
          <p:cNvSpPr txBox="1"/>
          <p:nvPr/>
        </p:nvSpPr>
        <p:spPr>
          <a:xfrm>
            <a:off x="976745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</p:spTree>
    <p:extLst>
      <p:ext uri="{BB962C8B-B14F-4D97-AF65-F5344CB8AC3E}">
        <p14:creationId xmlns:p14="http://schemas.microsoft.com/office/powerpoint/2010/main" val="4251215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09FF7-F1E7-32B9-FFF0-C414188E6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3B347ABD-8AFC-869D-9C81-64D33E3605F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172203" y="135082"/>
            <a:ext cx="5892418" cy="6610505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4FF314-5FB7-0CF0-2970-97ECD890E5E1}"/>
              </a:ext>
            </a:extLst>
          </p:cNvPr>
          <p:cNvSpPr txBox="1"/>
          <p:nvPr/>
        </p:nvSpPr>
        <p:spPr>
          <a:xfrm>
            <a:off x="976745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ХЛЕБ</a:t>
            </a:r>
          </a:p>
        </p:txBody>
      </p:sp>
      <p:sp>
        <p:nvSpPr>
          <p:cNvPr id="4" name="Объект 7">
            <a:extLst>
              <a:ext uri="{FF2B5EF4-FFF2-40B4-BE49-F238E27FC236}">
                <a16:creationId xmlns:a16="http://schemas.microsoft.com/office/drawing/2014/main" id="{6E4D7B14-979A-6910-B6BD-CFDD454B03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2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27 января — день, когда блокада Ленинграда была снята, в России является одним из Дней воинской славы. В этот день по всей стране проводится акция,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ходе которой волонтеры раздают всем желающим именно ЕГО.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Что же раздают прохожим?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79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6BC35-C0D0-18A3-4C11-F549F65A0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E352870-75FD-3A74-ADE2-DD46C3E0AB5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32" b="488"/>
          <a:stretch>
            <a:fillRect/>
          </a:stretch>
        </p:blipFill>
        <p:spPr>
          <a:xfrm>
            <a:off x="6172202" y="1474495"/>
            <a:ext cx="6019797" cy="3931679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19C5EBDF-909A-4C76-DFB8-D82137244F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564639"/>
            <a:ext cx="5334000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3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1943 году из Ярославля в Ленинград привезли 4 железнодорожных вагона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 НИМИ. Всё дело в том, что расплодившиеся крысы поедали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 без того скромные остатки запасов продовольствия ленинградцев, и только ОНИ помогли им справиться с этой проблемой. Кто ОНИ?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25689B-A6E4-0ADC-5B97-9A02CFE25B68}"/>
              </a:ext>
            </a:extLst>
          </p:cNvPr>
          <p:cNvSpPr txBox="1"/>
          <p:nvPr/>
        </p:nvSpPr>
        <p:spPr>
          <a:xfrm>
            <a:off x="976745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</p:spTree>
    <p:extLst>
      <p:ext uri="{BB962C8B-B14F-4D97-AF65-F5344CB8AC3E}">
        <p14:creationId xmlns:p14="http://schemas.microsoft.com/office/powerpoint/2010/main" val="2761075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FB7B0D5-2C40-C4F6-C6E3-AAC37EDD2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028032"/>
            <a:ext cx="10820399" cy="28019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Тур первый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6700" b="1" dirty="0">
                <a:latin typeface="Calibri" panose="020F0502020204030204" pitchFamily="34" charset="0"/>
                <a:cs typeface="Calibri" panose="020F0502020204030204" pitchFamily="34" charset="0"/>
              </a:rPr>
              <a:t>иллюстрации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30 секунд</a:t>
            </a:r>
          </a:p>
        </p:txBody>
      </p:sp>
    </p:spTree>
    <p:extLst>
      <p:ext uri="{BB962C8B-B14F-4D97-AF65-F5344CB8AC3E}">
        <p14:creationId xmlns:p14="http://schemas.microsoft.com/office/powerpoint/2010/main" val="2573182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F0255-ADEC-35F0-F1C4-61BB0978D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9A3659C-DBD8-B54E-CFFF-ED7EA4A2D8E0}"/>
              </a:ext>
            </a:extLst>
          </p:cNvPr>
          <p:cNvSpPr txBox="1"/>
          <p:nvPr/>
        </p:nvSpPr>
        <p:spPr>
          <a:xfrm>
            <a:off x="976745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КОШКИ</a:t>
            </a:r>
          </a:p>
        </p:txBody>
      </p:sp>
      <p:pic>
        <p:nvPicPr>
          <p:cNvPr id="2" name="Объект 9">
            <a:extLst>
              <a:ext uri="{FF2B5EF4-FFF2-40B4-BE49-F238E27FC236}">
                <a16:creationId xmlns:a16="http://schemas.microsoft.com/office/drawing/2014/main" id="{8BE2B773-A908-1EEC-F646-70117BDF05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726" t="-754" r="11058" b="716"/>
          <a:stretch>
            <a:fillRect/>
          </a:stretch>
        </p:blipFill>
        <p:spPr>
          <a:xfrm>
            <a:off x="6096000" y="2336800"/>
            <a:ext cx="5343827" cy="3180080"/>
          </a:xfrm>
          <a:prstGeom prst="rect">
            <a:avLst/>
          </a:prstGeom>
        </p:spPr>
      </p:pic>
      <p:sp>
        <p:nvSpPr>
          <p:cNvPr id="12" name="Объект 7">
            <a:extLst>
              <a:ext uri="{FF2B5EF4-FFF2-40B4-BE49-F238E27FC236}">
                <a16:creationId xmlns:a16="http://schemas.microsoft.com/office/drawing/2014/main" id="{81A0EE45-3C0D-8BD2-D149-30E19C1537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564639"/>
            <a:ext cx="5334000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3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1943 году из Ярославля в Ленинград привезли 4 железнодорожных вагона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 НИМИ. Всё дело в том, что расплодившиеся крысы поедали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 без того скромные остатки запасов продовольствия ленинградцев, и только ОНИ помогли им справиться с этой проблемой. Кто ОНИ?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645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3E7A1-D677-E0EF-3551-BD22287ED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B08A48-7FAF-73E9-94EC-72A2FBCA8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5" y="531808"/>
            <a:ext cx="9840794" cy="2074583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4. Знаменитый Исаакиевский собор  прошёл блокаду почти без повреждений. 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Немцы избегали стрелять по нему. А почему?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5594D0-28A5-BF69-8DAC-681BD55A32AC}"/>
              </a:ext>
            </a:extLst>
          </p:cNvPr>
          <p:cNvSpPr txBox="1"/>
          <p:nvPr/>
        </p:nvSpPr>
        <p:spPr>
          <a:xfrm>
            <a:off x="2278901" y="6295154"/>
            <a:ext cx="75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  <p:pic>
        <p:nvPicPr>
          <p:cNvPr id="7" name="исаак.mp4">
            <a:hlinkClick r:id="" action="ppaction://media"/>
            <a:extLst>
              <a:ext uri="{FF2B5EF4-FFF2-40B4-BE49-F238E27FC236}">
                <a16:creationId xmlns:a16="http://schemas.microsoft.com/office/drawing/2014/main" id="{04C93FFC-9305-417F-349D-DA17DB1D97E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</p:spTree>
    <p:extLst>
      <p:ext uri="{BB962C8B-B14F-4D97-AF65-F5344CB8AC3E}">
        <p14:creationId xmlns:p14="http://schemas.microsoft.com/office/powerpoint/2010/main" val="114687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2715B-543A-1E51-12C3-86CA5B623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14109D-6D34-D436-2B83-CE9D43B9AA7E}"/>
              </a:ext>
            </a:extLst>
          </p:cNvPr>
          <p:cNvSpPr txBox="1"/>
          <p:nvPr/>
        </p:nvSpPr>
        <p:spPr>
          <a:xfrm>
            <a:off x="2879703" y="6311566"/>
            <a:ext cx="6432594" cy="305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ВЫСОКИЙ КУПОЛ ЗДАНИЯ СЛУЖИЛ ИМ ОРИЕНТИРОМ</a:t>
            </a:r>
          </a:p>
        </p:txBody>
      </p:sp>
      <p:pic>
        <p:nvPicPr>
          <p:cNvPr id="11" name="исаак.mp4">
            <a:hlinkClick r:id="" action="ppaction://media"/>
            <a:extLst>
              <a:ext uri="{FF2B5EF4-FFF2-40B4-BE49-F238E27FC236}">
                <a16:creationId xmlns:a16="http://schemas.microsoft.com/office/drawing/2014/main" id="{9F58057F-01AD-36F4-5C19-D514B2D252D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A26789D3-75D0-C1D5-0DC3-15C22ACC8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5" y="531808"/>
            <a:ext cx="9840794" cy="2074583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4. Знаменитый Исаакиевский собор  прошёл блокаду почти без повреждений. 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Немцы избегали стрелять по нему. А почему?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85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737C-3265-CDB5-DF5D-7E734F12D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E3FFCA41-0497-57F6-7848-A7FCC1A978C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5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Многие слышали про ленинградскую «Дорогу жизни». На самом деле это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не какая-то конкретная дорога, просто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так называли путь, проложенный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зимнее время по замёрзшему водоему.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Назовите этот водоём.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417AED-26B7-8184-F9D6-8B6CCBEACAA4}"/>
              </a:ext>
            </a:extLst>
          </p:cNvPr>
          <p:cNvSpPr txBox="1"/>
          <p:nvPr/>
        </p:nvSpPr>
        <p:spPr>
          <a:xfrm>
            <a:off x="533400" y="6260724"/>
            <a:ext cx="5184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  <p:pic>
        <p:nvPicPr>
          <p:cNvPr id="6" name="Объект 9">
            <a:extLst>
              <a:ext uri="{FF2B5EF4-FFF2-40B4-BE49-F238E27FC236}">
                <a16:creationId xmlns:a16="http://schemas.microsoft.com/office/drawing/2014/main" id="{EFB016E5-0A19-3B76-AD0C-A9F0A3461E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752"/>
          <a:stretch>
            <a:fillRect/>
          </a:stretch>
        </p:blipFill>
        <p:spPr>
          <a:xfrm>
            <a:off x="6096000" y="2367979"/>
            <a:ext cx="5181600" cy="309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851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7E755-FAD7-DBD9-C54A-1A495F10D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C4F39CC-4FB0-B788-CAAE-A1643EDB7E62}"/>
              </a:ext>
            </a:extLst>
          </p:cNvPr>
          <p:cNvSpPr txBox="1"/>
          <p:nvPr/>
        </p:nvSpPr>
        <p:spPr>
          <a:xfrm>
            <a:off x="533400" y="6260724"/>
            <a:ext cx="5184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/>
              <a:t>ЛАДОЖСКОЕ ОЗЕРО</a:t>
            </a:r>
            <a:endParaRPr lang="ru-RU" b="1" dirty="0"/>
          </a:p>
        </p:txBody>
      </p:sp>
      <p:pic>
        <p:nvPicPr>
          <p:cNvPr id="2" name="Объект 9">
            <a:extLst>
              <a:ext uri="{FF2B5EF4-FFF2-40B4-BE49-F238E27FC236}">
                <a16:creationId xmlns:a16="http://schemas.microsoft.com/office/drawing/2014/main" id="{71A31D28-35C6-100C-C75B-896666FC67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752"/>
          <a:stretch>
            <a:fillRect/>
          </a:stretch>
        </p:blipFill>
        <p:spPr>
          <a:xfrm>
            <a:off x="6096000" y="2367979"/>
            <a:ext cx="5181600" cy="3099563"/>
          </a:xfrm>
          <a:prstGeom prst="rect">
            <a:avLst/>
          </a:prstGeom>
        </p:spPr>
      </p:pic>
      <p:sp>
        <p:nvSpPr>
          <p:cNvPr id="7" name="Объект 7">
            <a:extLst>
              <a:ext uri="{FF2B5EF4-FFF2-40B4-BE49-F238E27FC236}">
                <a16:creationId xmlns:a16="http://schemas.microsoft.com/office/drawing/2014/main" id="{9C0DE2DC-23DA-A205-D99E-7AEE5451C4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5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Многие слышали про ленинградскую «Дорогу жизни». На самом деле это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не какая-то конкретная дорога, просто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так называли путь, проложенный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зимнее время по замёрзшему водоему.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Назовите этот водоём.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7182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4CC93-A09F-A993-411F-C0AF44A6E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431102D-BB3A-AFE9-AB5C-706EE048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719888"/>
            <a:ext cx="10820399" cy="28019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Тур ТРЕТИЙ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6700" b="1" dirty="0">
                <a:latin typeface="Calibri" panose="020F0502020204030204" pitchFamily="34" charset="0"/>
                <a:cs typeface="Calibri" panose="020F0502020204030204" pitchFamily="34" charset="0"/>
              </a:rPr>
              <a:t>ТЕМА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60 секунд</a:t>
            </a:r>
          </a:p>
        </p:txBody>
      </p:sp>
    </p:spTree>
    <p:extLst>
      <p:ext uri="{BB962C8B-B14F-4D97-AF65-F5344CB8AC3E}">
        <p14:creationId xmlns:p14="http://schemas.microsoft.com/office/powerpoint/2010/main" val="10262331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5DEE9-440C-D121-A311-75D1CE707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1240AA8B-1BCD-BB6F-0A6D-ED67B93D7C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232073" y="135082"/>
            <a:ext cx="4183459" cy="6610505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A0EE9342-5B09-BD0B-8A10-B2F168BFAA1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1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Тамара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Цинберг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написавшая повесть «Седьмая симфония», по которой снят фильм Владимира Потапова «Крик тишины», взяла название для своего произведения у другого известного автора-ленинградца и блокадника.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 как его зовут?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1F168D-A76C-BBD6-F701-631B19E271BA}"/>
              </a:ext>
            </a:extLst>
          </p:cNvPr>
          <p:cNvSpPr txBox="1"/>
          <p:nvPr/>
        </p:nvSpPr>
        <p:spPr>
          <a:xfrm>
            <a:off x="976745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</p:spTree>
    <p:extLst>
      <p:ext uri="{BB962C8B-B14F-4D97-AF65-F5344CB8AC3E}">
        <p14:creationId xmlns:p14="http://schemas.microsoft.com/office/powerpoint/2010/main" val="24686835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BC7F5-9C12-A385-B5E9-C171047A5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D14A586-F759-AB2A-328A-50E8E44BE8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5062" t="-84" b="260"/>
          <a:stretch>
            <a:fillRect/>
          </a:stretch>
        </p:blipFill>
        <p:spPr>
          <a:xfrm>
            <a:off x="6263641" y="1716760"/>
            <a:ext cx="5242559" cy="401707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4CF2BF-A0B8-6504-67F7-548B4EF6AE96}"/>
              </a:ext>
            </a:extLst>
          </p:cNvPr>
          <p:cNvSpPr txBox="1"/>
          <p:nvPr/>
        </p:nvSpPr>
        <p:spPr>
          <a:xfrm>
            <a:off x="976745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ДМИТРИЙ ШОСТАКОВИЧ</a:t>
            </a:r>
          </a:p>
        </p:txBody>
      </p:sp>
      <p:sp>
        <p:nvSpPr>
          <p:cNvPr id="5" name="Объект 7">
            <a:extLst>
              <a:ext uri="{FF2B5EF4-FFF2-40B4-BE49-F238E27FC236}">
                <a16:creationId xmlns:a16="http://schemas.microsoft.com/office/drawing/2014/main" id="{C989E6AE-DE45-8397-CCD8-FEC70F6A23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1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Тамара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Цинберг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написавшая повесть «Седьмая симфония», по которой снят фильм Владимира Потапова «Крик тишины», взяла название для своего произведения у другого известного автора-ленинградца и блокадника.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 как его зовут?</a:t>
            </a:r>
          </a:p>
        </p:txBody>
      </p:sp>
    </p:spTree>
    <p:extLst>
      <p:ext uri="{BB962C8B-B14F-4D97-AF65-F5344CB8AC3E}">
        <p14:creationId xmlns:p14="http://schemas.microsoft.com/office/powerpoint/2010/main" val="2182951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5B561-4B15-B97C-694D-820859097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CA2A33F6-F8FE-8D9E-85F8-D8B1661347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2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 почему эта знаменитая симфония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Д. Шостаковича именно «Седьмая»?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E857C1-D2EC-2B5A-2EB6-E7A3A2A14B57}"/>
              </a:ext>
            </a:extLst>
          </p:cNvPr>
          <p:cNvSpPr txBox="1"/>
          <p:nvPr/>
        </p:nvSpPr>
        <p:spPr>
          <a:xfrm>
            <a:off x="985454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  <p:pic>
        <p:nvPicPr>
          <p:cNvPr id="7" name="Объект 5">
            <a:extLst>
              <a:ext uri="{FF2B5EF4-FFF2-40B4-BE49-F238E27FC236}">
                <a16:creationId xmlns:a16="http://schemas.microsoft.com/office/drawing/2014/main" id="{F3AFC6F7-5624-CE40-09C8-9FE73AD9F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639127"/>
            <a:ext cx="5334000" cy="357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047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3CC4B-4C59-EF92-2029-C6F6CE65F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12D571-5A49-8756-0DF4-A1BA34798B16}"/>
              </a:ext>
            </a:extLst>
          </p:cNvPr>
          <p:cNvSpPr txBox="1"/>
          <p:nvPr/>
        </p:nvSpPr>
        <p:spPr>
          <a:xfrm>
            <a:off x="838200" y="586217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СЕДЬМАЯ ПО СЧЁТУ</a:t>
            </a:r>
          </a:p>
        </p:txBody>
      </p:sp>
      <p:pic>
        <p:nvPicPr>
          <p:cNvPr id="3" name="Объект 5">
            <a:extLst>
              <a:ext uri="{FF2B5EF4-FFF2-40B4-BE49-F238E27FC236}">
                <a16:creationId xmlns:a16="http://schemas.microsoft.com/office/drawing/2014/main" id="{DE1756C3-507A-C1FE-2947-007E3FB05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639127"/>
            <a:ext cx="5334000" cy="3579746"/>
          </a:xfrm>
          <a:prstGeom prst="rect">
            <a:avLst/>
          </a:prstGeom>
        </p:spPr>
      </p:pic>
      <p:sp>
        <p:nvSpPr>
          <p:cNvPr id="9" name="Объект 7">
            <a:extLst>
              <a:ext uri="{FF2B5EF4-FFF2-40B4-BE49-F238E27FC236}">
                <a16:creationId xmlns:a16="http://schemas.microsoft.com/office/drawing/2014/main" id="{37F8E8E4-F5E6-B5CC-4C2F-9ABF34F915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2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 почему эта знаменитая симфония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Д. Шостаковича именно  «Седьмая»?</a:t>
            </a:r>
          </a:p>
        </p:txBody>
      </p:sp>
    </p:spTree>
    <p:extLst>
      <p:ext uri="{BB962C8B-B14F-4D97-AF65-F5344CB8AC3E}">
        <p14:creationId xmlns:p14="http://schemas.microsoft.com/office/powerpoint/2010/main" val="22179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331A9-5E56-AA5C-6E58-F14B31919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40E96-92AE-751A-34F2-45A1CEE29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901" y="721042"/>
            <a:ext cx="8897099" cy="1293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1. в каком городе разворачиваются события повести и фильма?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EFC02BC-40CE-E29C-943A-CAA2535400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278901" y="2193925"/>
            <a:ext cx="7634198" cy="402431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FF729E-5672-6C80-70C4-466894232478}"/>
              </a:ext>
            </a:extLst>
          </p:cNvPr>
          <p:cNvSpPr txBox="1"/>
          <p:nvPr/>
        </p:nvSpPr>
        <p:spPr>
          <a:xfrm>
            <a:off x="4530436" y="6296891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</p:spTree>
    <p:extLst>
      <p:ext uri="{BB962C8B-B14F-4D97-AF65-F5344CB8AC3E}">
        <p14:creationId xmlns:p14="http://schemas.microsoft.com/office/powerpoint/2010/main" val="15556321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89D55-E63B-5BF0-D0CF-28461329B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5ACE47E8-E855-A2A1-4424-36CC7B4D990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3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Когда Седьмая симфония прославила Шостаковича на весь мир, на обложке американского журнала «</a:t>
            </a: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он появился именно в образе представителя этой ПРОФЕССИИ, которая до сих связана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 большим риском для жизни. Какая это профессия?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BF24EC-9A6C-852B-7661-ECF8F68C8CC9}"/>
              </a:ext>
            </a:extLst>
          </p:cNvPr>
          <p:cNvSpPr txBox="1"/>
          <p:nvPr/>
        </p:nvSpPr>
        <p:spPr>
          <a:xfrm>
            <a:off x="976745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/>
              <a:t>1 балл</a:t>
            </a:r>
            <a:endParaRPr lang="ru-RU" b="1" dirty="0"/>
          </a:p>
        </p:txBody>
      </p:sp>
      <p:pic>
        <p:nvPicPr>
          <p:cNvPr id="5" name="Объект 9">
            <a:extLst>
              <a:ext uri="{FF2B5EF4-FFF2-40B4-BE49-F238E27FC236}">
                <a16:creationId xmlns:a16="http://schemas.microsoft.com/office/drawing/2014/main" id="{3E388680-4A39-E069-A387-1B1D6F110B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62" t="-84" b="260"/>
          <a:stretch>
            <a:fillRect/>
          </a:stretch>
        </p:blipFill>
        <p:spPr>
          <a:xfrm>
            <a:off x="6263641" y="1716760"/>
            <a:ext cx="5242559" cy="401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7295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3C95C-DD2A-F39E-5FF4-6119DC955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4EC700-E637-6B72-F9F6-5370DAE609E1}"/>
              </a:ext>
            </a:extLst>
          </p:cNvPr>
          <p:cNvSpPr txBox="1"/>
          <p:nvPr/>
        </p:nvSpPr>
        <p:spPr>
          <a:xfrm>
            <a:off x="985454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ПОЖАРНЫЙ</a:t>
            </a:r>
          </a:p>
        </p:txBody>
      </p:sp>
      <p:pic>
        <p:nvPicPr>
          <p:cNvPr id="3" name="Объект 9">
            <a:extLst>
              <a:ext uri="{FF2B5EF4-FFF2-40B4-BE49-F238E27FC236}">
                <a16:creationId xmlns:a16="http://schemas.microsoft.com/office/drawing/2014/main" id="{C3229F2C-86D4-482F-0995-15E77A7F9B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1" b="259"/>
          <a:stretch>
            <a:fillRect/>
          </a:stretch>
        </p:blipFill>
        <p:spPr>
          <a:xfrm>
            <a:off x="6096000" y="1694780"/>
            <a:ext cx="5728293" cy="4024125"/>
          </a:xfrm>
          <a:prstGeom prst="rect">
            <a:avLst/>
          </a:prstGeom>
        </p:spPr>
      </p:pic>
      <p:sp>
        <p:nvSpPr>
          <p:cNvPr id="9" name="Объект 7">
            <a:extLst>
              <a:ext uri="{FF2B5EF4-FFF2-40B4-BE49-F238E27FC236}">
                <a16:creationId xmlns:a16="http://schemas.microsoft.com/office/drawing/2014/main" id="{F6DAF49D-CCD8-A5B1-4C40-55E489893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3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Когда Седьмая симфония прославила Шостаковича на весь мир, на обложке американского журнала «</a:t>
            </a: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он появился именно в образе представителя этой ПРОФЕССИИ, которая до сих связана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 большим риском для жизни. Какая это профессия?</a:t>
            </a:r>
          </a:p>
        </p:txBody>
      </p:sp>
    </p:spTree>
    <p:extLst>
      <p:ext uri="{BB962C8B-B14F-4D97-AF65-F5344CB8AC3E}">
        <p14:creationId xmlns:p14="http://schemas.microsoft.com/office/powerpoint/2010/main" val="23058438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42815-E642-95BD-8F03-D62231A6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478A26F2-F976-B6F2-E5C4-E3513A78D54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4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«Ленинградской» симфонию стали называть позже — с легкой руки именно этой поэтессы-блокадницы. Как её зовут?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9AE982-D0C0-804A-C2F2-09BF68E1CCEB}"/>
              </a:ext>
            </a:extLst>
          </p:cNvPr>
          <p:cNvSpPr txBox="1"/>
          <p:nvPr/>
        </p:nvSpPr>
        <p:spPr>
          <a:xfrm>
            <a:off x="883854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  <p:pic>
        <p:nvPicPr>
          <p:cNvPr id="7" name="Объект 5">
            <a:extLst>
              <a:ext uri="{FF2B5EF4-FFF2-40B4-BE49-F238E27FC236}">
                <a16:creationId xmlns:a16="http://schemas.microsoft.com/office/drawing/2014/main" id="{7CAC75BB-CDF2-5360-BDC5-43232834A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120" y="1887888"/>
            <a:ext cx="5334000" cy="357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212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0BBE2-67D1-4D44-FFA3-E3E7CF66A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CCEE12-44C3-65FF-BA1B-F8943638BB68}"/>
              </a:ext>
            </a:extLst>
          </p:cNvPr>
          <p:cNvSpPr txBox="1"/>
          <p:nvPr/>
        </p:nvSpPr>
        <p:spPr>
          <a:xfrm>
            <a:off x="883854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АННА АХМАТОВА</a:t>
            </a:r>
          </a:p>
        </p:txBody>
      </p:sp>
      <p:pic>
        <p:nvPicPr>
          <p:cNvPr id="7" name="Объект 5">
            <a:extLst>
              <a:ext uri="{FF2B5EF4-FFF2-40B4-BE49-F238E27FC236}">
                <a16:creationId xmlns:a16="http://schemas.microsoft.com/office/drawing/2014/main" id="{12A8C68F-9782-D191-7E4A-E5F373CD40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71911" y="419110"/>
            <a:ext cx="4336235" cy="5984240"/>
          </a:xfrm>
          <a:prstGeom prst="rect">
            <a:avLst/>
          </a:prstGeom>
        </p:spPr>
      </p:pic>
      <p:sp>
        <p:nvSpPr>
          <p:cNvPr id="6" name="Объект 7">
            <a:extLst>
              <a:ext uri="{FF2B5EF4-FFF2-40B4-BE49-F238E27FC236}">
                <a16:creationId xmlns:a16="http://schemas.microsoft.com/office/drawing/2014/main" id="{598B80BD-DF35-721A-A7E8-19C988585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4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«Ленинградской» симфонию стали называть позже — с легкой руки именно этой поэтессы-блокадницы. Как её зовут?</a:t>
            </a:r>
          </a:p>
        </p:txBody>
      </p:sp>
    </p:spTree>
    <p:extLst>
      <p:ext uri="{BB962C8B-B14F-4D97-AF65-F5344CB8AC3E}">
        <p14:creationId xmlns:p14="http://schemas.microsoft.com/office/powerpoint/2010/main" val="36121463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AD1DC-F538-1C52-0B1D-E0EB35FF7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87C981FD-2B8A-17F1-C377-591FB72F27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35251"/>
            <a:ext cx="5728648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5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Каждый житель города отвечал за стопроцентное затемнение своей квартиры. Проще говоря, прежде чем зажечь освещение, надо было плотно завесить окно одеялом. Однако этот запрет был нарушен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честь одного легендарного события, ради которого горожане надели свою лучшую одежду.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Что это было за событие?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F69261-4FEF-F56E-5178-CF1377E9AA37}"/>
              </a:ext>
            </a:extLst>
          </p:cNvPr>
          <p:cNvSpPr txBox="1"/>
          <p:nvPr/>
        </p:nvSpPr>
        <p:spPr>
          <a:xfrm>
            <a:off x="883854" y="6218684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 балл</a:t>
            </a:r>
          </a:p>
        </p:txBody>
      </p:sp>
      <p:pic>
        <p:nvPicPr>
          <p:cNvPr id="3" name="Объект 5">
            <a:extLst>
              <a:ext uri="{FF2B5EF4-FFF2-40B4-BE49-F238E27FC236}">
                <a16:creationId xmlns:a16="http://schemas.microsoft.com/office/drawing/2014/main" id="{9ACEE605-90EC-AD2C-DFD8-71F840B3B4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89595" y="2191688"/>
            <a:ext cx="5663279" cy="318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314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48213-013E-FE6F-0B7E-2E30603FF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C3381E-1F5F-95B2-C966-066A1503051A}"/>
              </a:ext>
            </a:extLst>
          </p:cNvPr>
          <p:cNvSpPr txBox="1"/>
          <p:nvPr/>
        </p:nvSpPr>
        <p:spPr>
          <a:xfrm>
            <a:off x="685800" y="5879022"/>
            <a:ext cx="5535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ПЕРВОЕ ИСПОЛНЕНИЕ 7 СИМФОНИИ Д.ШОСТАКОВИЧА В ЛЕНИНГРАДЕ</a:t>
            </a:r>
          </a:p>
        </p:txBody>
      </p:sp>
      <p:pic>
        <p:nvPicPr>
          <p:cNvPr id="7" name="Объект 5">
            <a:extLst>
              <a:ext uri="{FF2B5EF4-FFF2-40B4-BE49-F238E27FC236}">
                <a16:creationId xmlns:a16="http://schemas.microsoft.com/office/drawing/2014/main" id="{3C98C284-3D05-C7B3-0D6A-B29B0B7FBA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5402"/>
          <a:stretch>
            <a:fillRect/>
          </a:stretch>
        </p:blipFill>
        <p:spPr>
          <a:xfrm>
            <a:off x="6414448" y="2347414"/>
            <a:ext cx="5255980" cy="2394565"/>
          </a:xfrm>
          <a:prstGeom prst="rect">
            <a:avLst/>
          </a:prstGeom>
        </p:spPr>
      </p:pic>
      <p:sp>
        <p:nvSpPr>
          <p:cNvPr id="6" name="Объект 7">
            <a:extLst>
              <a:ext uri="{FF2B5EF4-FFF2-40B4-BE49-F238E27FC236}">
                <a16:creationId xmlns:a16="http://schemas.microsoft.com/office/drawing/2014/main" id="{56EB5FA9-0576-6C1D-FCDA-DF5F1803B5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35251"/>
            <a:ext cx="5728648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Вопрос 5</a:t>
            </a: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Каждый житель города отвечал за стопроцентное затемнение своей квартиры. Проще говоря, прежде чем зажечь освещение, надо было плотно завесить окно одеялом. Однако этот запрет был нарушен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честь одного легендарного события, ради которого горожане надели свою лучшую одежду.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Что это было за событие?</a:t>
            </a:r>
          </a:p>
        </p:txBody>
      </p:sp>
    </p:spTree>
    <p:extLst>
      <p:ext uri="{BB962C8B-B14F-4D97-AF65-F5344CB8AC3E}">
        <p14:creationId xmlns:p14="http://schemas.microsoft.com/office/powerpoint/2010/main" val="587855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D03D0-3DCD-97EA-0769-C77652387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0E79491-B008-615D-4829-92E70BF39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56366"/>
            <a:ext cx="10820399" cy="28019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Тур ЧЕТВЁРТЫЙ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6700" b="1" dirty="0">
                <a:latin typeface="Calibri" panose="020F0502020204030204" pitchFamily="34" charset="0"/>
                <a:cs typeface="Calibri" panose="020F0502020204030204" pitchFamily="34" charset="0"/>
              </a:rPr>
              <a:t>ЗВУКИ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>
                <a:latin typeface="Calibri" panose="020F0502020204030204" pitchFamily="34" charset="0"/>
                <a:cs typeface="Calibri" panose="020F0502020204030204" pitchFamily="34" charset="0"/>
              </a:rPr>
              <a:t>30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секунд</a:t>
            </a:r>
          </a:p>
        </p:txBody>
      </p:sp>
    </p:spTree>
    <p:extLst>
      <p:ext uri="{BB962C8B-B14F-4D97-AF65-F5344CB8AC3E}">
        <p14:creationId xmlns:p14="http://schemas.microsoft.com/office/powerpoint/2010/main" val="9616314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5F90C-CF62-8343-1D00-DD7238EE7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C13202B-101B-2209-F61B-4031BE8E2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637763"/>
            <a:ext cx="10820399" cy="28019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Х2 верный ответ-2 балла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верный ответ-1 балл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неверный ответ-0 баллов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Х2 неверный ответ—минус 2 балла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7775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97CAC72-968F-A61E-70BB-1E1040E4B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077" y="764373"/>
            <a:ext cx="9352280" cy="1293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1. 7-Я СИМФОНИЯ КАКОГО КОМПОЗИТОРА ЗВУЧИТ 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 ЭТОМ ОТРЫВКЕ? (НЕТ, ЭТО НЕ ШОСТАКОВИЧ)</a:t>
            </a:r>
          </a:p>
        </p:txBody>
      </p:sp>
      <p:pic>
        <p:nvPicPr>
          <p:cNvPr id="9" name="бетх1.mp4">
            <a:hlinkClick r:id="" action="ppaction://media"/>
            <a:extLst>
              <a:ext uri="{FF2B5EF4-FFF2-40B4-BE49-F238E27FC236}">
                <a16:creationId xmlns:a16="http://schemas.microsoft.com/office/drawing/2014/main" id="{DB409881-DAB6-5FC1-0291-EBA48DD429D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</p:spTree>
    <p:extLst>
      <p:ext uri="{BB962C8B-B14F-4D97-AF65-F5344CB8AC3E}">
        <p14:creationId xmlns:p14="http://schemas.microsoft.com/office/powerpoint/2010/main" val="338907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58AB2-813F-568A-60FF-D73CA8720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Изображение выглядит как Человеческое лицо, портрет, человек, одеж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40A245A-8F1F-F3FE-938C-2FE1CF1C73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2800" y="2057401"/>
            <a:ext cx="3035861" cy="4418262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15D8EC-02DF-1360-9536-DD65B48D5318}"/>
              </a:ext>
            </a:extLst>
          </p:cNvPr>
          <p:cNvSpPr txBox="1"/>
          <p:nvPr/>
        </p:nvSpPr>
        <p:spPr>
          <a:xfrm>
            <a:off x="6096000" y="3897200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ЛЮДВИГ ВАН БЕТХОВЕН</a:t>
            </a:r>
          </a:p>
        </p:txBody>
      </p:sp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5A95FC45-ACD7-17F2-8DB6-5AC0F25B2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077" y="764373"/>
            <a:ext cx="9352280" cy="1293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1. 7-Я СИМФОНИЯ КАКОГО КОМПОЗИТОРА ЗВУЧИТ 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 ЭТОМ ОТРЫВКЕ? (НЕТ, ЭТО НЕ ШОСТАКОВИЧ)</a:t>
            </a:r>
          </a:p>
        </p:txBody>
      </p:sp>
    </p:spTree>
    <p:extLst>
      <p:ext uri="{BB962C8B-B14F-4D97-AF65-F5344CB8AC3E}">
        <p14:creationId xmlns:p14="http://schemas.microsoft.com/office/powerpoint/2010/main" val="2962246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E360C-7DF5-D316-E0AF-66AF8A5FE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901" y="639762"/>
            <a:ext cx="8976360" cy="1293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2. Назовите героиню, которую видите на фотографии.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D928D1-1716-02E5-09DD-271BCFFBF3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8901" y="2193925"/>
            <a:ext cx="7634198" cy="40243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7F7F11-2611-50F8-1A31-C4BE4B336AB9}"/>
              </a:ext>
            </a:extLst>
          </p:cNvPr>
          <p:cNvSpPr txBox="1"/>
          <p:nvPr/>
        </p:nvSpPr>
        <p:spPr>
          <a:xfrm>
            <a:off x="4530436" y="6296891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2 балла</a:t>
            </a:r>
          </a:p>
        </p:txBody>
      </p:sp>
    </p:spTree>
    <p:extLst>
      <p:ext uri="{BB962C8B-B14F-4D97-AF65-F5344CB8AC3E}">
        <p14:creationId xmlns:p14="http://schemas.microsoft.com/office/powerpoint/2010/main" val="26594551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0A57E-DB70-A61C-0E64-5B9E4CEA7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9132825-8689-DAEE-CFCC-F4149002D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6543" y="848064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2. ЗВУК  чего ВЫ СЛЫШИТЕ?</a:t>
            </a:r>
          </a:p>
        </p:txBody>
      </p:sp>
      <p:pic>
        <p:nvPicPr>
          <p:cNvPr id="5" name="Сигнал тревоги или воздушная тревога - Сигнал тревоги или воздушная тревога.mp3">
            <a:hlinkClick r:id="" action="ppaction://media"/>
            <a:extLst>
              <a:ext uri="{FF2B5EF4-FFF2-40B4-BE49-F238E27FC236}">
                <a16:creationId xmlns:a16="http://schemas.microsoft.com/office/drawing/2014/main" id="{D5E7A652-29EE-23F4-9543-AC731C5C4A5B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89600" y="3798888"/>
            <a:ext cx="812800" cy="812800"/>
          </a:xfrm>
        </p:spPr>
      </p:pic>
    </p:spTree>
    <p:extLst>
      <p:ext uri="{BB962C8B-B14F-4D97-AF65-F5344CB8AC3E}">
        <p14:creationId xmlns:p14="http://schemas.microsoft.com/office/powerpoint/2010/main" val="365894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0A57E-DB70-A61C-0E64-5B9E4CEA7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264306-5A0C-0BAE-32F5-9E2EE681CC67}"/>
              </a:ext>
            </a:extLst>
          </p:cNvPr>
          <p:cNvSpPr txBox="1"/>
          <p:nvPr/>
        </p:nvSpPr>
        <p:spPr>
          <a:xfrm>
            <a:off x="2103054" y="6228844"/>
            <a:ext cx="7924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b="1" dirty="0"/>
              <a:t>ЗВУК СИРЕНЫ/СИГНАЛ ТРЕВОГИ/ВОЗДУШНАЯ ТРЕВОГА</a:t>
            </a:r>
          </a:p>
        </p:txBody>
      </p:sp>
      <p:pic>
        <p:nvPicPr>
          <p:cNvPr id="7" name="Объект 6" descr="Изображение выглядит как на открытом воздухе, облако, небо, Рекламный щи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D773A69-EB4D-F973-F69F-1DD77B6151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6543" y="2141092"/>
            <a:ext cx="7091377" cy="3711154"/>
          </a:xfrm>
        </p:spPr>
      </p:pic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BB243873-593B-812C-4769-E9CB3E138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6543" y="848064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2. ЗВУК  чего ВЫ СЛЫШИТЕ?</a:t>
            </a:r>
          </a:p>
        </p:txBody>
      </p:sp>
    </p:spTree>
    <p:extLst>
      <p:ext uri="{BB962C8B-B14F-4D97-AF65-F5344CB8AC3E}">
        <p14:creationId xmlns:p14="http://schemas.microsoft.com/office/powerpoint/2010/main" val="21593662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9B26E-DEE1-5883-6E19-1B0CEBF5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db503adfe2f89a.mp3">
            <a:hlinkClick r:id="" action="ppaction://media"/>
            <a:extLst>
              <a:ext uri="{FF2B5EF4-FFF2-40B4-BE49-F238E27FC236}">
                <a16:creationId xmlns:a16="http://schemas.microsoft.com/office/drawing/2014/main" id="{EF29B0B6-30E4-4737-1210-F3B6B3E32775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89600" y="3798888"/>
            <a:ext cx="812800" cy="812800"/>
          </a:xfrm>
        </p:spPr>
      </p:pic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10A860A3-5D16-14A7-ED67-8CB8C8F0E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6543" y="848064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3. ЗВУК  чего ВЫ СЛЫШИТЕ?</a:t>
            </a:r>
          </a:p>
        </p:txBody>
      </p:sp>
    </p:spTree>
    <p:extLst>
      <p:ext uri="{BB962C8B-B14F-4D97-AF65-F5344CB8AC3E}">
        <p14:creationId xmlns:p14="http://schemas.microsoft.com/office/powerpoint/2010/main" val="300583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9B26E-DEE1-5883-6E19-1B0CEBF5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 descr="Изображение выглядит как самолет, транспорт, авиация, Путешествие по воздуху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406FD40-74F2-2922-8CB6-41F9A5EC6C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6543" y="1985623"/>
            <a:ext cx="5909417" cy="402431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11D48A-5A59-E547-45A2-EBDDD05EAEA8}"/>
              </a:ext>
            </a:extLst>
          </p:cNvPr>
          <p:cNvSpPr txBox="1"/>
          <p:nvPr/>
        </p:nvSpPr>
        <p:spPr>
          <a:xfrm>
            <a:off x="2103054" y="6228844"/>
            <a:ext cx="7924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b="1" dirty="0"/>
              <a:t>ЗВУК САМОЛЁТА/ИСТРЕБИТЕЛЯ</a:t>
            </a:r>
          </a:p>
        </p:txBody>
      </p:sp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5BC4D7AF-C6BA-53D6-C532-5FB36AC3D5E8}"/>
              </a:ext>
            </a:extLst>
          </p:cNvPr>
          <p:cNvSpPr txBox="1">
            <a:spLocks/>
          </p:cNvSpPr>
          <p:nvPr/>
        </p:nvSpPr>
        <p:spPr>
          <a:xfrm>
            <a:off x="2936543" y="848064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>
                <a:latin typeface="Calibri" panose="020F0502020204030204" pitchFamily="34" charset="0"/>
                <a:cs typeface="Calibri" panose="020F0502020204030204" pitchFamily="34" charset="0"/>
              </a:rPr>
              <a:t>3. ЗВУК  чего ВЫ СЛЫШИТЕ?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1150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E2BD7-26E3-4ADA-9485-1297DB0BF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F3D9087-7D89-22E1-5A52-F32D105BB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5" y="890291"/>
            <a:ext cx="8610600" cy="1293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4.С ПОМОЩЬЮ ЧЕГО В КИНО ПЕРЕДАЮТ ЗВУК ХРУСТЯЩЕГО ПОД НОГАМИ СНЕГА?</a:t>
            </a:r>
          </a:p>
        </p:txBody>
      </p:sp>
      <p:pic>
        <p:nvPicPr>
          <p:cNvPr id="10" name="снег.mp4">
            <a:hlinkClick r:id="" action="ppaction://media"/>
            <a:extLst>
              <a:ext uri="{FF2B5EF4-FFF2-40B4-BE49-F238E27FC236}">
                <a16:creationId xmlns:a16="http://schemas.microsoft.com/office/drawing/2014/main" id="{6E5D07EE-7CC0-9046-FC19-8A36DE89C06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</p:spTree>
    <p:extLst>
      <p:ext uri="{BB962C8B-B14F-4D97-AF65-F5344CB8AC3E}">
        <p14:creationId xmlns:p14="http://schemas.microsoft.com/office/powerpoint/2010/main" val="187817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7FC56-4D9F-34FB-EEE2-CB1E1D5EE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Изображение выглядит как кукуруза, еда, овощи, Вегетарианская пищ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F7647E5-00B9-3433-26AF-74FB387428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21569" y="2390901"/>
            <a:ext cx="3630360" cy="363036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A26B09-8E24-CF88-4DDE-84C52294C3B0}"/>
              </a:ext>
            </a:extLst>
          </p:cNvPr>
          <p:cNvSpPr txBox="1"/>
          <p:nvPr/>
        </p:nvSpPr>
        <p:spPr>
          <a:xfrm>
            <a:off x="2103054" y="6228844"/>
            <a:ext cx="7924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b="1" dirty="0"/>
              <a:t>С ПОМОЩЬЮ КРАХМАЛА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C9EF308A-46BE-2154-37F9-82CBC32F2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5" y="890291"/>
            <a:ext cx="8610600" cy="1293028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4. С ПОМОЩЬЮ ЧЕГО В КИНО ПЕРЕДАЮТ ЗВУК ХРУСТЯЩЕГО ПОД НОГАМИ СНЕГА?</a:t>
            </a:r>
          </a:p>
        </p:txBody>
      </p:sp>
    </p:spTree>
    <p:extLst>
      <p:ext uri="{BB962C8B-B14F-4D97-AF65-F5344CB8AC3E}">
        <p14:creationId xmlns:p14="http://schemas.microsoft.com/office/powerpoint/2010/main" val="1746259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30487-18B3-5D4B-6E14-3E58B2766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4DB59F8-3E9C-2F73-86C1-2C91F3E15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5.Как называется эта белорусская народная песня?</a:t>
            </a:r>
          </a:p>
        </p:txBody>
      </p:sp>
      <p:pic>
        <p:nvPicPr>
          <p:cNvPr id="13" name="песня.mp4">
            <a:hlinkClick r:id="" action="ppaction://media"/>
            <a:extLst>
              <a:ext uri="{FF2B5EF4-FFF2-40B4-BE49-F238E27FC236}">
                <a16:creationId xmlns:a16="http://schemas.microsoft.com/office/drawing/2014/main" id="{8B4210AB-4B69-39A2-2312-29A773172CF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95600" y="2130966"/>
            <a:ext cx="7243763" cy="4024313"/>
          </a:xfrm>
        </p:spPr>
      </p:pic>
    </p:spTree>
    <p:extLst>
      <p:ext uri="{BB962C8B-B14F-4D97-AF65-F5344CB8AC3E}">
        <p14:creationId xmlns:p14="http://schemas.microsoft.com/office/powerpoint/2010/main" val="37781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D1374-592F-CF76-D05F-25E7C5A69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D1C75A-6E0B-77DF-2DA2-5DA2FE3AF1D1}"/>
              </a:ext>
            </a:extLst>
          </p:cNvPr>
          <p:cNvSpPr txBox="1"/>
          <p:nvPr/>
        </p:nvSpPr>
        <p:spPr>
          <a:xfrm>
            <a:off x="2103054" y="6228844"/>
            <a:ext cx="7924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b="1" dirty="0"/>
              <a:t>«ПЕРЕПЁЛОЧКА»</a:t>
            </a:r>
          </a:p>
        </p:txBody>
      </p:sp>
      <p:pic>
        <p:nvPicPr>
          <p:cNvPr id="8" name="Объект 7" descr="Изображение выглядит как птица, фазановый, клюв, пер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337EDD7-CF47-3A5F-6599-057FD21689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761" y="2130966"/>
            <a:ext cx="6033452" cy="4024313"/>
          </a:xfrm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9A062BCC-2FC9-0F98-FF31-920630971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5.Как называется эта белорусская народная песня?</a:t>
            </a:r>
          </a:p>
        </p:txBody>
      </p:sp>
    </p:spTree>
    <p:extLst>
      <p:ext uri="{BB962C8B-B14F-4D97-AF65-F5344CB8AC3E}">
        <p14:creationId xmlns:p14="http://schemas.microsoft.com/office/powerpoint/2010/main" val="13080704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45AFCFA-5757-19EE-0BB0-AECBFC21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7240" y="3009218"/>
            <a:ext cx="5592170" cy="839564"/>
          </a:xfrm>
        </p:spPr>
        <p:txBody>
          <a:bodyPr/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СПАСИБО ЗА ИГРУ!</a:t>
            </a:r>
          </a:p>
        </p:txBody>
      </p:sp>
    </p:spTree>
    <p:extLst>
      <p:ext uri="{BB962C8B-B14F-4D97-AF65-F5344CB8AC3E}">
        <p14:creationId xmlns:p14="http://schemas.microsoft.com/office/powerpoint/2010/main" val="3401820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4079C-1413-B855-42ED-3C2D9A2E4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752E5-C2BA-76A8-82CF-AC0DF0B96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901" y="822244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3. Как зовут актёра, сыгравшего папу 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мити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6451746-456E-3328-63B1-9E9E7E4670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278901" y="2193925"/>
            <a:ext cx="7634198" cy="402431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D4B7A5-54E9-484B-B308-7A7122128E6B}"/>
              </a:ext>
            </a:extLst>
          </p:cNvPr>
          <p:cNvSpPr txBox="1"/>
          <p:nvPr/>
        </p:nvSpPr>
        <p:spPr>
          <a:xfrm>
            <a:off x="4530436" y="6296891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3 балла</a:t>
            </a:r>
          </a:p>
        </p:txBody>
      </p:sp>
    </p:spTree>
    <p:extLst>
      <p:ext uri="{BB962C8B-B14F-4D97-AF65-F5344CB8AC3E}">
        <p14:creationId xmlns:p14="http://schemas.microsoft.com/office/powerpoint/2010/main" val="2054915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307C9-6CBA-DD3C-F213-863E11F01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71024-BF8F-F527-95BB-10AF95753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5" y="822244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4. для чего во время войны заклеивали окна?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3C179E-27A5-043C-DBB8-42D8458FDB85}"/>
              </a:ext>
            </a:extLst>
          </p:cNvPr>
          <p:cNvSpPr txBox="1"/>
          <p:nvPr/>
        </p:nvSpPr>
        <p:spPr>
          <a:xfrm>
            <a:off x="4530436" y="6296891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4 балла</a:t>
            </a:r>
          </a:p>
        </p:txBody>
      </p:sp>
      <p:pic>
        <p:nvPicPr>
          <p:cNvPr id="9" name="Окно.mp4">
            <a:hlinkClick r:id="" action="ppaction://media"/>
            <a:extLst>
              <a:ext uri="{FF2B5EF4-FFF2-40B4-BE49-F238E27FC236}">
                <a16:creationId xmlns:a16="http://schemas.microsoft.com/office/drawing/2014/main" id="{3E9AF9F6-5EE2-89D8-B839-0AE6D46FFDE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</p:spTree>
    <p:extLst>
      <p:ext uri="{BB962C8B-B14F-4D97-AF65-F5344CB8AC3E}">
        <p14:creationId xmlns:p14="http://schemas.microsoft.com/office/powerpoint/2010/main" val="13511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9E124-EAB7-D525-9D2A-EAFA7C401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0A0108-BBE9-BB01-1C26-65968041A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3325" y="861571"/>
            <a:ext cx="8382000" cy="129302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Вопрос 5. какой роман читает катя?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73982C-740A-6E55-5910-C67B24B470EC}"/>
              </a:ext>
            </a:extLst>
          </p:cNvPr>
          <p:cNvSpPr txBox="1"/>
          <p:nvPr/>
        </p:nvSpPr>
        <p:spPr>
          <a:xfrm>
            <a:off x="4530436" y="6296891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5 баллов</a:t>
            </a:r>
          </a:p>
        </p:txBody>
      </p:sp>
      <p:pic>
        <p:nvPicPr>
          <p:cNvPr id="9" name="книга.mp4">
            <a:hlinkClick r:id="" action="ppaction://media"/>
            <a:extLst>
              <a:ext uri="{FF2B5EF4-FFF2-40B4-BE49-F238E27FC236}">
                <a16:creationId xmlns:a16="http://schemas.microsoft.com/office/drawing/2014/main" id="{30BB865F-EC23-82A2-583B-77EB647ACE3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325" y="2193925"/>
            <a:ext cx="7243763" cy="4024313"/>
          </a:xfrm>
        </p:spPr>
      </p:pic>
    </p:spTree>
    <p:extLst>
      <p:ext uri="{BB962C8B-B14F-4D97-AF65-F5344CB8AC3E}">
        <p14:creationId xmlns:p14="http://schemas.microsoft.com/office/powerpoint/2010/main" val="391517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74086-8676-639F-0FAE-3BAEAAB04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BB04DAE-5097-EC8E-D6C3-35429CF78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709497"/>
            <a:ext cx="10820399" cy="28019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Тур первый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6700" b="1" dirty="0">
                <a:latin typeface="Calibri" panose="020F0502020204030204" pitchFamily="34" charset="0"/>
                <a:cs typeface="Calibri" panose="020F0502020204030204" pitchFamily="34" charset="0"/>
              </a:rPr>
              <a:t>иллюстрации</a:t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245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22236-BBDD-5ACA-02F3-FED458091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2C607AE-7D52-5792-1B4F-79CF3769C3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278901" y="2193925"/>
            <a:ext cx="7634198" cy="402431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22066A-CF8C-2CF1-75DE-B0248A9CC9BA}"/>
              </a:ext>
            </a:extLst>
          </p:cNvPr>
          <p:cNvSpPr txBox="1"/>
          <p:nvPr/>
        </p:nvSpPr>
        <p:spPr>
          <a:xfrm>
            <a:off x="4530436" y="6296891"/>
            <a:ext cx="314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ЛЕНИНГРАД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C855B05-C166-D47D-9963-29D251B0C76A}"/>
              </a:ext>
            </a:extLst>
          </p:cNvPr>
          <p:cNvSpPr txBox="1">
            <a:spLocks/>
          </p:cNvSpPr>
          <p:nvPr/>
        </p:nvSpPr>
        <p:spPr>
          <a:xfrm>
            <a:off x="2278901" y="721042"/>
            <a:ext cx="8897099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>
                <a:latin typeface="Calibri" panose="020F0502020204030204" pitchFamily="34" charset="0"/>
                <a:cs typeface="Calibri" panose="020F0502020204030204" pitchFamily="34" charset="0"/>
              </a:rPr>
              <a:t>Вопрос 1. в каком городе разворачиваются события повести и фильма?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25205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261</TotalTime>
  <Words>1099</Words>
  <Application>Microsoft Macintosh PowerPoint</Application>
  <PresentationFormat>Широкоэкранный</PresentationFormat>
  <Paragraphs>108</Paragraphs>
  <Slides>48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2" baseType="lpstr">
      <vt:lpstr>Arial</vt:lpstr>
      <vt:lpstr>Calibri</vt:lpstr>
      <vt:lpstr>Century Gothic</vt:lpstr>
      <vt:lpstr>След самолета</vt:lpstr>
      <vt:lpstr>Литературно-кинематографический квиз </vt:lpstr>
      <vt:lpstr>Тур первый  иллюстрации  30 секунд</vt:lpstr>
      <vt:lpstr>Вопрос 1. в каком городе разворачиваются события повести и фильма?</vt:lpstr>
      <vt:lpstr>Вопрос 2. Назовите героиню, которую видите на фотографии.</vt:lpstr>
      <vt:lpstr>Вопрос 3. Как зовут актёра, сыгравшего папу мити?</vt:lpstr>
      <vt:lpstr>Вопрос 4. для чего во время войны заклеивали окна?</vt:lpstr>
      <vt:lpstr>Вопрос 5. какой роман читает катя?</vt:lpstr>
      <vt:lpstr>Тур первый  иллюстрации  ответы</vt:lpstr>
      <vt:lpstr>Презентация PowerPoint</vt:lpstr>
      <vt:lpstr>Вопрос 2. Назовите героиню, которую видите на фотографии</vt:lpstr>
      <vt:lpstr>Презентация PowerPoint</vt:lpstr>
      <vt:lpstr>Презентация PowerPoint</vt:lpstr>
      <vt:lpstr>Презентация PowerPoint</vt:lpstr>
      <vt:lpstr>Тур ВТОРОЙ  ФАКТЫ  60 секунд</vt:lpstr>
      <vt:lpstr>Вопрос 1. Чем топили печки-буржуйки,  когда заканчивались дрова?</vt:lpstr>
      <vt:lpstr>Вопрос 1. Чем топили печки-буржуйки,  когда заканчивались дрова?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4. Знаменитый Исаакиевский собор  прошёл блокаду почти без повреждений.  Немцы избегали стрелять по нему. А почему? </vt:lpstr>
      <vt:lpstr>Вопрос 4. Знаменитый Исаакиевский собор  прошёл блокаду почти без повреждений.  Немцы избегали стрелять по нему. А почему? </vt:lpstr>
      <vt:lpstr>Презентация PowerPoint</vt:lpstr>
      <vt:lpstr>Презентация PowerPoint</vt:lpstr>
      <vt:lpstr>Тур ТРЕТИЙ  ТЕМА  60 секунд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ЧЕТВЁРТЫЙ  ЗВУКИ  30 секунд</vt:lpstr>
      <vt:lpstr>Х2 верный ответ-2 балла верный ответ-1 балл неверный ответ-0 баллов Х2 неверный ответ—минус 2 балла   </vt:lpstr>
      <vt:lpstr>1. 7-Я СИМФОНИЯ КАКОГО КОМПОЗИТОРА ЗВУЧИТ  В ЭТОМ ОТРЫВКЕ? (НЕТ, ЭТО НЕ ШОСТАКОВИЧ)</vt:lpstr>
      <vt:lpstr>1. 7-Я СИМФОНИЯ КАКОГО КОМПОЗИТОРА ЗВУЧИТ  В ЭТОМ ОТРЫВКЕ? (НЕТ, ЭТО НЕ ШОСТАКОВИЧ)</vt:lpstr>
      <vt:lpstr>2. ЗВУК  чего ВЫ СЛЫШИТЕ?</vt:lpstr>
      <vt:lpstr>2. ЗВУК  чего ВЫ СЛЫШИТЕ?</vt:lpstr>
      <vt:lpstr>3. ЗВУК  чего ВЫ СЛЫШИТЕ?</vt:lpstr>
      <vt:lpstr>Презентация PowerPoint</vt:lpstr>
      <vt:lpstr>4.С ПОМОЩЬЮ ЧЕГО В КИНО ПЕРЕДАЮТ ЗВУК ХРУСТЯЩЕГО ПОД НОГАМИ СНЕГА?</vt:lpstr>
      <vt:lpstr>4. С ПОМОЩЬЮ ЧЕГО В КИНО ПЕРЕДАЮТ ЗВУК ХРУСТЯЩЕГО ПОД НОГАМИ СНЕГА?</vt:lpstr>
      <vt:lpstr>5.Как называется эта белорусская народная песня?</vt:lpstr>
      <vt:lpstr>5.Как называется эта белорусская народная песня?</vt:lpstr>
      <vt:lpstr>СПАСИБО ЗА ИГРУ!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O365</dc:creator>
  <cp:lastModifiedBy>O365</cp:lastModifiedBy>
  <cp:revision>7</cp:revision>
  <dcterms:created xsi:type="dcterms:W3CDTF">2025-08-19T19:55:07Z</dcterms:created>
  <dcterms:modified xsi:type="dcterms:W3CDTF">2025-08-20T15:34:54Z</dcterms:modified>
</cp:coreProperties>
</file>