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8" r:id="rId10"/>
    <p:sldId id="269" r:id="rId11"/>
    <p:sldId id="270" r:id="rId12"/>
    <p:sldId id="271" r:id="rId13"/>
    <p:sldId id="276" r:id="rId14"/>
    <p:sldId id="277" r:id="rId15"/>
    <p:sldId id="278" r:id="rId16"/>
    <p:sldId id="279" r:id="rId17"/>
    <p:sldId id="280" r:id="rId18"/>
    <p:sldId id="281" r:id="rId19"/>
    <p:sldId id="284" r:id="rId20"/>
    <p:sldId id="285" r:id="rId21"/>
    <p:sldId id="290" r:id="rId22"/>
    <p:sldId id="291" r:id="rId23"/>
    <p:sldId id="292" r:id="rId24"/>
    <p:sldId id="293" r:id="rId25"/>
    <p:sldId id="294" r:id="rId26"/>
    <p:sldId id="295" r:id="rId27"/>
    <p:sldId id="302" r:id="rId28"/>
    <p:sldId id="303" r:id="rId29"/>
    <p:sldId id="304" r:id="rId30"/>
    <p:sldId id="305" r:id="rId31"/>
    <p:sldId id="306" r:id="rId32"/>
    <p:sldId id="307" r:id="rId33"/>
    <p:sldId id="318" r:id="rId34"/>
    <p:sldId id="319" r:id="rId35"/>
    <p:sldId id="320" r:id="rId36"/>
    <p:sldId id="321" r:id="rId37"/>
    <p:sldId id="326" r:id="rId38"/>
    <p:sldId id="327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>
        <p:scale>
          <a:sx n="50" d="100"/>
          <a:sy n="50" d="100"/>
        </p:scale>
        <p:origin x="-1416" y="-5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314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1932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3695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1032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14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488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723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7909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941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943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773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080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content.comicsnews.org/media/img-04DF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0"/>
            <a:ext cx="11493500" cy="6867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87A5A-6220-4023-9578-232D145383E7}" type="datetimeFigureOut">
              <a:rPr lang="ru-RU" smtClean="0"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9F741-8267-441A-89D8-76DB45C23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8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slide" Target="slide33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9" b="18410"/>
          <a:stretch/>
        </p:blipFill>
        <p:spPr bwMode="auto">
          <a:xfrm>
            <a:off x="-128019" y="0"/>
            <a:ext cx="123200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03510" y="4039737"/>
            <a:ext cx="7988490" cy="23876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по повести</a:t>
            </a:r>
            <a:b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В. Богомолова «Иван»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6215"/>
            <a:ext cx="1980155" cy="2503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" t="21220" r="65681" b="23381"/>
          <a:stretch/>
        </p:blipFill>
        <p:spPr>
          <a:xfrm rot="379815">
            <a:off x="1991861" y="3548372"/>
            <a:ext cx="2337866" cy="3120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56286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167005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2574">
            <a:off x="365760" y="2078233"/>
            <a:ext cx="5638800" cy="409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56960" y="2191385"/>
            <a:ext cx="577596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- </a:t>
            </a:r>
            <a:r>
              <a:rPr lang="ru-RU" sz="3600" b="1" dirty="0" smtClean="0">
                <a:solidFill>
                  <a:srgbClr val="FF0000"/>
                </a:solidFill>
              </a:rPr>
              <a:t>Я Бондарев, </a:t>
            </a:r>
            <a:r>
              <a:rPr lang="ru-RU" sz="3600" b="1" dirty="0" smtClean="0"/>
              <a:t>- произнес он тихо с такой интонацией, будто эта фамилия могла мне что-нибудь сказать или же вообще все объясняла. - Сейчас же сообщите в штаб пятьдесят первому, что я нахожусь здесь.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17759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1812" y="167005"/>
            <a:ext cx="5717268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Кто?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2880" y="1158636"/>
            <a:ext cx="638556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/>
              <a:t> </a:t>
            </a:r>
            <a:r>
              <a:rPr lang="ru-RU" sz="4800" b="1" dirty="0" smtClean="0"/>
              <a:t>Рослый темноволосый красавец лет двадцати семи.</a:t>
            </a:r>
            <a:endParaRPr lang="ru-RU" sz="4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90360" y="2506662"/>
            <a:ext cx="5181600" cy="435133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 smtClean="0">
                <a:hlinkClick r:id="rId2" action="ppaction://hlinksldjump"/>
              </a:rPr>
              <a:t>Бондарев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 smtClean="0">
                <a:hlinkClick r:id="rId2" action="ppaction://hlinksldjump"/>
              </a:rPr>
              <a:t>Богомолов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3" action="ppaction://hlinksldjump"/>
              </a:rPr>
              <a:t>Холин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2" action="ppaction://hlinksldjump"/>
              </a:rPr>
              <a:t>Гальцев</a:t>
            </a:r>
            <a:endParaRPr lang="ru-RU" sz="4800" b="1" dirty="0" smtClean="0"/>
          </a:p>
          <a:p>
            <a:endParaRPr lang="ru-RU" sz="4800" dirty="0" smtClean="0"/>
          </a:p>
          <a:p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44" y="3319065"/>
            <a:ext cx="4997208" cy="325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19421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99077" y="2321709"/>
            <a:ext cx="4871126" cy="3145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71160" y="1825625"/>
            <a:ext cx="633984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/>
              <a:t>Вскоре приехал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Холин. </a:t>
            </a:r>
            <a:r>
              <a:rPr lang="ru-RU" b="1" dirty="0" smtClean="0"/>
              <a:t>Рослый темноволосый красавец лет двадцати семи, он ввалился в землянку с большим немецким чемоданом в руке. С ходу сунув мне мокрый чемодан, он бросился к мальчику:</a:t>
            </a:r>
          </a:p>
          <a:p>
            <a:pPr marL="0" indent="0">
              <a:buNone/>
            </a:pPr>
            <a:r>
              <a:rPr lang="ru-RU" b="1" dirty="0" smtClean="0"/>
              <a:t>- Иван!</a:t>
            </a:r>
          </a:p>
          <a:p>
            <a:pPr marL="0" indent="0">
              <a:buNone/>
            </a:pPr>
            <a:r>
              <a:rPr lang="ru-RU" b="1" dirty="0" smtClean="0"/>
              <a:t>При виде Холина мальчик вмиг оживился и улыбнулся. Улыбнулся впервые, обрадованно, совсем по-детски.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17900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" y="304165"/>
            <a:ext cx="5532120" cy="1372235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Кто?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4840" y="1795145"/>
            <a:ext cx="5181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Оба раздеты и разуты, на одном - тельняшка, ясно различимая в стереотрубу.</a:t>
            </a:r>
          </a:p>
          <a:p>
            <a:pPr marL="0" indent="0" algn="ctr">
              <a:buNone/>
            </a:pPr>
            <a:r>
              <a:rPr lang="ru-RU" sz="3600" b="1" dirty="0" smtClean="0"/>
              <a:t>- Ляхов и Мороз, - не отрываясь от окуляров, говорит Катасонов.</a:t>
            </a:r>
          </a:p>
          <a:p>
            <a:pPr marL="0" indent="0" algn="ctr">
              <a:buNone/>
            </a:pP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20840" y="286385"/>
            <a:ext cx="5181600" cy="4351338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1. </a:t>
            </a:r>
            <a:r>
              <a:rPr lang="ru-RU" sz="4400" b="1" dirty="0" smtClean="0">
                <a:hlinkClick r:id="rId2" action="ppaction://hlinksldjump"/>
              </a:rPr>
              <a:t>Разведчики</a:t>
            </a:r>
            <a:endParaRPr lang="ru-RU" sz="4400" b="1" dirty="0" smtClean="0"/>
          </a:p>
          <a:p>
            <a:r>
              <a:rPr lang="ru-RU" sz="4400" b="1" dirty="0" smtClean="0"/>
              <a:t>2. </a:t>
            </a:r>
            <a:r>
              <a:rPr lang="ru-RU" sz="4400" b="1" dirty="0" smtClean="0">
                <a:hlinkClick r:id="rId3" action="ppaction://hlinksldjump"/>
              </a:rPr>
              <a:t>Артиллеристы</a:t>
            </a:r>
            <a:endParaRPr lang="ru-RU" sz="4400" b="1" dirty="0" smtClean="0"/>
          </a:p>
          <a:p>
            <a:r>
              <a:rPr lang="ru-RU" sz="4400" b="1" dirty="0" smtClean="0"/>
              <a:t>3. </a:t>
            </a:r>
            <a:r>
              <a:rPr lang="ru-RU" sz="4400" b="1" dirty="0" smtClean="0">
                <a:hlinkClick r:id="rId3" action="ppaction://hlinksldjump"/>
              </a:rPr>
              <a:t>Танкисты</a:t>
            </a:r>
            <a:endParaRPr lang="ru-RU" sz="4400" b="1" dirty="0" smtClean="0"/>
          </a:p>
          <a:p>
            <a:r>
              <a:rPr lang="ru-RU" sz="4400" b="1" dirty="0" smtClean="0"/>
              <a:t>4. </a:t>
            </a:r>
            <a:r>
              <a:rPr lang="ru-RU" sz="4400" b="1" dirty="0" smtClean="0">
                <a:hlinkClick r:id="rId3" action="ppaction://hlinksldjump"/>
              </a:rPr>
              <a:t>Связисты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282" y="3246120"/>
            <a:ext cx="4634677" cy="3501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4621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94765"/>
            <a:ext cx="6202680" cy="1296035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74320" y="3291840"/>
            <a:ext cx="11734800" cy="3413760"/>
          </a:xfrm>
        </p:spPr>
        <p:txBody>
          <a:bodyPr>
            <a:noAutofit/>
          </a:bodyPr>
          <a:lstStyle/>
          <a:p>
            <a:r>
              <a:rPr lang="ru-RU" b="1" dirty="0" smtClean="0"/>
              <a:t>...Четверо суток назад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разведгруппа</a:t>
            </a:r>
            <a:r>
              <a:rPr lang="ru-RU" b="1" dirty="0" smtClean="0"/>
              <a:t> - пять человек - ушла на тот берег за контрольным пленным. Переправлялись ниже по течению. Языка взяли без шума, но при возвращении были обнаружены немцами. Тогда трое с захваченным фрицем стали отступать к лодке, что и удалось (правда, по дороге один погиб, подорвавшись на мине, а язык уже в лодке был ранен пулеметной очередью). Эти же двое Ляхов (в тельняшке) и Мороз - залегли и, отстреливаясь, прикрывали отход товарищей.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320" y="182880"/>
            <a:ext cx="4713544" cy="3045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3077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16070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Где? </a:t>
            </a:r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" y="2587725"/>
            <a:ext cx="5181600" cy="3802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37960" y="2766003"/>
            <a:ext cx="4815840" cy="3410960"/>
          </a:xfrm>
        </p:spPr>
        <p:txBody>
          <a:bodyPr>
            <a:normAutofit/>
          </a:bodyPr>
          <a:lstStyle/>
          <a:p>
            <a:r>
              <a:rPr lang="ru-RU" sz="4600" b="1" dirty="0" smtClean="0"/>
              <a:t>1. </a:t>
            </a:r>
            <a:r>
              <a:rPr lang="ru-RU" sz="4600" b="1" dirty="0" smtClean="0">
                <a:hlinkClick r:id="rId3" action="ppaction://hlinksldjump"/>
              </a:rPr>
              <a:t>В лесу</a:t>
            </a:r>
            <a:endParaRPr lang="ru-RU" sz="4600" b="1" dirty="0" smtClean="0"/>
          </a:p>
          <a:p>
            <a:r>
              <a:rPr lang="ru-RU" sz="4600" b="1" dirty="0" smtClean="0"/>
              <a:t>2. </a:t>
            </a:r>
            <a:r>
              <a:rPr lang="ru-RU" sz="4600" b="1" dirty="0" smtClean="0">
                <a:hlinkClick r:id="rId3" action="ppaction://hlinksldjump"/>
              </a:rPr>
              <a:t>В окопе</a:t>
            </a:r>
            <a:endParaRPr lang="ru-RU" sz="4600" b="1" dirty="0" smtClean="0"/>
          </a:p>
          <a:p>
            <a:r>
              <a:rPr lang="ru-RU" sz="4600" b="1" dirty="0" smtClean="0"/>
              <a:t>3. </a:t>
            </a:r>
            <a:r>
              <a:rPr lang="ru-RU" sz="4600" b="1" dirty="0" smtClean="0">
                <a:hlinkClick r:id="rId4" action="ppaction://hlinksldjump"/>
              </a:rPr>
              <a:t>В воде</a:t>
            </a:r>
            <a:endParaRPr lang="ru-RU" sz="4600" b="1" dirty="0" smtClean="0"/>
          </a:p>
          <a:p>
            <a:r>
              <a:rPr lang="ru-RU" sz="4600" b="1" dirty="0" smtClean="0"/>
              <a:t>4. </a:t>
            </a:r>
            <a:r>
              <a:rPr lang="ru-RU" sz="4600" b="1" dirty="0" smtClean="0">
                <a:hlinkClick r:id="rId3" action="ppaction://hlinksldjump"/>
              </a:rPr>
              <a:t>В землянке</a:t>
            </a:r>
            <a:endParaRPr lang="ru-RU" sz="4600" b="1" dirty="0" smtClean="0"/>
          </a:p>
          <a:p>
            <a:endParaRPr lang="ru-RU" sz="4600" b="1" dirty="0" smtClean="0"/>
          </a:p>
          <a:p>
            <a:endParaRPr lang="ru-RU" sz="4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59480" y="1486271"/>
            <a:ext cx="627888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prstClr val="black"/>
                </a:solidFill>
              </a:rPr>
              <a:t>Где нашли Ивана?</a:t>
            </a:r>
          </a:p>
        </p:txBody>
      </p:sp>
    </p:spTree>
    <p:extLst>
      <p:ext uri="{BB962C8B-B14F-4D97-AF65-F5344CB8AC3E}">
        <p14:creationId xmlns:p14="http://schemas.microsoft.com/office/powerpoint/2010/main" val="19404042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20" y="349885"/>
            <a:ext cx="553212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" y="1980470"/>
            <a:ext cx="5684520" cy="4433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75960" y="225425"/>
            <a:ext cx="623316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Ползал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воде </a:t>
            </a:r>
            <a:r>
              <a:rPr lang="ru-RU" sz="3200" b="1" dirty="0" smtClean="0"/>
              <a:t>возле берега. Зачем - не говорит, требует доставить в штаб. На вопросы не отвечает: говорить, мол, буду только с командиром. Вроде ослаб, а может, прикидывается.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314" y="3400408"/>
            <a:ext cx="4868086" cy="3148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91427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Где?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604243"/>
            <a:ext cx="5181600" cy="3891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1260" y="2811462"/>
            <a:ext cx="5181600" cy="365029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>
                <a:hlinkClick r:id="rId3" action="ppaction://hlinksldjump"/>
              </a:rPr>
              <a:t>Н</a:t>
            </a:r>
            <a:r>
              <a:rPr lang="ru-RU" sz="4800" b="1" dirty="0" smtClean="0">
                <a:hlinkClick r:id="rId3" action="ppaction://hlinksldjump"/>
              </a:rPr>
              <a:t>а спине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>
                <a:hlinkClick r:id="rId4" action="ppaction://hlinksldjump"/>
              </a:rPr>
              <a:t>Н</a:t>
            </a:r>
            <a:r>
              <a:rPr lang="ru-RU" sz="4800" b="1" dirty="0" smtClean="0">
                <a:hlinkClick r:id="rId4" action="ppaction://hlinksldjump"/>
              </a:rPr>
              <a:t>а груди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4" action="ppaction://hlinksldjump"/>
              </a:rPr>
              <a:t>На руке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4" action="ppaction://hlinksldjump"/>
              </a:rPr>
              <a:t>На ноге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0560" y="1175312"/>
            <a:ext cx="112014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800" b="1" dirty="0">
                <a:solidFill>
                  <a:prstClr val="black"/>
                </a:solidFill>
              </a:rPr>
              <a:t>Где был у Ивана шрам от пулевого ранения?</a:t>
            </a:r>
          </a:p>
        </p:txBody>
      </p:sp>
    </p:spTree>
    <p:extLst>
      <p:ext uri="{BB962C8B-B14F-4D97-AF65-F5344CB8AC3E}">
        <p14:creationId xmlns:p14="http://schemas.microsoft.com/office/powerpoint/2010/main" val="2072939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0920" y="0"/>
            <a:ext cx="48768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46520" y="1920241"/>
            <a:ext cx="5562600" cy="2138362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 smtClean="0"/>
              <a:t>Повыше, над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правой лопаткой</a:t>
            </a:r>
            <a:r>
              <a:rPr lang="ru-RU" sz="3200" b="1" dirty="0" smtClean="0"/>
              <a:t>, багровым рубцом выделялся шрам, как я определил, от пулевого ранения.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 smtClean="0"/>
              <a:t>- Что это у тебя?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 smtClean="0"/>
              <a:t>Он взглянул на меня через плечо, но ничего не сказал.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3200" dirty="0"/>
          </a:p>
        </p:txBody>
      </p:sp>
      <p:pic>
        <p:nvPicPr>
          <p:cNvPr id="1026" name="Picture 2" descr="http://skrinshoter.ru/i/310119/RZyoOoqT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" y="2070811"/>
            <a:ext cx="6035040" cy="3680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9946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12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Где?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639">
            <a:off x="694135" y="2959189"/>
            <a:ext cx="4617720" cy="3463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9340" y="3105785"/>
            <a:ext cx="5913120" cy="435133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 smtClean="0">
                <a:hlinkClick r:id="rId3" action="ppaction://hlinksldjump"/>
              </a:rPr>
              <a:t>В книжке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 smtClean="0">
                <a:hlinkClick r:id="rId3" action="ppaction://hlinksldjump"/>
              </a:rPr>
              <a:t>На листочках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4" action="ppaction://hlinksldjump"/>
              </a:rPr>
              <a:t>В носовом платке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3" action="ppaction://hlinksldjump"/>
              </a:rPr>
              <a:t>В голове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3880" y="1221032"/>
            <a:ext cx="11170920" cy="1716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>
                <a:solidFill>
                  <a:prstClr val="black"/>
                </a:solidFill>
              </a:rPr>
              <a:t>Где хранил Иван сведения, </a:t>
            </a:r>
            <a:endParaRPr lang="ru-RU" sz="5400" b="1" dirty="0" smtClean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 smtClean="0">
                <a:solidFill>
                  <a:prstClr val="black"/>
                </a:solidFill>
              </a:rPr>
              <a:t>добытые </a:t>
            </a:r>
            <a:r>
              <a:rPr lang="ru-RU" sz="5400" b="1" dirty="0">
                <a:solidFill>
                  <a:prstClr val="black"/>
                </a:solidFill>
              </a:rPr>
              <a:t>в разведке?</a:t>
            </a:r>
          </a:p>
        </p:txBody>
      </p:sp>
    </p:spTree>
    <p:extLst>
      <p:ext uri="{BB962C8B-B14F-4D97-AF65-F5344CB8AC3E}">
        <p14:creationId xmlns:p14="http://schemas.microsoft.com/office/powerpoint/2010/main" val="4654273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80072505"/>
              </p:ext>
            </p:extLst>
          </p:nvPr>
        </p:nvGraphicFramePr>
        <p:xfrm>
          <a:off x="21464" y="1"/>
          <a:ext cx="12170534" cy="6858001"/>
        </p:xfrm>
        <a:graphic>
          <a:graphicData uri="http://schemas.openxmlformats.org/drawingml/2006/table">
            <a:tbl>
              <a:tblPr firstRow="1" bandRow="1"/>
              <a:tblGrid>
                <a:gridCol w="4978852"/>
                <a:gridCol w="2489429"/>
                <a:gridCol w="2212824"/>
                <a:gridCol w="2489429"/>
              </a:tblGrid>
              <a:tr h="11751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5400" dirty="0" smtClean="0">
                          <a:hlinkClick r:id="" action="ppaction://noaction"/>
                        </a:rPr>
                        <a:t>Тема</a:t>
                      </a:r>
                      <a:endParaRPr lang="ru-RU" sz="5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6000" dirty="0" smtClean="0"/>
                        <a:t>Стоимость вопроса</a:t>
                      </a:r>
                      <a:endParaRPr lang="ru-RU" sz="60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47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/>
                        <a:t>Что?</a:t>
                      </a:r>
                      <a:endParaRPr lang="ru-RU" sz="4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947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/>
                        <a:t>Кто?</a:t>
                      </a:r>
                      <a:endParaRPr lang="ru-RU" sz="4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7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947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/>
                        <a:t>Где?</a:t>
                      </a:r>
                      <a:endParaRPr lang="ru-RU" sz="4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947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/>
                        <a:t>Откуда?</a:t>
                      </a:r>
                      <a:endParaRPr lang="ru-RU" sz="4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1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2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3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947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/>
                        <a:t>Как?</a:t>
                      </a:r>
                      <a:endParaRPr lang="ru-RU" sz="4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4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5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6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947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/>
                        <a:t>Разное </a:t>
                      </a:r>
                      <a:endParaRPr lang="ru-RU" sz="4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7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8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hlinkClick r:id="rId19" action="ppaction://hlinksldjump"/>
                        </a:rPr>
                        <a:t>40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276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890554"/>
            <a:ext cx="51816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91200" y="1673225"/>
            <a:ext cx="60960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Из заколотого булавкой кармана он вытащил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грязный носовой платок</a:t>
            </a:r>
            <a:r>
              <a:rPr lang="ru-RU" sz="3200" b="1" dirty="0" smtClean="0"/>
              <a:t>, развернув его, высыпал на стол и разложил в отдельные кучки зернышки пшеницы и ржи, семечки подсолнуха и хвою - иглы сосны и ели. Затем с самым сосредоточенным видом пересчитал, сколько было в каждой кучке, и записал на бумагу.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50543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579" y="9441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Откуда? 1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" y="2486758"/>
            <a:ext cx="51816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8400" y="3151505"/>
            <a:ext cx="5181600" cy="4351338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1. </a:t>
            </a:r>
            <a:r>
              <a:rPr lang="ru-RU" sz="4400" b="1" dirty="0" smtClean="0">
                <a:hlinkClick r:id="rId3" action="ppaction://hlinksldjump"/>
              </a:rPr>
              <a:t>Из Москвы</a:t>
            </a:r>
            <a:endParaRPr lang="ru-RU" sz="4400" b="1" dirty="0" smtClean="0"/>
          </a:p>
          <a:p>
            <a:r>
              <a:rPr lang="ru-RU" sz="4400" b="1" dirty="0" smtClean="0"/>
              <a:t>2. </a:t>
            </a:r>
            <a:r>
              <a:rPr lang="ru-RU" sz="4400" b="1" dirty="0" smtClean="0">
                <a:hlinkClick r:id="rId4" action="ppaction://hlinksldjump"/>
              </a:rPr>
              <a:t>Из Гомеля</a:t>
            </a:r>
            <a:endParaRPr lang="ru-RU" sz="4400" b="1" dirty="0" smtClean="0"/>
          </a:p>
          <a:p>
            <a:r>
              <a:rPr lang="ru-RU" sz="4400" b="1" dirty="0" smtClean="0"/>
              <a:t>3. </a:t>
            </a:r>
            <a:r>
              <a:rPr lang="ru-RU" sz="4400" b="1" dirty="0" smtClean="0">
                <a:hlinkClick r:id="rId3" action="ppaction://hlinksldjump"/>
              </a:rPr>
              <a:t>Из Кирова</a:t>
            </a:r>
            <a:endParaRPr lang="ru-RU" sz="4400" b="1" dirty="0" smtClean="0"/>
          </a:p>
          <a:p>
            <a:r>
              <a:rPr lang="ru-RU" sz="4400" b="1" dirty="0" smtClean="0"/>
              <a:t>4. </a:t>
            </a:r>
            <a:r>
              <a:rPr lang="ru-RU" sz="4400" b="1" dirty="0" smtClean="0">
                <a:hlinkClick r:id="rId3" action="ppaction://hlinksldjump"/>
              </a:rPr>
              <a:t>Из Киева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52600" y="1419976"/>
            <a:ext cx="8671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6000" b="1" dirty="0">
                <a:solidFill>
                  <a:prstClr val="black"/>
                </a:solidFill>
              </a:rPr>
              <a:t>Откуда родом Иван?</a:t>
            </a:r>
          </a:p>
        </p:txBody>
      </p:sp>
    </p:spTree>
    <p:extLst>
      <p:ext uri="{BB962C8B-B14F-4D97-AF65-F5344CB8AC3E}">
        <p14:creationId xmlns:p14="http://schemas.microsoft.com/office/powerpoint/2010/main" val="32270500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86134"/>
            <a:ext cx="5181600" cy="3799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08320" y="1825625"/>
            <a:ext cx="620268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/>
              <a:t>Я снова спрашиваю Холина о мальчике и узнаю, что маленький Бондарев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Гомеля</a:t>
            </a:r>
            <a:r>
              <a:rPr lang="ru-RU" sz="3200" b="1" dirty="0"/>
              <a:t>, но перед войной жил с родителями на заставе где-то в Прибалтике. Его отец, пограничник, погиб в первый же день войны. Сестренка полутора лет была убита на руках у мальчика во время отступления.</a:t>
            </a:r>
          </a:p>
        </p:txBody>
      </p:sp>
    </p:spTree>
    <p:extLst>
      <p:ext uri="{BB962C8B-B14F-4D97-AF65-F5344CB8AC3E}">
        <p14:creationId xmlns:p14="http://schemas.microsoft.com/office/powerpoint/2010/main" val="1863890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Откуда?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36" y="2529839"/>
            <a:ext cx="4249673" cy="4058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41520" y="2987039"/>
            <a:ext cx="7818120" cy="3098483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1. </a:t>
            </a:r>
            <a:r>
              <a:rPr lang="ru-RU" sz="4400" b="1" dirty="0" smtClean="0">
                <a:hlinkClick r:id="rId3" action="ppaction://hlinksldjump"/>
              </a:rPr>
              <a:t>Из рассказов сослуживцев</a:t>
            </a:r>
            <a:r>
              <a:rPr lang="ru-RU" sz="4400" b="1" dirty="0" smtClean="0"/>
              <a:t>.</a:t>
            </a:r>
          </a:p>
          <a:p>
            <a:r>
              <a:rPr lang="ru-RU" sz="4400" b="1" dirty="0" smtClean="0"/>
              <a:t>2. </a:t>
            </a:r>
            <a:r>
              <a:rPr lang="ru-RU" sz="4400" b="1" dirty="0" smtClean="0">
                <a:hlinkClick r:id="rId3" action="ppaction://hlinksldjump"/>
              </a:rPr>
              <a:t>От партизан.</a:t>
            </a:r>
            <a:endParaRPr lang="ru-RU" sz="4400" b="1" dirty="0" smtClean="0"/>
          </a:p>
          <a:p>
            <a:r>
              <a:rPr lang="ru-RU" sz="4400" b="1" dirty="0" smtClean="0"/>
              <a:t>3. </a:t>
            </a:r>
            <a:r>
              <a:rPr lang="ru-RU" sz="4400" b="1" dirty="0" smtClean="0">
                <a:hlinkClick r:id="rId3" action="ppaction://hlinksldjump"/>
              </a:rPr>
              <a:t>Из русского архива.</a:t>
            </a:r>
            <a:endParaRPr lang="ru-RU" sz="4400" b="1" dirty="0" smtClean="0"/>
          </a:p>
          <a:p>
            <a:r>
              <a:rPr lang="ru-RU" sz="4400" b="1" dirty="0" smtClean="0"/>
              <a:t>4. </a:t>
            </a:r>
            <a:r>
              <a:rPr lang="ru-RU" sz="4400" b="1" dirty="0" smtClean="0">
                <a:hlinkClick r:id="rId4" action="ppaction://hlinksldjump"/>
              </a:rPr>
              <a:t>Из немецкого архива.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2920" y="1098134"/>
            <a:ext cx="11186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prstClr val="black"/>
                </a:solidFill>
              </a:rPr>
              <a:t>Откуда мы узнаем о последних днях жизни </a:t>
            </a:r>
            <a:r>
              <a:rPr lang="ru-RU" sz="4800" b="1" dirty="0" smtClean="0">
                <a:solidFill>
                  <a:prstClr val="black"/>
                </a:solidFill>
              </a:rPr>
              <a:t>Ивана?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14405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19200" y="151765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9998" y="1286930"/>
            <a:ext cx="6390841" cy="3402596"/>
          </a:xfrm>
        </p:spPr>
        <p:txBody>
          <a:bodyPr>
            <a:noAutofit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Это </a:t>
            </a:r>
            <a:r>
              <a:rPr lang="ru-RU" b="1" dirty="0"/>
              <a:t>были документы ГФП - тайной полевой полиции - группы армий "Центр", относились они к зиме 1943/44 года. Докладные о карательных "акциях" и агентурных разработках, розыскные требования и ориентировки, копии различных донесений и </a:t>
            </a:r>
            <a:r>
              <a:rPr lang="ru-RU" b="1" dirty="0" err="1"/>
              <a:t>спецсообщений</a:t>
            </a:r>
            <a:r>
              <a:rPr lang="ru-RU" b="1" dirty="0"/>
              <a:t>, они повествовали о героизме и малодушии, о расстрелянных и о мстителях, о пойманных и неуловимых.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2506">
            <a:off x="7270746" y="463970"/>
            <a:ext cx="4559121" cy="3242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016" y="3875187"/>
            <a:ext cx="4157704" cy="2736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1071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Откуда?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2805574"/>
            <a:ext cx="51816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13120" y="2805574"/>
            <a:ext cx="5974080" cy="4351338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 smtClean="0">
                <a:hlinkClick r:id="rId3" action="ppaction://hlinksldjump"/>
              </a:rPr>
              <a:t>за разведданные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 smtClean="0">
                <a:hlinkClick r:id="rId4" action="ppaction://hlinksldjump"/>
              </a:rPr>
              <a:t>в партизанах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3" action="ppaction://hlinksldjump"/>
              </a:rPr>
              <a:t>за языка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3" action="ppaction://hlinksldjump"/>
              </a:rPr>
              <a:t>за помощь разведчикам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8160" y="1217447"/>
            <a:ext cx="1115568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>
                <a:solidFill>
                  <a:prstClr val="black"/>
                </a:solidFill>
              </a:rPr>
              <a:t>Как объяснил Иван откуда у него орден?</a:t>
            </a:r>
          </a:p>
        </p:txBody>
      </p:sp>
    </p:spTree>
    <p:extLst>
      <p:ext uri="{BB962C8B-B14F-4D97-AF65-F5344CB8AC3E}">
        <p14:creationId xmlns:p14="http://schemas.microsoft.com/office/powerpoint/2010/main" val="21648481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0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" y="1838907"/>
            <a:ext cx="5879381" cy="4180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56960" y="1353185"/>
            <a:ext cx="573024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/>
              <a:t>- А у тебя за что орден? - интересуюсь я.</a:t>
            </a:r>
          </a:p>
          <a:p>
            <a:pPr marL="0" indent="0" algn="ctr">
              <a:buNone/>
            </a:pPr>
            <a:r>
              <a:rPr lang="ru-RU" sz="3200" b="1" dirty="0"/>
              <a:t>- Это еще в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партизанах...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200" b="1" dirty="0"/>
              <a:t>- Ты и в партизанах был? - словно услышав впервые, удивляюсь я. - А почему же ушел?</a:t>
            </a:r>
          </a:p>
          <a:p>
            <a:pPr marL="0" indent="0" algn="ctr">
              <a:buNone/>
            </a:pPr>
            <a:r>
              <a:rPr lang="ru-RU" sz="3200" b="1" dirty="0"/>
              <a:t>- Блокировали нас в лесу, ну, и меня самолетом на Большую землю. В интернат. </a:t>
            </a:r>
          </a:p>
        </p:txBody>
      </p:sp>
    </p:spTree>
    <p:extLst>
      <p:ext uri="{BB962C8B-B14F-4D97-AF65-F5344CB8AC3E}">
        <p14:creationId xmlns:p14="http://schemas.microsoft.com/office/powerpoint/2010/main" val="5389817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603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3119468"/>
            <a:ext cx="5181600" cy="3409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3014345"/>
            <a:ext cx="5181600" cy="435133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 smtClean="0">
                <a:hlinkClick r:id="rId3" action="ppaction://hlinksldjump"/>
              </a:rPr>
              <a:t>Вплавь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 smtClean="0">
                <a:hlinkClick r:id="rId3" action="ppaction://hlinksldjump"/>
              </a:rPr>
              <a:t>На лодке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4" action="ppaction://hlinksldjump"/>
              </a:rPr>
              <a:t>На полене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3" action="ppaction://hlinksldjump"/>
              </a:rPr>
              <a:t>На плоту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8680" y="1643532"/>
            <a:ext cx="107442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>
                <a:solidFill>
                  <a:prstClr val="black"/>
                </a:solidFill>
              </a:rPr>
              <a:t>Как Иван перебрался через реку?</a:t>
            </a:r>
          </a:p>
        </p:txBody>
      </p:sp>
    </p:spTree>
    <p:extLst>
      <p:ext uri="{BB962C8B-B14F-4D97-AF65-F5344CB8AC3E}">
        <p14:creationId xmlns:p14="http://schemas.microsoft.com/office/powerpoint/2010/main" val="3975258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630681"/>
            <a:ext cx="4495800" cy="1492568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326640"/>
            <a:ext cx="5715000" cy="3848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960" y="4282439"/>
            <a:ext cx="11384280" cy="1223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/>
              <a:t>- Так ты что, вплавь?! - изумленно вскричал Холин.</a:t>
            </a:r>
          </a:p>
          <a:p>
            <a:pPr marL="0" indent="0" algn="ctr">
              <a:buNone/>
            </a:pPr>
            <a:r>
              <a:rPr lang="ru-RU" b="1" dirty="0" smtClean="0"/>
              <a:t>- На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полене</a:t>
            </a:r>
            <a:r>
              <a:rPr lang="ru-RU" b="1" dirty="0" smtClean="0"/>
              <a:t>. Ты не ругайся - так пришлось. Лодки наверху, и все охраняются. А ваш тузик в такой темноте, думаешь, просто сыскать? Враз застукают! Знаешь, выбился, а полено крутится, выскальзывает, и еще ногу прихватило, ну, думаю: край! Течение!.. Понесло, понесло... не знаю, как выплыл.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412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Как? 3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" y="2545874"/>
            <a:ext cx="5181600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506662"/>
            <a:ext cx="5181600" cy="435133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hlinkClick r:id="rId3" action="ppaction://hlinksldjump"/>
              </a:rPr>
              <a:t>Бондарев.</a:t>
            </a:r>
            <a:endParaRPr lang="ru-RU" sz="4800" b="1" dirty="0" smtClean="0"/>
          </a:p>
          <a:p>
            <a:r>
              <a:rPr lang="ru-RU" sz="4800" b="1" dirty="0" smtClean="0">
                <a:hlinkClick r:id="rId4" action="ppaction://hlinksldjump"/>
              </a:rPr>
              <a:t>Буслов.</a:t>
            </a:r>
            <a:endParaRPr lang="ru-RU" sz="4800" b="1" dirty="0" smtClean="0"/>
          </a:p>
          <a:p>
            <a:r>
              <a:rPr lang="ru-RU" sz="4800" b="1" dirty="0" smtClean="0">
                <a:hlinkClick r:id="rId3" action="ppaction://hlinksldjump"/>
              </a:rPr>
              <a:t>Бабушкин.</a:t>
            </a:r>
            <a:endParaRPr lang="ru-RU" sz="4800" b="1" dirty="0" smtClean="0"/>
          </a:p>
          <a:p>
            <a:r>
              <a:rPr lang="ru-RU" sz="4800" b="1" dirty="0" smtClean="0">
                <a:hlinkClick r:id="rId3" action="ppaction://hlinksldjump"/>
              </a:rPr>
              <a:t>Богомолов.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1248678"/>
            <a:ext cx="1121664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>
                <a:solidFill>
                  <a:prstClr val="black"/>
                </a:solidFill>
              </a:rPr>
              <a:t>Н</a:t>
            </a:r>
            <a:r>
              <a:rPr lang="ru-RU" sz="5400" b="1" dirty="0" smtClean="0">
                <a:solidFill>
                  <a:prstClr val="black"/>
                </a:solidFill>
              </a:rPr>
              <a:t>астоящая </a:t>
            </a:r>
            <a:r>
              <a:rPr lang="ru-RU" sz="5400" b="1" dirty="0">
                <a:solidFill>
                  <a:prstClr val="black"/>
                </a:solidFill>
              </a:rPr>
              <a:t>фамилия Ивана?</a:t>
            </a:r>
          </a:p>
        </p:txBody>
      </p:sp>
    </p:spTree>
    <p:extLst>
      <p:ext uri="{BB962C8B-B14F-4D97-AF65-F5344CB8AC3E}">
        <p14:creationId xmlns:p14="http://schemas.microsoft.com/office/powerpoint/2010/main" val="2319433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495" y="18770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Что? 10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33" y="2406615"/>
            <a:ext cx="6151132" cy="3980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58803" y="2893325"/>
            <a:ext cx="5510284" cy="3051626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1. </a:t>
            </a:r>
            <a:r>
              <a:rPr lang="ru-RU" sz="4000" b="1" dirty="0" smtClean="0">
                <a:hlinkClick r:id="rId3" action="ppaction://hlinksldjump"/>
              </a:rPr>
              <a:t>Прическа</a:t>
            </a:r>
            <a:endParaRPr lang="ru-RU" sz="4000" b="1" dirty="0" smtClean="0"/>
          </a:p>
          <a:p>
            <a:r>
              <a:rPr lang="ru-RU" sz="4000" b="1" dirty="0" smtClean="0"/>
              <a:t>2. </a:t>
            </a:r>
            <a:r>
              <a:rPr lang="ru-RU" sz="4000" b="1" dirty="0" smtClean="0">
                <a:hlinkClick r:id="rId3" action="ppaction://hlinksldjump"/>
              </a:rPr>
              <a:t>Внешний вид</a:t>
            </a:r>
            <a:endParaRPr lang="ru-RU" sz="4000" b="1" dirty="0" smtClean="0"/>
          </a:p>
          <a:p>
            <a:r>
              <a:rPr lang="ru-RU" sz="4000" b="1" dirty="0" smtClean="0"/>
              <a:t>3. </a:t>
            </a:r>
            <a:r>
              <a:rPr lang="ru-RU" sz="4000" b="1" dirty="0" smtClean="0">
                <a:hlinkClick r:id="rId4" action="ppaction://hlinksldjump"/>
              </a:rPr>
              <a:t>Говор</a:t>
            </a:r>
            <a:endParaRPr lang="ru-RU" sz="4000" b="1" dirty="0" smtClean="0"/>
          </a:p>
          <a:p>
            <a:r>
              <a:rPr lang="ru-RU" sz="4000" b="1" dirty="0" smtClean="0"/>
              <a:t>4. </a:t>
            </a:r>
            <a:r>
              <a:rPr lang="ru-RU" sz="4000" b="1" dirty="0" smtClean="0">
                <a:hlinkClick r:id="rId3" action="ppaction://hlinksldjump"/>
              </a:rPr>
              <a:t>Манеры поведения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7" y="1176290"/>
            <a:ext cx="12173893" cy="133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2604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80365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28654"/>
            <a:ext cx="5181600" cy="414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Нет. У меня нет родственников. Одна мать. И та не знаю, где сейчас... Голос его дрогнул. - И фамилия моя по правде Буслов, а не Бондарев.</a:t>
            </a:r>
          </a:p>
          <a:p>
            <a:r>
              <a:rPr lang="ru-RU" b="1" dirty="0"/>
              <a:t>- И зовут не Иван?</a:t>
            </a:r>
          </a:p>
          <a:p>
            <a:r>
              <a:rPr lang="ru-RU" b="1" dirty="0"/>
              <a:t>- Нет, звать Иваном. Это правильно.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199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985625"/>
            <a:ext cx="5181600" cy="3341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75960" y="2506662"/>
            <a:ext cx="6172200" cy="4351338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1. </a:t>
            </a:r>
            <a:r>
              <a:rPr lang="ru-RU" sz="4400" b="1" dirty="0" smtClean="0">
                <a:hlinkClick r:id="rId3" action="ppaction://hlinksldjump"/>
              </a:rPr>
              <a:t>Убит немцами.</a:t>
            </a:r>
            <a:endParaRPr lang="ru-RU" sz="4400" b="1" dirty="0" smtClean="0"/>
          </a:p>
          <a:p>
            <a:r>
              <a:rPr lang="ru-RU" sz="4400" b="1" dirty="0" smtClean="0"/>
              <a:t>2. </a:t>
            </a:r>
            <a:r>
              <a:rPr lang="ru-RU" sz="4400" b="1" dirty="0" smtClean="0">
                <a:hlinkClick r:id="rId3" action="ppaction://hlinksldjump"/>
              </a:rPr>
              <a:t>Подорвался на мине.</a:t>
            </a:r>
            <a:endParaRPr lang="ru-RU" sz="4400" b="1" dirty="0" smtClean="0"/>
          </a:p>
          <a:p>
            <a:r>
              <a:rPr lang="ru-RU" sz="4400" b="1" dirty="0" smtClean="0"/>
              <a:t>3. </a:t>
            </a:r>
            <a:r>
              <a:rPr lang="ru-RU" sz="4400" b="1" dirty="0" smtClean="0">
                <a:hlinkClick r:id="rId4" action="ppaction://hlinksldjump"/>
              </a:rPr>
              <a:t>Подорвал противотанковую гранату.</a:t>
            </a:r>
            <a:endParaRPr lang="ru-RU" sz="4400" b="1" dirty="0" smtClean="0"/>
          </a:p>
          <a:p>
            <a:r>
              <a:rPr lang="ru-RU" sz="4400" b="1" dirty="0" smtClean="0"/>
              <a:t>4. </a:t>
            </a:r>
            <a:r>
              <a:rPr lang="ru-RU" sz="4400" b="1" dirty="0" smtClean="0">
                <a:hlinkClick r:id="rId3" action="ppaction://hlinksldjump"/>
              </a:rPr>
              <a:t>Умер в госпитале.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5400" y="1316537"/>
            <a:ext cx="10226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6000" b="1" dirty="0">
                <a:solidFill>
                  <a:prstClr val="black"/>
                </a:solidFill>
              </a:rPr>
              <a:t>Как погиб Холин?</a:t>
            </a:r>
          </a:p>
        </p:txBody>
      </p:sp>
    </p:spTree>
    <p:extLst>
      <p:ext uri="{BB962C8B-B14F-4D97-AF65-F5344CB8AC3E}">
        <p14:creationId xmlns:p14="http://schemas.microsoft.com/office/powerpoint/2010/main" val="20052423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latin typeface="+mn-lt"/>
                <a:hlinkClick r:id="rId2" action="ppaction://hlinksldjump"/>
              </a:rPr>
              <a:t>Ответ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" y="2262977"/>
            <a:ext cx="5181600" cy="3415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Холин вскоре погиб во время поиска: в предрассветной полутьме его разведгруппа напоролась на засаду немцев - пулеметной очередью Холину перебило ноги; приказав всем отходить, он залег и отстреливался до последнего, а когда его схватили, подорвал противотанковую гранату... </a:t>
            </a:r>
          </a:p>
        </p:txBody>
      </p:sp>
    </p:spTree>
    <p:extLst>
      <p:ext uri="{BB962C8B-B14F-4D97-AF65-F5344CB8AC3E}">
        <p14:creationId xmlns:p14="http://schemas.microsoft.com/office/powerpoint/2010/main" val="6225548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Разное 10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1" y="2780807"/>
            <a:ext cx="4770120" cy="3808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849879"/>
            <a:ext cx="5181600" cy="3327083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 smtClean="0">
                <a:hlinkClick r:id="rId4" action="ppaction://hlinksldjump"/>
              </a:rPr>
              <a:t>Глаза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 smtClean="0">
                <a:hlinkClick r:id="rId5" action="ppaction://hlinksldjump"/>
              </a:rPr>
              <a:t>Брови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5" action="ppaction://hlinksldjump"/>
              </a:rPr>
              <a:t>Нос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5" action="ppaction://hlinksldjump"/>
              </a:rPr>
              <a:t>Подбородок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0040" y="1107954"/>
            <a:ext cx="1132332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>
                <a:solidFill>
                  <a:prstClr val="black"/>
                </a:solidFill>
              </a:rPr>
              <a:t>Чем примечательно было лицо Ивана?</a:t>
            </a:r>
          </a:p>
        </p:txBody>
      </p:sp>
    </p:spTree>
    <p:extLst>
      <p:ext uri="{BB962C8B-B14F-4D97-AF65-F5344CB8AC3E}">
        <p14:creationId xmlns:p14="http://schemas.microsoft.com/office/powerpoint/2010/main" val="1933278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2040414"/>
            <a:ext cx="5181600" cy="3799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99760" y="1231265"/>
            <a:ext cx="629412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/>
              <a:t>Вымывшись, он оказался светловолосым и белокожим; только лицо и кисти рук были потемней от ветра или же от загара. Уши у него были маленькие, розовые, нежные и, как я заметил, асимметричные: правое было прижато, левое же топырилось.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Примечательным в его скуластом лице были глаза</a:t>
            </a:r>
            <a:r>
              <a:rPr lang="ru-RU" b="1" dirty="0" smtClean="0"/>
              <a:t>, большие, зеленоватые, удивительно широко расставленные; мне, наверно, никогда не доводилось видеть глаз, расставленных так широко.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043702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4670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Разное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" y="2787174"/>
            <a:ext cx="5181600" cy="3799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17920" y="3090545"/>
            <a:ext cx="5181600" cy="435133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1. </a:t>
            </a:r>
            <a:r>
              <a:rPr lang="ru-RU" sz="4800" b="1" dirty="0" smtClean="0">
                <a:hlinkClick r:id="rId3" action="ppaction://hlinksldjump"/>
              </a:rPr>
              <a:t>Зима</a:t>
            </a:r>
            <a:endParaRPr lang="ru-RU" sz="4800" b="1" dirty="0" smtClean="0"/>
          </a:p>
          <a:p>
            <a:r>
              <a:rPr lang="ru-RU" sz="4800" b="1" dirty="0" smtClean="0"/>
              <a:t>2. </a:t>
            </a:r>
            <a:r>
              <a:rPr lang="ru-RU" sz="4800" b="1" dirty="0" smtClean="0">
                <a:hlinkClick r:id="rId3" action="ppaction://hlinksldjump"/>
              </a:rPr>
              <a:t>Весна</a:t>
            </a:r>
            <a:endParaRPr lang="ru-RU" sz="4800" b="1" dirty="0" smtClean="0"/>
          </a:p>
          <a:p>
            <a:r>
              <a:rPr lang="ru-RU" sz="4800" b="1" dirty="0" smtClean="0"/>
              <a:t>3. </a:t>
            </a:r>
            <a:r>
              <a:rPr lang="ru-RU" sz="4800" b="1" dirty="0" smtClean="0">
                <a:hlinkClick r:id="rId3" action="ppaction://hlinksldjump"/>
              </a:rPr>
              <a:t>Лето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4" action="ppaction://hlinksldjump"/>
              </a:rPr>
              <a:t>Осень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178861"/>
            <a:ext cx="1176528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800" b="1" dirty="0" smtClean="0">
                <a:solidFill>
                  <a:prstClr val="black"/>
                </a:solidFill>
              </a:rPr>
              <a:t>В какое </a:t>
            </a:r>
            <a:r>
              <a:rPr lang="ru-RU" sz="4800" b="1" dirty="0">
                <a:solidFill>
                  <a:prstClr val="black"/>
                </a:solidFill>
              </a:rPr>
              <a:t>время года происходили события в начале повести?</a:t>
            </a:r>
          </a:p>
        </p:txBody>
      </p:sp>
    </p:spTree>
    <p:extLst>
      <p:ext uri="{BB962C8B-B14F-4D97-AF65-F5344CB8AC3E}">
        <p14:creationId xmlns:p14="http://schemas.microsoft.com/office/powerpoint/2010/main" val="22058824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0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11" y="1276984"/>
            <a:ext cx="5403569" cy="5227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3024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b="1" dirty="0" smtClean="0"/>
              <a:t> Было просто чудом, что ненастной ночью, в холодной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октябрьской </a:t>
            </a:r>
            <a:r>
              <a:rPr lang="ru-RU" sz="3600" b="1" dirty="0" smtClean="0"/>
              <a:t>воде, такой слабый и маленький, он все же выплыл...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17364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59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Разное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" y="3017226"/>
            <a:ext cx="5638800" cy="362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36080" y="3002280"/>
            <a:ext cx="5105400" cy="4713923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1</a:t>
            </a:r>
            <a:r>
              <a:rPr lang="ru-RU" sz="4800" b="1" dirty="0"/>
              <a:t>. </a:t>
            </a:r>
            <a:r>
              <a:rPr lang="ru-RU" sz="4800" b="1" dirty="0">
                <a:hlinkClick r:id="rId3" action="ppaction://hlinksldjump"/>
              </a:rPr>
              <a:t>ниже +15°, </a:t>
            </a:r>
            <a:endParaRPr lang="ru-RU" sz="4800" b="1" dirty="0" smtClean="0"/>
          </a:p>
          <a:p>
            <a:r>
              <a:rPr lang="ru-RU" sz="4800" b="1" dirty="0"/>
              <a:t>2. </a:t>
            </a:r>
            <a:r>
              <a:rPr lang="ru-RU" sz="4800" b="1" dirty="0">
                <a:hlinkClick r:id="rId4" action="ppaction://hlinksldjump"/>
              </a:rPr>
              <a:t>ниже </a:t>
            </a:r>
            <a:r>
              <a:rPr lang="ru-RU" sz="4800" b="1" dirty="0" smtClean="0">
                <a:hlinkClick r:id="rId4" action="ppaction://hlinksldjump"/>
              </a:rPr>
              <a:t>+5</a:t>
            </a:r>
            <a:r>
              <a:rPr lang="ru-RU" sz="4800" b="1" dirty="0">
                <a:hlinkClick r:id="rId4" action="ppaction://hlinksldjump"/>
              </a:rPr>
              <a:t>°,  </a:t>
            </a:r>
            <a:endParaRPr lang="ru-RU" sz="4800" b="1" dirty="0" smtClean="0"/>
          </a:p>
          <a:p>
            <a:r>
              <a:rPr lang="ru-RU" sz="4800" b="1" dirty="0"/>
              <a:t>3. </a:t>
            </a:r>
            <a:r>
              <a:rPr lang="ru-RU" sz="4800" b="1" dirty="0">
                <a:hlinkClick r:id="rId4" action="ppaction://hlinksldjump"/>
              </a:rPr>
              <a:t>ниже </a:t>
            </a:r>
            <a:r>
              <a:rPr lang="ru-RU" sz="4800" b="1" dirty="0" smtClean="0">
                <a:hlinkClick r:id="rId4" action="ppaction://hlinksldjump"/>
              </a:rPr>
              <a:t>+20°,</a:t>
            </a:r>
            <a:endParaRPr lang="ru-RU" sz="4800" b="1" dirty="0" smtClean="0"/>
          </a:p>
          <a:p>
            <a:r>
              <a:rPr lang="ru-RU" sz="4800" b="1" dirty="0" smtClean="0"/>
              <a:t>4. </a:t>
            </a:r>
            <a:r>
              <a:rPr lang="ru-RU" sz="4800" b="1" dirty="0" smtClean="0">
                <a:hlinkClick r:id="rId4" action="ppaction://hlinksldjump"/>
              </a:rPr>
              <a:t>при любой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9080" y="1336154"/>
            <a:ext cx="1193292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800" b="1" dirty="0">
                <a:solidFill>
                  <a:prstClr val="black"/>
                </a:solidFill>
              </a:rPr>
              <a:t>При какой температуре воды переправа вплавь через широкие реки невозможна?</a:t>
            </a:r>
          </a:p>
        </p:txBody>
      </p:sp>
    </p:spTree>
    <p:extLst>
      <p:ext uri="{BB962C8B-B14F-4D97-AF65-F5344CB8AC3E}">
        <p14:creationId xmlns:p14="http://schemas.microsoft.com/office/powerpoint/2010/main" val="39866426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86000" y="147828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7160" y="3927158"/>
            <a:ext cx="11856720" cy="27174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/>
              <a:t>Наша дивизия готовилась форсировать Днепр. В полученном мною наставлении я учил его чуть ли не наизусть, - в этом рассчитанном на взрослых, здоровых мужчин наставлении было сказано: "...если же температура воды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ниже +15°, </a:t>
            </a:r>
            <a:r>
              <a:rPr lang="ru-RU" sz="3200" b="1" dirty="0"/>
              <a:t>то переправа вплавь даже для хорошего пловца исключительно трудна, а через широкие реки невозможна". </a:t>
            </a:r>
            <a:endParaRPr lang="ru-RU" sz="3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440" y="137160"/>
            <a:ext cx="5516845" cy="3581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7124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0990" y="365125"/>
            <a:ext cx="6400801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4657">
            <a:off x="292729" y="723332"/>
            <a:ext cx="5583573" cy="4129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27594" y="1825625"/>
            <a:ext cx="6168788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Грязная рубашонка до бедер и узкие короткие порты на нем был старенькие, холщовые, как я определил, деревенского пошива и чуть ли не домотканые; говорил же он правильно, заметно акая, как говорят в основном москвичи и белорусы; </a:t>
            </a:r>
            <a:r>
              <a:rPr lang="ru-RU" sz="3200" b="1" dirty="0" smtClean="0">
                <a:solidFill>
                  <a:srgbClr val="FF0000"/>
                </a:solidFill>
              </a:rPr>
              <a:t>судя по говору, он был уроженцем города.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805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340" y="269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3047439"/>
            <a:ext cx="5181600" cy="3415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32525" y="3456305"/>
            <a:ext cx="5181600" cy="2197735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1. </a:t>
            </a:r>
            <a:r>
              <a:rPr lang="ru-RU" sz="4000" b="1" dirty="0" smtClean="0">
                <a:hlinkClick r:id="rId3" action="ppaction://hlinksldjump"/>
              </a:rPr>
              <a:t>Жонглировать</a:t>
            </a:r>
            <a:endParaRPr lang="ru-RU" sz="4000" b="1" dirty="0" smtClean="0"/>
          </a:p>
          <a:p>
            <a:r>
              <a:rPr lang="ru-RU" sz="4000" b="1" dirty="0" smtClean="0"/>
              <a:t>2. </a:t>
            </a:r>
            <a:r>
              <a:rPr lang="ru-RU" sz="4000" b="1" dirty="0" smtClean="0">
                <a:hlinkClick r:id="rId3" action="ppaction://hlinksldjump"/>
              </a:rPr>
              <a:t>Кидать ножи</a:t>
            </a:r>
            <a:endParaRPr lang="ru-RU" sz="4000" b="1" dirty="0" smtClean="0"/>
          </a:p>
          <a:p>
            <a:r>
              <a:rPr lang="ru-RU" sz="4000" b="1" dirty="0" smtClean="0"/>
              <a:t>3. </a:t>
            </a:r>
            <a:r>
              <a:rPr lang="ru-RU" sz="4000" b="1" dirty="0" smtClean="0">
                <a:hlinkClick r:id="rId3" action="ppaction://hlinksldjump"/>
              </a:rPr>
              <a:t>Стрелять</a:t>
            </a:r>
            <a:endParaRPr lang="ru-RU" sz="4000" b="1" dirty="0" smtClean="0"/>
          </a:p>
          <a:p>
            <a:r>
              <a:rPr lang="ru-RU" sz="4000" b="1" dirty="0" smtClean="0"/>
              <a:t>4. </a:t>
            </a:r>
            <a:r>
              <a:rPr lang="ru-RU" sz="4000" b="1" dirty="0" smtClean="0">
                <a:hlinkClick r:id="rId4" action="ppaction://hlinksldjump"/>
              </a:rPr>
              <a:t>Шевелить ушами</a:t>
            </a:r>
            <a:endParaRPr lang="ru-RU" sz="4000" b="1" dirty="0" smtClean="0"/>
          </a:p>
          <a:p>
            <a:endParaRPr lang="ru-RU" sz="4000" b="1" dirty="0" smtClean="0"/>
          </a:p>
          <a:p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8640" y="1352475"/>
            <a:ext cx="1104900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может делать Холин, но не может </a:t>
            </a:r>
            <a:r>
              <a:rPr lang="ru-RU" sz="5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Гальцев</a:t>
            </a:r>
            <a:r>
              <a:rPr lang="ru-RU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251335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160" y="0"/>
            <a:ext cx="10515600" cy="1325563"/>
          </a:xfrm>
        </p:spPr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hlinkClick r:id="rId2" action="ppaction://hlinksldjump"/>
              </a:rPr>
              <a:t>Ответ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5760" y="1627504"/>
            <a:ext cx="11475720" cy="50018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/>
              <a:t>-Слушай, а патефона у тебя нет?</a:t>
            </a:r>
          </a:p>
          <a:p>
            <a:pPr marL="0" indent="0">
              <a:buNone/>
            </a:pPr>
            <a:r>
              <a:rPr lang="ru-RU" b="1" dirty="0" smtClean="0"/>
              <a:t>- Есть, но сломана пружина.</a:t>
            </a:r>
          </a:p>
          <a:p>
            <a:pPr marL="0" indent="0">
              <a:buNone/>
            </a:pPr>
            <a:r>
              <a:rPr lang="ru-RU" b="1" dirty="0" smtClean="0"/>
              <a:t>- Бедненько живешь, - замечает он и вдруг спрашивает: - </a:t>
            </a:r>
            <a:r>
              <a:rPr lang="ru-RU" b="1" dirty="0" smtClean="0">
                <a:solidFill>
                  <a:srgbClr val="FF0000"/>
                </a:solidFill>
              </a:rPr>
              <a:t>А ушами ты можешь двигать?</a:t>
            </a:r>
          </a:p>
          <a:p>
            <a:pPr marL="0" indent="0">
              <a:buNone/>
            </a:pPr>
            <a:r>
              <a:rPr lang="ru-RU" b="1" dirty="0" smtClean="0"/>
              <a:t>- Ушами?.. Нет, не могу, - улыбаюсь я. - А что?</a:t>
            </a:r>
          </a:p>
          <a:p>
            <a:pPr marL="0" indent="0">
              <a:buNone/>
            </a:pPr>
            <a:r>
              <a:rPr lang="ru-RU" b="1" dirty="0" smtClean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А Холин может!</a:t>
            </a:r>
            <a:r>
              <a:rPr lang="ru-RU" b="1" dirty="0" smtClean="0"/>
              <a:t> - не без торжества сообщает он и оборачивается: - Холин, ну-ка покажи - ушами!</a:t>
            </a:r>
          </a:p>
          <a:p>
            <a:pPr marL="0" indent="0">
              <a:buNone/>
            </a:pPr>
            <a:r>
              <a:rPr lang="ru-RU" b="1" dirty="0" smtClean="0"/>
              <a:t>- Всегда - пожалуйста! - Холин с готовностью подскакивает и, став перед нами, шевелит ушными раковинами; лицо его при этом остается совершенно неподвижным.</a:t>
            </a:r>
          </a:p>
          <a:p>
            <a:pPr marL="0" indent="0">
              <a:buNone/>
            </a:pPr>
            <a:r>
              <a:rPr lang="ru-RU" b="1" dirty="0" smtClean="0"/>
              <a:t>Мальчик, довольный, торжествующе смотрит на меня.</a:t>
            </a:r>
          </a:p>
        </p:txBody>
      </p:sp>
      <p:pic>
        <p:nvPicPr>
          <p:cNvPr id="2050" name="Picture 2" descr="http://skrinshoter.ru/i/310119/3nUxZaNk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0199">
            <a:off x="8046721" y="140413"/>
            <a:ext cx="3489960" cy="2386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566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79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Что? 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1029494"/>
            <a:ext cx="6743700" cy="578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7934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hlinkClick r:id="rId2" action="ppaction://hlinksldjump"/>
              </a:rPr>
              <a:t>Ответ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9560" y="2160905"/>
            <a:ext cx="574548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- Сахар! </a:t>
            </a:r>
            <a:r>
              <a:rPr lang="ru-RU" sz="3600" b="1" dirty="0"/>
              <a:t>- шепчет Холин.</a:t>
            </a:r>
          </a:p>
          <a:p>
            <a:pPr marL="0" indent="0">
              <a:buNone/>
            </a:pPr>
            <a:r>
              <a:rPr lang="ru-RU" sz="3600" b="1" dirty="0"/>
              <a:t>Мы кладем в рот по два кусочка сахару и старательно сосем их: это должно до предела повысить чувствительность наших глаз и нашего слуха.</a:t>
            </a:r>
          </a:p>
          <a:p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795" y="1859280"/>
            <a:ext cx="6006845" cy="4490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15081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5837"/>
            <a:ext cx="10515600" cy="105156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Кто? 10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2920" y="1886585"/>
            <a:ext cx="527304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/>
              <a:t>Он был совсем еще ребенок, узкоплечий, с тонкими ногами и руками, на вид не более десяти-одиннадцати лет, хотя по лицу, угрюмому, не по-детски сосредоточенному, с морщинками на выпуклом лбу, ему можно было дать, пожалуй, и все тринадцать.</a:t>
            </a:r>
            <a:endParaRPr lang="ru-RU" sz="32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53621" y="1854213"/>
            <a:ext cx="5181600" cy="3449003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1</a:t>
            </a:r>
            <a:r>
              <a:rPr lang="ru-RU" sz="4000" b="1" dirty="0" smtClean="0">
                <a:hlinkClick r:id="rId2" action="ppaction://hlinksldjump"/>
              </a:rPr>
              <a:t>. Бондарев</a:t>
            </a:r>
            <a:endParaRPr lang="ru-RU" sz="4000" b="1" dirty="0" smtClean="0"/>
          </a:p>
          <a:p>
            <a:r>
              <a:rPr lang="ru-RU" sz="4000" b="1" dirty="0" smtClean="0"/>
              <a:t>2. </a:t>
            </a:r>
            <a:r>
              <a:rPr lang="ru-RU" sz="4000" b="1" dirty="0" smtClean="0">
                <a:hlinkClick r:id="rId3" action="ppaction://hlinksldjump"/>
              </a:rPr>
              <a:t>Богомолов</a:t>
            </a:r>
            <a:endParaRPr lang="ru-RU" sz="4000" b="1" dirty="0" smtClean="0"/>
          </a:p>
          <a:p>
            <a:r>
              <a:rPr lang="ru-RU" sz="4000" b="1" dirty="0" smtClean="0"/>
              <a:t>3. </a:t>
            </a:r>
            <a:r>
              <a:rPr lang="ru-RU" sz="4000" b="1" dirty="0" smtClean="0">
                <a:hlinkClick r:id="rId3" action="ppaction://hlinksldjump"/>
              </a:rPr>
              <a:t>Холин</a:t>
            </a:r>
            <a:endParaRPr lang="ru-RU" sz="4000" b="1" dirty="0" smtClean="0"/>
          </a:p>
          <a:p>
            <a:r>
              <a:rPr lang="ru-RU" sz="4000" b="1" dirty="0" smtClean="0"/>
              <a:t>4. </a:t>
            </a:r>
            <a:r>
              <a:rPr lang="ru-RU" sz="4000" b="1" dirty="0" smtClean="0">
                <a:hlinkClick r:id="rId3" action="ppaction://hlinksldjump"/>
              </a:rPr>
              <a:t>Гальцев</a:t>
            </a:r>
            <a:endParaRPr lang="ru-RU" sz="4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595" y="4643294"/>
            <a:ext cx="2798445" cy="2047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6720" y="894497"/>
            <a:ext cx="1149096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О ком говориться в отрывке?</a:t>
            </a:r>
            <a:r>
              <a:rPr lang="ru-RU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ru-RU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11872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1549</Words>
  <Application>Microsoft Office PowerPoint</Application>
  <PresentationFormat>Произвольный</PresentationFormat>
  <Paragraphs>187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по повести  В. Богомолова «Иван»</vt:lpstr>
      <vt:lpstr>Презентация PowerPoint</vt:lpstr>
      <vt:lpstr>Что? 10</vt:lpstr>
      <vt:lpstr>Ответ</vt:lpstr>
      <vt:lpstr>Что? 30</vt:lpstr>
      <vt:lpstr>Ответ</vt:lpstr>
      <vt:lpstr>Что? 40</vt:lpstr>
      <vt:lpstr>Ответ</vt:lpstr>
      <vt:lpstr>Кто? 10</vt:lpstr>
      <vt:lpstr>Ответ</vt:lpstr>
      <vt:lpstr>Кто? 30</vt:lpstr>
      <vt:lpstr>Ответ</vt:lpstr>
      <vt:lpstr>Кто? 40</vt:lpstr>
      <vt:lpstr>Ответ</vt:lpstr>
      <vt:lpstr>Где? 10</vt:lpstr>
      <vt:lpstr>Ответ</vt:lpstr>
      <vt:lpstr>Где? 30</vt:lpstr>
      <vt:lpstr>Ответ</vt:lpstr>
      <vt:lpstr>Где? 40</vt:lpstr>
      <vt:lpstr>Ответ</vt:lpstr>
      <vt:lpstr>Откуда? 10</vt:lpstr>
      <vt:lpstr>Ответ</vt:lpstr>
      <vt:lpstr>Откуда? 30</vt:lpstr>
      <vt:lpstr>Ответ</vt:lpstr>
      <vt:lpstr>Откуда? 40</vt:lpstr>
      <vt:lpstr>Ответ</vt:lpstr>
      <vt:lpstr>Как? 10</vt:lpstr>
      <vt:lpstr>Ответ</vt:lpstr>
      <vt:lpstr>Как? 30</vt:lpstr>
      <vt:lpstr>Ответ</vt:lpstr>
      <vt:lpstr>Как? 40</vt:lpstr>
      <vt:lpstr>Ответ</vt:lpstr>
      <vt:lpstr>Разное 10</vt:lpstr>
      <vt:lpstr>Ответ</vt:lpstr>
      <vt:lpstr>Разное 30</vt:lpstr>
      <vt:lpstr>Ответ</vt:lpstr>
      <vt:lpstr>Разное 40</vt:lpstr>
      <vt:lpstr>Ответ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1</cp:lastModifiedBy>
  <cp:revision>70</cp:revision>
  <dcterms:created xsi:type="dcterms:W3CDTF">2019-01-28T14:31:00Z</dcterms:created>
  <dcterms:modified xsi:type="dcterms:W3CDTF">2019-12-20T19:07:40Z</dcterms:modified>
</cp:coreProperties>
</file>