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60" r:id="rId2"/>
    <p:sldId id="256" r:id="rId3"/>
    <p:sldId id="257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28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837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188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324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7192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525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6456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3495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4158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2306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291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0989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446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03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650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441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8979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147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E27DC5E-B155-4955-829F-8A06549F4CAA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C3FAF7-A050-4C98-949D-2D2BE6E11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940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Особенности вычисления площадей некоторых четырехугольников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78731" y="2807494"/>
            <a:ext cx="2014537" cy="9286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Прямоугольник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73563" y="4234103"/>
            <a:ext cx="1357312" cy="12715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Квадрат</a:t>
            </a:r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>
            <a:off x="1514474" y="4324471"/>
            <a:ext cx="1543050" cy="1271588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Трапеция</a:t>
            </a:r>
            <a:endParaRPr lang="ru-RU" dirty="0"/>
          </a:p>
        </p:txBody>
      </p:sp>
      <p:sp>
        <p:nvSpPr>
          <p:cNvPr id="6" name="Ромб 5"/>
          <p:cNvSpPr/>
          <p:nvPr/>
        </p:nvSpPr>
        <p:spPr>
          <a:xfrm>
            <a:off x="6732587" y="2869645"/>
            <a:ext cx="1411288" cy="255746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Ромб</a:t>
            </a:r>
            <a:endParaRPr lang="ru-RU" dirty="0"/>
          </a:p>
        </p:txBody>
      </p:sp>
      <p:sp>
        <p:nvSpPr>
          <p:cNvPr id="7" name="Параллелограмм 6"/>
          <p:cNvSpPr/>
          <p:nvPr/>
        </p:nvSpPr>
        <p:spPr>
          <a:xfrm>
            <a:off x="4004072" y="2818209"/>
            <a:ext cx="2414588" cy="871538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Параллелограмм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23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915338"/>
            <a:ext cx="6798734" cy="7277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Индивидуальное задание с самопроверкой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76866" y="1862667"/>
            <a:ext cx="3337560" cy="576262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Вариант 1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6804" y="2438929"/>
            <a:ext cx="3837621" cy="351095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dirty="0" smtClean="0"/>
              <a:t>   10 см</a:t>
            </a:r>
            <a:r>
              <a:rPr lang="ru-RU" baseline="30000" dirty="0" smtClean="0"/>
              <a:t>2</a:t>
            </a:r>
            <a:endParaRPr lang="ru-RU" dirty="0" smtClean="0"/>
          </a:p>
          <a:p>
            <a:pPr marL="457200" indent="-457200">
              <a:buFont typeface="Arial"/>
              <a:buAutoNum type="arabicPeriod" startAt="2"/>
            </a:pPr>
            <a:r>
              <a:rPr lang="ru-RU" dirty="0" smtClean="0"/>
              <a:t>   128 см</a:t>
            </a:r>
            <a:r>
              <a:rPr lang="ru-RU" baseline="30000" dirty="0" smtClean="0"/>
              <a:t>2</a:t>
            </a:r>
            <a:endParaRPr lang="ru-RU" dirty="0" smtClean="0"/>
          </a:p>
          <a:p>
            <a:pPr marL="457200" indent="-457200">
              <a:buFont typeface="Arial"/>
              <a:buAutoNum type="arabicPeriod" startAt="3"/>
            </a:pPr>
            <a:r>
              <a:rPr lang="ru-RU" dirty="0" smtClean="0"/>
              <a:t>   4,5 см</a:t>
            </a:r>
            <a:r>
              <a:rPr lang="ru-RU" baseline="30000" dirty="0" smtClean="0"/>
              <a:t>2</a:t>
            </a:r>
            <a:endParaRPr lang="ru-RU" dirty="0" smtClean="0"/>
          </a:p>
          <a:p>
            <a:pPr marL="457200" indent="-457200">
              <a:buAutoNum type="arabicPeriod" startAt="3"/>
            </a:pPr>
            <a:r>
              <a:rPr lang="ru-RU" dirty="0" smtClean="0"/>
              <a:t>    ?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1832" y="1862667"/>
            <a:ext cx="3337560" cy="576262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Вариант 2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1831" y="2438929"/>
            <a:ext cx="3787793" cy="3510958"/>
          </a:xfrm>
        </p:spPr>
        <p:txBody>
          <a:bodyPr/>
          <a:lstStyle/>
          <a:p>
            <a:pPr marL="457200" indent="-457200">
              <a:buFont typeface="Arial"/>
              <a:buAutoNum type="arabicPeriod"/>
            </a:pPr>
            <a:r>
              <a:rPr lang="ru-RU" dirty="0" smtClean="0"/>
              <a:t>   9 см</a:t>
            </a:r>
            <a:r>
              <a:rPr lang="ru-RU" baseline="30000" dirty="0" smtClean="0"/>
              <a:t>2</a:t>
            </a:r>
            <a:endParaRPr lang="ru-RU" dirty="0" smtClean="0"/>
          </a:p>
          <a:p>
            <a:pPr marL="457200" indent="-457200">
              <a:buFont typeface="Arial"/>
              <a:buAutoNum type="arabicPeriod"/>
            </a:pPr>
            <a:r>
              <a:rPr lang="ru-RU" dirty="0" smtClean="0"/>
              <a:t>   84 см</a:t>
            </a:r>
            <a:r>
              <a:rPr lang="ru-RU" baseline="30000" dirty="0" smtClean="0"/>
              <a:t>2</a:t>
            </a:r>
            <a:endParaRPr lang="ru-RU" dirty="0" smtClean="0"/>
          </a:p>
          <a:p>
            <a:pPr marL="457200" indent="-457200">
              <a:buFont typeface="Arial"/>
              <a:buAutoNum type="arabicPeriod"/>
            </a:pPr>
            <a:r>
              <a:rPr lang="ru-RU" dirty="0" smtClean="0"/>
              <a:t>   7 </a:t>
            </a:r>
            <a:r>
              <a:rPr lang="ru-RU" dirty="0"/>
              <a:t>см</a:t>
            </a:r>
            <a:r>
              <a:rPr lang="ru-RU" baseline="30000" dirty="0"/>
              <a:t>2</a:t>
            </a:r>
            <a:endParaRPr lang="ru-RU" dirty="0"/>
          </a:p>
          <a:p>
            <a:pPr marL="457200" indent="-457200">
              <a:buAutoNum type="arabicPeriod"/>
            </a:pPr>
            <a:r>
              <a:rPr lang="ru-RU" dirty="0" smtClean="0"/>
              <a:t>   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918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Теорема: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выпуклом четырехугольнике диагонали взаимно перпендикулярны, то его площадь равна половине произведения диагоналей.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40568" y="2168983"/>
            <a:ext cx="4781022" cy="576262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Дано: </a:t>
            </a:r>
            <a:r>
              <a:rPr lang="ru-RU" sz="2000" i="1" dirty="0">
                <a:solidFill>
                  <a:schemeClr val="tx1"/>
                </a:solidFill>
              </a:rPr>
              <a:t>АВС</a:t>
            </a:r>
            <a:r>
              <a:rPr lang="en-US" sz="2000" i="1" dirty="0">
                <a:solidFill>
                  <a:schemeClr val="tx1"/>
                </a:solidFill>
              </a:rPr>
              <a:t>D</a:t>
            </a:r>
            <a:r>
              <a:rPr lang="ru-RU" sz="2000" dirty="0">
                <a:solidFill>
                  <a:schemeClr val="tx1"/>
                </a:solidFill>
              </a:rPr>
              <a:t> – четырехугольник, </a:t>
            </a:r>
            <a:r>
              <a:rPr lang="ru-RU" sz="2000" i="1" dirty="0" smtClean="0">
                <a:solidFill>
                  <a:schemeClr val="tx1"/>
                </a:solidFill>
              </a:rPr>
              <a:t>АС ┴ </a:t>
            </a:r>
            <a:r>
              <a:rPr lang="en-US" sz="2000" i="1" dirty="0" smtClean="0">
                <a:solidFill>
                  <a:schemeClr val="tx1"/>
                </a:solidFill>
              </a:rPr>
              <a:t>BD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76233" y="3163824"/>
            <a:ext cx="3743325" cy="30003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Доказательство:</a:t>
            </a:r>
          </a:p>
          <a:p>
            <a:pPr marL="0" indent="0">
              <a:buNone/>
            </a:pPr>
            <a:r>
              <a:rPr lang="en-US" dirty="0" smtClean="0"/>
              <a:t>S</a:t>
            </a:r>
            <a:r>
              <a:rPr lang="en-US" baseline="-25000" dirty="0" smtClean="0"/>
              <a:t>A</a:t>
            </a:r>
            <a:r>
              <a:rPr lang="en-US" i="1" baseline="-25000" dirty="0" smtClean="0"/>
              <a:t>BCD</a:t>
            </a:r>
            <a:r>
              <a:rPr lang="en-US" dirty="0" smtClean="0"/>
              <a:t>=S</a:t>
            </a:r>
            <a:r>
              <a:rPr lang="en-US" i="1" baseline="-25000" dirty="0" smtClean="0"/>
              <a:t>ABC</a:t>
            </a:r>
            <a:r>
              <a:rPr lang="en-US" dirty="0" smtClean="0"/>
              <a:t> + S</a:t>
            </a:r>
            <a:r>
              <a:rPr lang="en-US" i="1" baseline="-25000" dirty="0" smtClean="0"/>
              <a:t>ADC</a:t>
            </a:r>
            <a:r>
              <a:rPr lang="en-US" dirty="0" smtClean="0"/>
              <a:t> =</a:t>
            </a:r>
          </a:p>
          <a:p>
            <a:pPr marL="0" indent="0">
              <a:buNone/>
            </a:pPr>
            <a:r>
              <a:rPr lang="en-US" dirty="0" smtClean="0"/>
              <a:t>= 0,5</a:t>
            </a:r>
            <a:r>
              <a:rPr lang="en-US" i="1" dirty="0" smtClean="0"/>
              <a:t>AC·BO</a:t>
            </a:r>
            <a:r>
              <a:rPr lang="en-US" dirty="0" smtClean="0"/>
              <a:t> + 0,5</a:t>
            </a:r>
            <a:r>
              <a:rPr lang="en-US" i="1" dirty="0" smtClean="0"/>
              <a:t>AC·DO</a:t>
            </a:r>
            <a:r>
              <a:rPr lang="en-US" dirty="0" smtClean="0"/>
              <a:t>=</a:t>
            </a:r>
          </a:p>
          <a:p>
            <a:pPr marL="0" indent="0">
              <a:buNone/>
            </a:pPr>
            <a:r>
              <a:rPr lang="en-US" dirty="0" smtClean="0"/>
              <a:t>=0,5</a:t>
            </a:r>
            <a:r>
              <a:rPr lang="en-US" i="1" dirty="0" smtClean="0"/>
              <a:t>AC</a:t>
            </a:r>
            <a:r>
              <a:rPr lang="en-US" dirty="0" smtClean="0"/>
              <a:t>·(</a:t>
            </a:r>
            <a:r>
              <a:rPr lang="en-US" i="1" dirty="0" smtClean="0"/>
              <a:t>BO + DO</a:t>
            </a:r>
            <a:r>
              <a:rPr lang="en-US" dirty="0" smtClean="0"/>
              <a:t>) =</a:t>
            </a:r>
          </a:p>
          <a:p>
            <a:pPr marL="0" indent="0">
              <a:buNone/>
            </a:pPr>
            <a:r>
              <a:rPr lang="en-US" dirty="0" smtClean="0"/>
              <a:t>=0,5</a:t>
            </a:r>
            <a:r>
              <a:rPr lang="en-US" i="1" dirty="0" smtClean="0"/>
              <a:t>AC·BD </a:t>
            </a:r>
            <a:r>
              <a:rPr lang="en-US" dirty="0" smtClean="0"/>
              <a:t>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</a:t>
            </a:r>
            <a:r>
              <a:rPr lang="ru-RU" dirty="0" err="1" smtClean="0"/>
              <a:t>ч.т.д</a:t>
            </a:r>
            <a:r>
              <a:rPr lang="ru-RU" dirty="0" smtClean="0"/>
              <a:t>.</a:t>
            </a:r>
            <a:r>
              <a:rPr lang="en-US" dirty="0" smtClean="0"/>
              <a:t>  </a:t>
            </a:r>
            <a:endParaRPr lang="ru-RU" dirty="0"/>
          </a:p>
        </p:txBody>
      </p:sp>
      <p:sp>
        <p:nvSpPr>
          <p:cNvPr id="14" name="Текст 2"/>
          <p:cNvSpPr>
            <a:spLocks noGrp="1"/>
          </p:cNvSpPr>
          <p:nvPr>
            <p:ph type="body" idx="1"/>
          </p:nvPr>
        </p:nvSpPr>
        <p:spPr>
          <a:xfrm>
            <a:off x="1240568" y="2667001"/>
            <a:ext cx="6260370" cy="576262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Доказать: </a:t>
            </a:r>
            <a:r>
              <a:rPr lang="en-US" sz="2000" dirty="0" smtClean="0">
                <a:solidFill>
                  <a:schemeClr val="tx1"/>
                </a:solidFill>
              </a:rPr>
              <a:t>S = 0,5 </a:t>
            </a:r>
            <a:r>
              <a:rPr lang="en-US" sz="2000" i="1" dirty="0" smtClean="0">
                <a:solidFill>
                  <a:schemeClr val="tx1"/>
                </a:solidFill>
              </a:rPr>
              <a:t>AC</a:t>
            </a:r>
            <a:r>
              <a:rPr lang="en-US" sz="2000" dirty="0" smtClean="0">
                <a:solidFill>
                  <a:schemeClr val="tx1"/>
                </a:solidFill>
              </a:rPr>
              <a:t> · </a:t>
            </a:r>
            <a:r>
              <a:rPr lang="en-US" sz="2000" i="1" dirty="0" smtClean="0">
                <a:solidFill>
                  <a:schemeClr val="tx1"/>
                </a:solidFill>
              </a:rPr>
              <a:t>BD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15494" y="5655707"/>
            <a:ext cx="266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414711" y="5286375"/>
            <a:ext cx="266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3555962" y="3582135"/>
            <a:ext cx="266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215494" y="3274172"/>
            <a:ext cx="266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2360081" y="4479346"/>
            <a:ext cx="266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V="1">
            <a:off x="2626253" y="4343400"/>
            <a:ext cx="131235" cy="1359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771775" y="4371975"/>
            <a:ext cx="114300" cy="1073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Равнобедренный треугольник 3"/>
          <p:cNvSpPr/>
          <p:nvPr/>
        </p:nvSpPr>
        <p:spPr>
          <a:xfrm rot="18906687">
            <a:off x="560766" y="3374817"/>
            <a:ext cx="2828925" cy="1616623"/>
          </a:xfrm>
          <a:prstGeom prst="triangle">
            <a:avLst>
              <a:gd name="adj" fmla="val 57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0" name="Прямая соединительная линия 29"/>
          <p:cNvCxnSpPr>
            <a:stCxn id="4" idx="4"/>
            <a:endCxn id="4" idx="2"/>
          </p:cNvCxnSpPr>
          <p:nvPr/>
        </p:nvCxnSpPr>
        <p:spPr>
          <a:xfrm flipH="1">
            <a:off x="1543559" y="3757573"/>
            <a:ext cx="2004239" cy="19964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Равнобедренный треугольник 8"/>
          <p:cNvSpPr/>
          <p:nvPr/>
        </p:nvSpPr>
        <p:spPr>
          <a:xfrm rot="8057398">
            <a:off x="1477886" y="4614987"/>
            <a:ext cx="2816378" cy="998229"/>
          </a:xfrm>
          <a:prstGeom prst="triangle">
            <a:avLst>
              <a:gd name="adj" fmla="val 435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8" name="Прямая соединительная линия 27"/>
          <p:cNvCxnSpPr>
            <a:stCxn id="4" idx="0"/>
            <a:endCxn id="9" idx="3"/>
          </p:cNvCxnSpPr>
          <p:nvPr/>
        </p:nvCxnSpPr>
        <p:spPr>
          <a:xfrm>
            <a:off x="1554375" y="3461440"/>
            <a:ext cx="1100961" cy="11744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2493167" y="4311360"/>
            <a:ext cx="199676" cy="1679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690415" y="4305642"/>
            <a:ext cx="146653" cy="1481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9" idx="3"/>
            <a:endCxn id="9" idx="0"/>
          </p:cNvCxnSpPr>
          <p:nvPr/>
        </p:nvCxnSpPr>
        <p:spPr>
          <a:xfrm>
            <a:off x="2655336" y="4635865"/>
            <a:ext cx="714547" cy="6970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509893" y="4667905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9208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в парах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14427" y="3423568"/>
            <a:ext cx="3586585" cy="14729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smtClean="0"/>
              <a:t>S = 0,5·8·18=72</a:t>
            </a:r>
            <a:r>
              <a:rPr lang="ru-RU" sz="3200" b="1" dirty="0" smtClean="0"/>
              <a:t> см</a:t>
            </a:r>
            <a:r>
              <a:rPr lang="ru-RU" sz="3200" b="1" baseline="30000" dirty="0" smtClean="0"/>
              <a:t>2</a:t>
            </a:r>
            <a:endParaRPr lang="ru-RU" sz="3200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643063" y="2466525"/>
            <a:ext cx="1891318" cy="364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омб 11"/>
          <p:cNvSpPr/>
          <p:nvPr/>
        </p:nvSpPr>
        <p:spPr>
          <a:xfrm>
            <a:off x="1176867" y="3243263"/>
            <a:ext cx="1151996" cy="1657350"/>
          </a:xfrm>
          <a:prstGeom prst="diamond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Индивидуальное задание со взаимопроверкой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20128" y="2624850"/>
            <a:ext cx="1552047" cy="513577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Вариант 1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52385" y="4270807"/>
            <a:ext cx="1687531" cy="576262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Вариант 2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831677" y="3199510"/>
            <a:ext cx="3337560" cy="121443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dirty="0" smtClean="0"/>
              <a:t>В</a:t>
            </a:r>
            <a:r>
              <a:rPr lang="en-US" dirty="0" smtClean="0"/>
              <a:t>D = 4·2=8 </a:t>
            </a:r>
            <a:r>
              <a:rPr lang="ru-RU" dirty="0" smtClean="0"/>
              <a:t>см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S = 0,5·8·2,5 = 10</a:t>
            </a:r>
            <a:r>
              <a:rPr lang="ru-RU" dirty="0" smtClean="0"/>
              <a:t> см</a:t>
            </a:r>
            <a:r>
              <a:rPr lang="ru-RU" baseline="30000" dirty="0" smtClean="0"/>
              <a:t>2</a:t>
            </a:r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1752865" y="3243263"/>
            <a:ext cx="1" cy="16573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76868" y="4057651"/>
            <a:ext cx="11519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752865" y="3914775"/>
            <a:ext cx="118798" cy="142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871663" y="3914775"/>
            <a:ext cx="14287" cy="1428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47726" y="3859950"/>
            <a:ext cx="24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447075" y="4044616"/>
            <a:ext cx="24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605759" y="4912519"/>
            <a:ext cx="24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2333226" y="3887272"/>
            <a:ext cx="24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1627058" y="2886967"/>
            <a:ext cx="24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33" name="Объект 5"/>
          <p:cNvSpPr>
            <a:spLocks noGrp="1"/>
          </p:cNvSpPr>
          <p:nvPr>
            <p:ph sz="quarter" idx="4"/>
          </p:nvPr>
        </p:nvSpPr>
        <p:spPr>
          <a:xfrm>
            <a:off x="3831677" y="4934670"/>
            <a:ext cx="3337560" cy="121443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dirty="0" smtClean="0"/>
              <a:t>АС</a:t>
            </a:r>
            <a:r>
              <a:rPr lang="en-US" dirty="0" smtClean="0"/>
              <a:t> = </a:t>
            </a:r>
            <a:r>
              <a:rPr lang="ru-RU" dirty="0" smtClean="0"/>
              <a:t>0,5</a:t>
            </a:r>
            <a:r>
              <a:rPr lang="en-US" dirty="0" smtClean="0"/>
              <a:t>·2=</a:t>
            </a:r>
            <a:r>
              <a:rPr lang="ru-RU" dirty="0" smtClean="0"/>
              <a:t>1</a:t>
            </a:r>
            <a:r>
              <a:rPr lang="en-US" dirty="0" smtClean="0"/>
              <a:t> </a:t>
            </a:r>
            <a:r>
              <a:rPr lang="ru-RU" dirty="0" smtClean="0"/>
              <a:t>см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S = 0,5·</a:t>
            </a:r>
            <a:r>
              <a:rPr lang="ru-RU" dirty="0" smtClean="0"/>
              <a:t>1</a:t>
            </a:r>
            <a:r>
              <a:rPr lang="en-US" dirty="0" smtClean="0"/>
              <a:t>·</a:t>
            </a:r>
            <a:r>
              <a:rPr lang="ru-RU" dirty="0" smtClean="0"/>
              <a:t>6</a:t>
            </a:r>
            <a:r>
              <a:rPr lang="en-US" dirty="0" smtClean="0"/>
              <a:t> = </a:t>
            </a:r>
            <a:r>
              <a:rPr lang="ru-RU" dirty="0" smtClean="0"/>
              <a:t>3 см</a:t>
            </a:r>
            <a:r>
              <a:rPr lang="ru-RU" baseline="30000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18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3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smtClean="0"/>
              <a:t>   .   .   .   .   .      вычисления площадей     .   .   .   .  </a:t>
            </a:r>
            <a:r>
              <a:rPr lang="ru-RU" dirty="0"/>
              <a:t> </a:t>
            </a:r>
            <a:r>
              <a:rPr lang="ru-RU" dirty="0" smtClean="0"/>
              <a:t>.  четырехугольников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78731" y="2807494"/>
            <a:ext cx="2014537" cy="9286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Прямоугольник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73563" y="4234103"/>
            <a:ext cx="1357312" cy="12715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Квадрат</a:t>
            </a:r>
            <a:endParaRPr lang="ru-RU" dirty="0"/>
          </a:p>
        </p:txBody>
      </p:sp>
      <p:sp>
        <p:nvSpPr>
          <p:cNvPr id="5" name="Трапеция 4"/>
          <p:cNvSpPr/>
          <p:nvPr/>
        </p:nvSpPr>
        <p:spPr>
          <a:xfrm>
            <a:off x="1514474" y="4324471"/>
            <a:ext cx="1543050" cy="1271588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Трапеция</a:t>
            </a:r>
            <a:endParaRPr lang="ru-RU" dirty="0"/>
          </a:p>
        </p:txBody>
      </p:sp>
      <p:sp>
        <p:nvSpPr>
          <p:cNvPr id="6" name="Ромб 5"/>
          <p:cNvSpPr/>
          <p:nvPr/>
        </p:nvSpPr>
        <p:spPr>
          <a:xfrm>
            <a:off x="6732587" y="2869645"/>
            <a:ext cx="1411288" cy="255746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Ромб</a:t>
            </a:r>
            <a:endParaRPr lang="ru-RU" dirty="0"/>
          </a:p>
        </p:txBody>
      </p:sp>
      <p:sp>
        <p:nvSpPr>
          <p:cNvPr id="7" name="Параллелограмм 6"/>
          <p:cNvSpPr/>
          <p:nvPr/>
        </p:nvSpPr>
        <p:spPr>
          <a:xfrm>
            <a:off x="4004072" y="2818209"/>
            <a:ext cx="2414588" cy="871538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Параллелограмм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08914" y="701040"/>
            <a:ext cx="3049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Особенности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89593" y="1244104"/>
            <a:ext cx="24320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некоторых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278731" y="2645331"/>
            <a:ext cx="540564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«Лучший способ изучить что-либо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– это открыть самому»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                              Д. Пойа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9429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279</TotalTime>
  <Words>188</Words>
  <Application>Microsoft Office PowerPoint</Application>
  <PresentationFormat>Экран (4:3)</PresentationFormat>
  <Paragraphs>57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Garamond</vt:lpstr>
      <vt:lpstr>Times New Roman</vt:lpstr>
      <vt:lpstr>Натуральные материалы</vt:lpstr>
      <vt:lpstr>Особенности вычисления площадей некоторых четырехугольников</vt:lpstr>
      <vt:lpstr>Индивидуальное задание с самопроверкой</vt:lpstr>
      <vt:lpstr>Теорема: если в выпуклом четырехугольнике диагонали взаимно перпендикулярны, то его площадь равна половине произведения диагоналей.  </vt:lpstr>
      <vt:lpstr>Задание в парах</vt:lpstr>
      <vt:lpstr>Индивидуальное задание со взаимопроверкой</vt:lpstr>
      <vt:lpstr>    .   .   .   .   .      вычисления площадей     .   .   .   .   .  четырехугольников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Индивидуальное задание с самопроверкой</dc:title>
  <dc:creator>Админ</dc:creator>
  <cp:lastModifiedBy>Lenovo</cp:lastModifiedBy>
  <cp:revision>27</cp:revision>
  <dcterms:created xsi:type="dcterms:W3CDTF">2016-11-03T08:57:56Z</dcterms:created>
  <dcterms:modified xsi:type="dcterms:W3CDTF">2022-01-11T06:43:53Z</dcterms:modified>
</cp:coreProperties>
</file>