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89" r:id="rId5"/>
    <p:sldId id="261" r:id="rId6"/>
    <p:sldId id="258" r:id="rId7"/>
    <p:sldId id="262" r:id="rId8"/>
    <p:sldId id="260" r:id="rId9"/>
    <p:sldId id="264" r:id="rId10"/>
    <p:sldId id="263" r:id="rId11"/>
    <p:sldId id="265" r:id="rId12"/>
    <p:sldId id="266" r:id="rId13"/>
    <p:sldId id="268" r:id="rId14"/>
    <p:sldId id="267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7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2C09"/>
    <a:srgbClr val="90A0AD"/>
    <a:srgbClr val="AD4F0F"/>
    <a:srgbClr val="54769B"/>
    <a:srgbClr val="E4E5E4"/>
    <a:srgbClr val="6C839B"/>
    <a:srgbClr val="557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960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9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72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52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7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323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58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593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48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750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CEC0B-F25D-4DFA-BA5D-53384E67895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779D7-00F6-4A3E-972A-B8C93BB46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585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microsoft.com/office/2007/relationships/hdphoto" Target="../media/hdphoto4.wdp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u.skysmart.ru/student/kepafesax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img2.freepng.ru/20180604/lvc/kisspng-autumn-leaf-color-drawing-colored-pencil-autumn-leaves-5b153f02d6ead2.05792115152811904288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92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0461">
            <a:off x="-697003" y="4877445"/>
            <a:ext cx="3265060" cy="188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ow-cool.ru/800/600/https/sch1353zg.mskobr.ru/files/Images2020/N200527_posl_zvono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480" l="1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90">
            <a:off x="10150475" y="195263"/>
            <a:ext cx="2117725" cy="200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x-lines.ru/letters/i/cyrillicscript/2146/ba594f/60/0/4nt7dygoz5emwegtodea8wcb4gy7bqsoz5em8wf6rdea9wfz4gf7bqsosyo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35" y="1930563"/>
            <a:ext cx="9726141" cy="139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x-lines.ru/letters/i/cyrillicscript/0942/a35048/40/0/4n3nypty4n7pbq6osdeadwcb4n4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486" y="3324813"/>
            <a:ext cx="3470288" cy="61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800" y="4966744"/>
            <a:ext cx="1074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Учитель русского языка и литературы Бачилава Ольга Васильевна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5900" y="6340334"/>
            <a:ext cx="558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г. </a:t>
            </a:r>
            <a:r>
              <a:rPr lang="ru-RU" sz="2800" i="1" dirty="0" err="1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Тарко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-Сале </a:t>
            </a:r>
            <a:r>
              <a:rPr lang="ru-RU" sz="2800" i="1" dirty="0" err="1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Пуровского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района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0351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9343" y="722255"/>
            <a:ext cx="10580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Тема урока: Правописание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21850" y="722255"/>
            <a:ext cx="6464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сложных имён прилагательных 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9343" y="1618734"/>
            <a:ext cx="2522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Цель урока: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9411" y="2380480"/>
            <a:ext cx="3341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 знать условия 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11288" y="2426646"/>
            <a:ext cx="69123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слитного и дефисного написания </a:t>
            </a:r>
          </a:p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сложных имён прилагательных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5739" y="3788559"/>
            <a:ext cx="3769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 уметь правильно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45041" y="3779174"/>
            <a:ext cx="48893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писать  сложные имена </a:t>
            </a:r>
          </a:p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69411" y="5008204"/>
            <a:ext cx="57825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 уметь обосновывать выбор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51956" y="4979503"/>
            <a:ext cx="463332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слитного и дефисного </a:t>
            </a:r>
          </a:p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написания сложных </a:t>
            </a:r>
          </a:p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имён прилагательных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3649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8772" y="199741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Исследование лексического материала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14" y="1056084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1. Теоретическая.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pic>
        <p:nvPicPr>
          <p:cNvPr id="10244" name="Picture 4" descr="https://static.tildacdn.com/tild6262-6435-4838-b063-363037376236/---------362812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1" y="1597512"/>
            <a:ext cx="4230520" cy="547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5202" y="2672895"/>
            <a:ext cx="3361818" cy="1512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сине-зелёные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бело-розовые</a:t>
            </a:r>
            <a:endParaRPr lang="ru-RU" sz="32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1371" y="2120418"/>
            <a:ext cx="207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Значение: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516914" y="2672895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441371" y="2902207"/>
            <a:ext cx="207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Примеры: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516914" y="3428999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16914" y="3899352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41371" y="4185103"/>
            <a:ext cx="207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Вывод: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326158" y="4831434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326158" y="5329009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326158" y="5866037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437085" y="2139467"/>
            <a:ext cx="2930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оттенки цветов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37085" y="2944095"/>
            <a:ext cx="285629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красно-синий, 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жёлто-красный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15706" y="4344086"/>
            <a:ext cx="455586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прилагательные, </a:t>
            </a:r>
            <a:endParaRPr lang="ru-RU" sz="3200" i="1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обозначающие</a:t>
            </a: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оттенки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цветов пишутся </a:t>
            </a:r>
            <a:endParaRPr lang="ru-RU" sz="3200" i="1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через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дефис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326158" y="6228895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37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8772" y="199741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Исследование лексического материала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14" y="1056084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1. Теоретическая.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pic>
        <p:nvPicPr>
          <p:cNvPr id="10244" name="Picture 4" descr="https://static.tildacdn.com/tild6262-6435-4838-b063-363037376236/---------362812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1" y="1597512"/>
            <a:ext cx="6226234" cy="53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55315" y="2585550"/>
            <a:ext cx="4986237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литературно-музыкальный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28614" y="1898984"/>
            <a:ext cx="6845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Замените равноправными словами:</a:t>
            </a:r>
            <a:endParaRPr lang="ru-RU" sz="32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1485" y="3167750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Примеры: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68300" y="4422579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Вывод: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10514" y="2503318"/>
            <a:ext cx="5462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итературный и музыкальный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202266" y="2975599"/>
            <a:ext cx="5278827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202264" y="4279397"/>
            <a:ext cx="5278827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110514" y="3673432"/>
            <a:ext cx="3894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машино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-тракторный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7581415" y="4907954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581415" y="5343524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581415" y="6345009"/>
            <a:ext cx="429127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7490700" y="4418459"/>
            <a:ext cx="47484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прилагательные,</a:t>
            </a:r>
            <a:endParaRPr lang="ru-RU" sz="3200" i="1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которые можно заменить</a:t>
            </a: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равноправными словами с союзом и</a:t>
            </a:r>
            <a:endParaRPr lang="ru-RU" sz="3200" i="1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7581415" y="5856685"/>
            <a:ext cx="429127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35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8772" y="199741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Исследование лексического материала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14" y="1056084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1. Теоретическая.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pic>
        <p:nvPicPr>
          <p:cNvPr id="10244" name="Picture 4" descr="https://static.tildacdn.com/tild6262-6435-4838-b063-363037376236/---------362812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1" y="1597512"/>
            <a:ext cx="4230520" cy="547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6097" y="2672895"/>
            <a:ext cx="340003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юго-западный</a:t>
            </a:r>
            <a:endParaRPr lang="ru-RU" sz="32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54654" y="1861449"/>
            <a:ext cx="6516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От какого слова образовано: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9336277" y="2359023"/>
            <a:ext cx="251990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48013" y="3150500"/>
            <a:ext cx="207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Примеры</a:t>
            </a:r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: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436609" y="4054474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36609" y="3638095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41371" y="4185103"/>
            <a:ext cx="207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Вывод: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326158" y="4831434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326158" y="5329009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326158" y="5866037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9210659" y="1863760"/>
            <a:ext cx="2771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юго-запад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326158" y="3177313"/>
            <a:ext cx="3788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контр-адмиральский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326158" y="4344086"/>
            <a:ext cx="64415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прилагательные, </a:t>
            </a:r>
            <a:endParaRPr lang="ru-RU" sz="3200" i="1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образованные</a:t>
            </a: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 сложного имени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уществительного, которое пишется через дефис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339211" y="6272438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348013" y="2492600"/>
            <a:ext cx="6516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Часть речи: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565133" y="2496062"/>
            <a:ext cx="5873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сложное имя существительное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677662" y="3032128"/>
            <a:ext cx="530414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6339211" y="3561234"/>
            <a:ext cx="3447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северо-восточный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436609" y="6751409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93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29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8772" y="199741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Исследование лексического материала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14" y="1056084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1. Теоретическая.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pic>
        <p:nvPicPr>
          <p:cNvPr id="10244" name="Picture 4" descr="https://static.tildacdn.com/tild6262-6435-4838-b063-363037376236/---------362812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1" y="1597512"/>
            <a:ext cx="4404692" cy="53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1095" y="2494789"/>
            <a:ext cx="3645358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хитрый-прехитрый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04614" y="1897353"/>
            <a:ext cx="6845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Значение повтора:</a:t>
            </a:r>
            <a:endParaRPr lang="ru-RU" sz="32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69928" y="2714084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Примеры: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92736" y="3530815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Вывод: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92571" y="1894565"/>
            <a:ext cx="2584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усилительное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7823200" y="2365999"/>
            <a:ext cx="2584554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476063" y="3265652"/>
            <a:ext cx="5278827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426185" y="2813835"/>
            <a:ext cx="252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белый-белый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057415" y="4115590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188044" y="4617810"/>
            <a:ext cx="408908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16483" y="5590267"/>
            <a:ext cx="429127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023201" y="3657448"/>
            <a:ext cx="47484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прилагательные, имеющие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усилительное значение в результате повтора пишутся через дефис. </a:t>
            </a:r>
          </a:p>
          <a:p>
            <a:endParaRPr lang="ru-RU" sz="3200" i="1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116483" y="5072914"/>
            <a:ext cx="429127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086948" y="6105525"/>
            <a:ext cx="125728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12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8772" y="199741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Исследование лексического материала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14" y="1056084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1. Теоретическая.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pic>
        <p:nvPicPr>
          <p:cNvPr id="10244" name="Picture 4" descr="https://static.tildacdn.com/tild6262-6435-4838-b063-363037376236/---------362812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1" y="1597512"/>
            <a:ext cx="4404692" cy="53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4412" y="2494789"/>
            <a:ext cx="3318729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широкоэкранный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93321" y="1796662"/>
            <a:ext cx="7919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Замените словосочетанием (</a:t>
            </a:r>
            <a:r>
              <a:rPr lang="ru-RU" sz="3200" i="1" u="sng" dirty="0" err="1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прил</a:t>
            </a:r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.+сущ.):</a:t>
            </a:r>
            <a:endParaRPr lang="ru-RU" sz="32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89258" y="3005975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Примеры: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92736" y="3530815"/>
            <a:ext cx="207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Вывод: </a:t>
            </a:r>
            <a:endParaRPr lang="ru-RU" sz="32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19708" y="3001422"/>
            <a:ext cx="3957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кисломолочный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116483" y="2783105"/>
            <a:ext cx="284908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403092" y="3530815"/>
            <a:ext cx="5278827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091057" y="2317604"/>
            <a:ext cx="2951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широкий экран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057415" y="4115590"/>
            <a:ext cx="3991428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188044" y="4617810"/>
            <a:ext cx="408908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023201" y="3657448"/>
            <a:ext cx="4748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прилагательные,</a:t>
            </a:r>
          </a:p>
          <a:p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которые образованы на основе словосочетания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116483" y="5072914"/>
            <a:ext cx="4291271" cy="0"/>
          </a:xfrm>
          <a:prstGeom prst="line">
            <a:avLst/>
          </a:prstGeom>
          <a:ln>
            <a:solidFill>
              <a:srgbClr val="5F2C09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24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658662" y="208078"/>
            <a:ext cx="974322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Правописание сложных имён прилагательных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6932" y="1648608"/>
            <a:ext cx="2398081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5F2C0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СЛИТНО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243218" y="1009938"/>
            <a:ext cx="1087015" cy="536094"/>
          </a:xfrm>
          <a:prstGeom prst="straightConnector1">
            <a:avLst/>
          </a:prstGeom>
          <a:ln w="38100">
            <a:solidFill>
              <a:srgbClr val="5F2C09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106231" y="874692"/>
            <a:ext cx="1168398" cy="806586"/>
          </a:xfrm>
          <a:prstGeom prst="straightConnector1">
            <a:avLst/>
          </a:prstGeom>
          <a:ln w="38100">
            <a:solidFill>
              <a:srgbClr val="5F2C09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677492" y="1756048"/>
            <a:ext cx="372291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5F2C0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ЧЕРЕЗ ДЕФИС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1413" y="2294939"/>
            <a:ext cx="3349121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5F2C0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Образованы от словосочетаний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железнодорожный – железная дорога</a:t>
            </a:r>
            <a:endParaRPr lang="ru-RU" sz="2800" i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60687" y="2402379"/>
            <a:ext cx="7431314" cy="44012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5F2C09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Оттенки цветов 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ярко-красный</a:t>
            </a:r>
            <a:endParaRPr lang="ru-RU" sz="2800" i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514350" indent="-514350">
              <a:buAutoNum type="arabicPeriod" startAt="2"/>
            </a:pPr>
            <a:r>
              <a:rPr lang="ru-RU" sz="28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 сложных существительных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северо-западный (северо-запад)</a:t>
            </a:r>
          </a:p>
          <a:p>
            <a:r>
              <a:rPr lang="ru-RU" sz="28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3. Можно заменить равноправными  словами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литературно-музыкальный (литературный и музыкальный)</a:t>
            </a:r>
          </a:p>
          <a:p>
            <a:pPr marL="514350" indent="-514350">
              <a:buAutoNum type="arabicPeriod" startAt="4"/>
            </a:pPr>
            <a:r>
              <a:rPr lang="ru-RU" sz="28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Имеет усилительное значение в результате повтора слова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белый-белый пароход</a:t>
            </a:r>
          </a:p>
        </p:txBody>
      </p:sp>
    </p:spTree>
    <p:extLst>
      <p:ext uri="{BB962C8B-B14F-4D97-AF65-F5344CB8AC3E}">
        <p14:creationId xmlns:p14="http://schemas.microsoft.com/office/powerpoint/2010/main" val="20741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36032" t="13562" r="36111" b="12787"/>
          <a:stretch/>
        </p:blipFill>
        <p:spPr>
          <a:xfrm>
            <a:off x="489342" y="102904"/>
            <a:ext cx="4542221" cy="6755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50201" t="19347" r="34746" b="35644"/>
          <a:stretch/>
        </p:blipFill>
        <p:spPr>
          <a:xfrm rot="5400000">
            <a:off x="5641185" y="10863"/>
            <a:ext cx="5941192" cy="716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02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057" y="15619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Лингвистическая разминка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1268" name="Picture 4" descr="https://ds05.infourok.ru/uploads/ex/04d7/00101dee-11f2b056/hello_html_24fb561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803" y="602583"/>
            <a:ext cx="8190140" cy="63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5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057" y="15619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Работа в группах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600" y="2075318"/>
            <a:ext cx="10276115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1.Откройте файл с наименованием «Задание № 1» на ноутбуке. </a:t>
            </a:r>
          </a:p>
          <a:p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2. Выполните задание предложенное в  документе </a:t>
            </a:r>
          </a:p>
          <a:p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3. Заполните групповую карту. </a:t>
            </a:r>
            <a:endParaRPr lang="ru-RU" sz="3600" i="1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2510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a03/000a1c22-2c9334e5/hello_html_m5ed2c07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9"/>
          <a:stretch/>
        </p:blipFill>
        <p:spPr bwMode="auto">
          <a:xfrm>
            <a:off x="0" y="1358900"/>
            <a:ext cx="12176940" cy="458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x-lines.ru/letters/i/cyrillicscript/0913/c7746b/56/0/4njpdyqt1ropbq6ozyopbc6oz5eafwf64n3pbxty4n7nbwcd4gypbxsozmeagx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62" y="0"/>
            <a:ext cx="9899558" cy="117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ain-cdn.goods.ru/big2/hlr-system/156855524/100025986330b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98" y="3429000"/>
            <a:ext cx="2115002" cy="246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mg2.freepng.ru/20180315/stq/kisspng-ballpoint-pen-animation-pen-vector-5aaa76e62673c1.499703481521120998157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342" y="3156012"/>
            <a:ext cx="2200727" cy="278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atherineasquithgallery.com/uploads/posts/2021-03/1614560305_96-p-karandash-na-belom-fone-1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44" y="3522920"/>
            <a:ext cx="2800851" cy="280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stor.nn2.ru/forum/data/forum/images/2019-08/236095071-emotico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416" y="4032566"/>
            <a:ext cx="3013554" cy="191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7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057" y="15619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Защита работы. Группа № 1. 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8434" name="Picture 2" descr="https://komus-opt.ru/upload/iblock/397/829584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3" t="6140" r="7947" b="72314"/>
          <a:stretch/>
        </p:blipFill>
        <p:spPr bwMode="auto">
          <a:xfrm>
            <a:off x="1117599" y="1543830"/>
            <a:ext cx="10900230" cy="279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7599" y="1741489"/>
            <a:ext cx="102761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Юго-западный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ветер 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гнал 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сине-зелёные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волны</a:t>
            </a:r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.</a:t>
            </a:r>
          </a:p>
          <a:p>
            <a:pPr algn="just"/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На 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борту </a:t>
            </a:r>
            <a:r>
              <a:rPr lang="ru-RU" sz="32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рыболовецкого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судна стоял высокий человек </a:t>
            </a:r>
            <a:endParaRPr lang="ru-RU" sz="32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в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тёмно-сером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водонепроницаемом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плаще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 и </a:t>
            </a:r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смотрел</a:t>
            </a:r>
          </a:p>
          <a:p>
            <a:pPr algn="just"/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вдаль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. На горизонте маячило судно. Над ним </a:t>
            </a:r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висели</a:t>
            </a:r>
          </a:p>
          <a:p>
            <a:pPr algn="just"/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бело-розовые</a:t>
            </a:r>
            <a:r>
              <a:rPr lang="ru-RU" sz="3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облака</a:t>
            </a:r>
            <a:r>
              <a:rPr lang="ru-RU" sz="32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.</a:t>
            </a:r>
          </a:p>
          <a:p>
            <a:endParaRPr lang="ru-RU" sz="3600" i="1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9205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057" y="15619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Защита работы. Группа № 2. 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7" name="Рисунок 6" descr="https://cdn-user12724.skyeng.ru/image/8afd84b4fabf2d2d1885efff9f7fb228.jpg?width=684&amp;sh=0.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51" y="1092589"/>
            <a:ext cx="11048548" cy="2637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82" name="Picture 2" descr="https://komus-opt.ru/upload/iblock/397/829584_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3" t="7048" r="8137" b="68386"/>
          <a:stretch/>
        </p:blipFill>
        <p:spPr bwMode="auto">
          <a:xfrm>
            <a:off x="838651" y="3730171"/>
            <a:ext cx="11048548" cy="297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8651" y="3744458"/>
            <a:ext cx="94633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Над 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пустыней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взошло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багрово-красное</a:t>
            </a:r>
            <a:r>
              <a:rPr lang="ru-RU" sz="3200" i="1" dirty="0" smtClean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солнце. И 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песок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</a:t>
            </a:r>
            <a:r>
              <a:rPr lang="ru-RU" sz="3200" i="1" dirty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ярко-оранжевым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200" i="1" dirty="0" smtClean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Над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кактусами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медленно проплывали 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тёмно-серые</a:t>
            </a: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облака</a:t>
            </a:r>
            <a:r>
              <a:rPr lang="ru-RU" sz="3200" i="1" dirty="0">
                <a:solidFill>
                  <a:srgbClr val="242D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которые создавали небольшую тень. Возможно, недалеко от этого места есть оазис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45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057" y="15619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Защита работы. Группа № 3. 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1506" name="Picture 2" descr="https://media.baamboozle.com/uploads/images/90088/1614548251_14951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8" y="1480456"/>
            <a:ext cx="4548379" cy="451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komus-opt.ru/upload/iblock/397/829584_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9" t="7048" r="8091" b="61266"/>
          <a:stretch/>
        </p:blipFill>
        <p:spPr bwMode="auto">
          <a:xfrm>
            <a:off x="5426492" y="1103085"/>
            <a:ext cx="6547794" cy="367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26492" y="1103085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дальневосточном</a:t>
            </a:r>
            <a:r>
              <a:rPr lang="ru-RU" sz="3200" dirty="0" smtClean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федеральном </a:t>
            </a:r>
            <a:r>
              <a:rPr lang="ru-RU" sz="32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округе ожидаются заморозки. Днём будет преобладать 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северо-западный</a:t>
            </a:r>
            <a:r>
              <a:rPr lang="ru-RU" sz="32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 ветер. Будут наблюдаться 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гололёдные</a:t>
            </a:r>
            <a:r>
              <a:rPr lang="ru-RU" sz="32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 явления. Местами ожидаются </a:t>
            </a:r>
            <a:r>
              <a:rPr lang="ru-RU" sz="3200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кратковременные</a:t>
            </a:r>
            <a:r>
              <a:rPr lang="ru-RU" sz="3200" dirty="0">
                <a:solidFill>
                  <a:srgbClr val="0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 дожди.</a:t>
            </a:r>
            <a:endParaRPr lang="ru-RU" sz="32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833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33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Оцените свою работу в группе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2530" name="Picture 2" descr="https://cdn1.ozone.ru/multimedia/1018768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1604887"/>
            <a:ext cx="3386981" cy="411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37228" y="804449"/>
            <a:ext cx="7754772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«5»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активно работал в группе, анализировал лексический материал, объяснял выбор написания слова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7228" y="2666067"/>
            <a:ext cx="7754772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«4»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Анализировал лексический материал, но не объяснял выбор написания слова. Или не совсем активно проявлял себя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37228" y="4527685"/>
            <a:ext cx="7754772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«3»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Мало проявлял себя в работе. Не анализировал материал, не объяснял написание слов. 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7228" y="5958416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«2»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Не проявлял себя. Не помогал группе. 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774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237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Графический диктант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5457" y="765798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Маршрутный лист. Станция 2. Практическая.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247317"/>
              </p:ext>
            </p:extLst>
          </p:nvPr>
        </p:nvGraphicFramePr>
        <p:xfrm>
          <a:off x="3983606" y="1793715"/>
          <a:ext cx="4235091" cy="4810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1697">
                  <a:extLst>
                    <a:ext uri="{9D8B030D-6E8A-4147-A177-3AD203B41FA5}">
                      <a16:colId xmlns:a16="http://schemas.microsoft.com/office/drawing/2014/main" val="3426273319"/>
                    </a:ext>
                  </a:extLst>
                </a:gridCol>
                <a:gridCol w="1411697">
                  <a:extLst>
                    <a:ext uri="{9D8B030D-6E8A-4147-A177-3AD203B41FA5}">
                      <a16:colId xmlns:a16="http://schemas.microsoft.com/office/drawing/2014/main" val="2805544472"/>
                    </a:ext>
                  </a:extLst>
                </a:gridCol>
                <a:gridCol w="1411697">
                  <a:extLst>
                    <a:ext uri="{9D8B030D-6E8A-4147-A177-3AD203B41FA5}">
                      <a16:colId xmlns:a16="http://schemas.microsoft.com/office/drawing/2014/main" val="1611988477"/>
                    </a:ext>
                  </a:extLst>
                </a:gridCol>
              </a:tblGrid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522561"/>
                  </a:ext>
                </a:extLst>
              </a:tr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38972"/>
                  </a:ext>
                </a:extLst>
              </a:tr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5471"/>
                  </a:ext>
                </a:extLst>
              </a:tr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86476"/>
                  </a:ext>
                </a:extLst>
              </a:tr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822577"/>
                  </a:ext>
                </a:extLst>
              </a:tr>
              <a:tr h="801714"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394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09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237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Графический диктант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5457" y="765798"/>
            <a:ext cx="898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Проверка </a:t>
            </a:r>
            <a:endParaRPr lang="ru-RU" sz="3600" i="1" u="sng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46834"/>
              </p:ext>
            </p:extLst>
          </p:nvPr>
        </p:nvGraphicFramePr>
        <p:xfrm>
          <a:off x="3983608" y="1770743"/>
          <a:ext cx="3491250" cy="4818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3750">
                  <a:extLst>
                    <a:ext uri="{9D8B030D-6E8A-4147-A177-3AD203B41FA5}">
                      <a16:colId xmlns:a16="http://schemas.microsoft.com/office/drawing/2014/main" val="3426273319"/>
                    </a:ext>
                  </a:extLst>
                </a:gridCol>
                <a:gridCol w="1163750">
                  <a:extLst>
                    <a:ext uri="{9D8B030D-6E8A-4147-A177-3AD203B41FA5}">
                      <a16:colId xmlns:a16="http://schemas.microsoft.com/office/drawing/2014/main" val="2805544472"/>
                    </a:ext>
                  </a:extLst>
                </a:gridCol>
                <a:gridCol w="1163750">
                  <a:extLst>
                    <a:ext uri="{9D8B030D-6E8A-4147-A177-3AD203B41FA5}">
                      <a16:colId xmlns:a16="http://schemas.microsoft.com/office/drawing/2014/main" val="1611988477"/>
                    </a:ext>
                  </a:extLst>
                </a:gridCol>
              </a:tblGrid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522561"/>
                  </a:ext>
                </a:extLst>
              </a:tr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38972"/>
                  </a:ext>
                </a:extLst>
              </a:tr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5471"/>
                  </a:ext>
                </a:extLst>
              </a:tr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86476"/>
                  </a:ext>
                </a:extLst>
              </a:tr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822577"/>
                  </a:ext>
                </a:extLst>
              </a:tr>
              <a:tr h="803124"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394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33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Оцените свою работу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2530" name="Picture 2" descr="https://cdn1.ozone.ru/multimedia/1018768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1604887"/>
            <a:ext cx="3386981" cy="411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37228" y="804449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«5»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Получилось графическое изображение «5»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7228" y="2321005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«4»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Допустил 1-2 ошибки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37228" y="3837561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«3»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Допустил 3-4 ошибки 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7228" y="5354117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«2»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Допустил более 5 ошибок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9685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83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Виртуальная игра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4628" y="947170"/>
            <a:ext cx="1035827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 ноутбуках откройте файл «Задание № 2»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14628" y="2318707"/>
            <a:ext cx="1035827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Пройдите по ссылке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14628" y="3690245"/>
            <a:ext cx="1035827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Выполните задания виртуальной игры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19600" y="27826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0" i="0" u="sng" dirty="0" smtClean="0">
                <a:solidFill>
                  <a:srgbClr val="2222CC"/>
                </a:solidFill>
                <a:effectLst/>
                <a:latin typeface="Arial" panose="020B0604020202020204" pitchFamily="34" charset="0"/>
              </a:rPr>
              <a:t>https://wordwall.net/play/24375/257/750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9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3366" y="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Оцените свою работу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9" name="Picture 2" descr="https://cdn1.ozone.ru/multimedia/1018768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1604887"/>
            <a:ext cx="3386981" cy="411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37228" y="804449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«5»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7 баллов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7228" y="2321005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«4»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6 баллов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37228" y="3837561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«3»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5-4 балла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37228" y="5354117"/>
            <a:ext cx="775477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Оценка «2» </a:t>
            </a:r>
          </a:p>
          <a:p>
            <a:pPr algn="ctr"/>
            <a:r>
              <a:rPr lang="ru-RU" sz="2800" i="1" dirty="0" smtClean="0">
                <a:solidFill>
                  <a:srgbClr val="5F2C09"/>
                </a:solidFill>
                <a:latin typeface="Arial Narrow" panose="020B0606020202030204" pitchFamily="34" charset="0"/>
                <a:ea typeface="PT Astra Serif" panose="020A0603040505020204" pitchFamily="18" charset="-52"/>
              </a:rPr>
              <a:t>3 и менее баллов</a:t>
            </a:r>
            <a:endParaRPr lang="ru-RU" sz="2800" i="1" dirty="0">
              <a:solidFill>
                <a:srgbClr val="5F2C09"/>
              </a:solidFill>
              <a:latin typeface="Arial Narrow" panose="020B0606020202030204" pitchFamily="34" charset="0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6543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3466" y="8890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Домашнее задание (на выбор)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7600" y="1805135"/>
            <a:ext cx="10452100" cy="43694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§ 28 (учить таблицу), упражнение 268 (по заданиям из упражнения).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§ 28 (учить таблицу), составить текст (5-7 предложений) на тему «Приход зимы» содержащий сложные имена прилагательные. 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3. Выполнить задания по ссылке: </a:t>
            </a:r>
            <a:r>
              <a:rPr lang="en-US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h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ttps://edu.skysmart.ru/student/kepafesaxa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9439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library.mstu.edu.ru/calendar/2015/files/20150531_1216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40" b="82392" l="5167" r="97500">
                        <a14:foregroundMark x1="30333" y1="57687" x2="31333" y2="65834"/>
                        <a14:foregroundMark x1="34333" y1="50329" x2="28333" y2="55322"/>
                        <a14:foregroundMark x1="28000" y1="54271" x2="11000" y2="61892"/>
                        <a14:foregroundMark x1="15000" y1="62155" x2="26667" y2="64783"/>
                        <a14:foregroundMark x1="24333" y1="66886" x2="44333" y2="75296"/>
                        <a14:foregroundMark x1="46667" y1="75821" x2="65833" y2="66886"/>
                        <a14:foregroundMark x1="52000" y1="75821" x2="42667" y2="82392"/>
                        <a14:foregroundMark x1="62667" y1="70039" x2="86167" y2="63732"/>
                        <a14:foregroundMark x1="86167" y1="63732" x2="92167" y2="59001"/>
                        <a14:foregroundMark x1="69833" y1="48752" x2="79167" y2="53482"/>
                        <a14:foregroundMark x1="72833" y1="58476" x2="76500" y2="62681"/>
                        <a14:foregroundMark x1="69833" y1="51380" x2="78167" y2="5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205"/>
          <a:stretch/>
        </p:blipFill>
        <p:spPr bwMode="auto">
          <a:xfrm>
            <a:off x="0" y="785670"/>
            <a:ext cx="4747649" cy="528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46285" y="1085112"/>
            <a:ext cx="10580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Константин Георгиевич Паустовский</a:t>
            </a:r>
            <a:endParaRPr lang="ru-RU" sz="40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1142" y="2747408"/>
            <a:ext cx="88827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AD4F0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Нам дан во владение самый богатый, меткий, могучий и поистине волшебный русский язык.</a:t>
            </a:r>
          </a:p>
          <a:p>
            <a:endParaRPr lang="ru-RU" dirty="0">
              <a:solidFill>
                <a:srgbClr val="AD4F0F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545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3466" y="88900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Рефлексия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5" name="Рисунок 4" descr="https://img2.freepng.ru/20180327/aqw/kisspng-emoji-happiness-smiley-sticker-applause-5aba6baacf1134.574407611522166698848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73" y="1074737"/>
            <a:ext cx="1312863" cy="1363663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 descr="https://http2.mlstatic.com/kit-emoji-digital-whatsapp-em-png-D_NQ_NP_962616-MLB26134600674_102017-F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5" t="55179" r="35251" b="1250"/>
          <a:stretch/>
        </p:blipFill>
        <p:spPr bwMode="auto">
          <a:xfrm>
            <a:off x="769973" y="2973704"/>
            <a:ext cx="1216763" cy="1204595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mg2.freepng.ru/20190306/pqt/kisspng-emoji-domain-clip-art-emoticon-portable-network-gr-look-at-8-images-in-collection-imagem-de-emoji-tri-5c8024b5917c19.816864901551901877595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8111" r="7668" b="8600"/>
          <a:stretch/>
        </p:blipFill>
        <p:spPr bwMode="auto">
          <a:xfrm>
            <a:off x="678867" y="4713603"/>
            <a:ext cx="1307869" cy="1293497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3466" y="1491271"/>
            <a:ext cx="5702459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 доволен уроком и своей работой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63466" y="3302370"/>
            <a:ext cx="8509000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 уроке я работал неплохо, но надо ещё поработать над правилами.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63466" y="5331958"/>
            <a:ext cx="8092408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 уроке мне было трудно, надо больше работать.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5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50766" y="2782669"/>
            <a:ext cx="77547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Спасибо за урок!</a:t>
            </a:r>
            <a:endParaRPr lang="ru-RU" sz="36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4038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39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9688" t="25926" r="17604" b="814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 w="28575">
            <a:noFill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099538" y="4642338"/>
            <a:ext cx="25585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96762" y="4847492"/>
            <a:ext cx="436684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9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library.mstu.edu.ru/calendar/2015/files/20150531_1216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40" b="82392" l="5167" r="97500">
                        <a14:foregroundMark x1="30333" y1="57687" x2="31333" y2="65834"/>
                        <a14:foregroundMark x1="34333" y1="50329" x2="28333" y2="55322"/>
                        <a14:foregroundMark x1="28000" y1="54271" x2="11000" y2="61892"/>
                        <a14:foregroundMark x1="15000" y1="62155" x2="26667" y2="64783"/>
                        <a14:foregroundMark x1="24333" y1="66886" x2="44333" y2="75296"/>
                        <a14:foregroundMark x1="46667" y1="75821" x2="65833" y2="66886"/>
                        <a14:foregroundMark x1="52000" y1="75821" x2="42667" y2="82392"/>
                        <a14:foregroundMark x1="62667" y1="70039" x2="86167" y2="63732"/>
                        <a14:foregroundMark x1="86167" y1="63732" x2="92167" y2="59001"/>
                        <a14:foregroundMark x1="69833" y1="48752" x2="79167" y2="53482"/>
                        <a14:foregroundMark x1="72833" y1="58476" x2="76500" y2="62681"/>
                        <a14:foregroundMark x1="69833" y1="51380" x2="78167" y2="5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205"/>
          <a:stretch/>
        </p:blipFill>
        <p:spPr bwMode="auto">
          <a:xfrm>
            <a:off x="0" y="785670"/>
            <a:ext cx="4747649" cy="528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46285" y="1085112"/>
            <a:ext cx="10580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5F2C09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Константин Георгиевич Паустовский</a:t>
            </a:r>
            <a:endParaRPr lang="ru-RU" sz="4000" i="1" dirty="0">
              <a:solidFill>
                <a:srgbClr val="5F2C09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1142" y="2747408"/>
            <a:ext cx="88827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AD4F0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Нам дан во владение самый </a:t>
            </a:r>
            <a:r>
              <a:rPr lang="ru-RU" sz="36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богатый,</a:t>
            </a:r>
            <a:r>
              <a:rPr lang="ru-RU" sz="3600" dirty="0">
                <a:solidFill>
                  <a:srgbClr val="AD4F0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меткий, могучий </a:t>
            </a:r>
            <a:r>
              <a:rPr lang="ru-RU" sz="3600" dirty="0">
                <a:solidFill>
                  <a:srgbClr val="AD4F0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 поистине </a:t>
            </a:r>
            <a:r>
              <a:rPr lang="ru-RU" sz="36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волшебный</a:t>
            </a:r>
            <a:r>
              <a:rPr lang="ru-RU" sz="3600" dirty="0">
                <a:solidFill>
                  <a:srgbClr val="AD4F0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русский язык.</a:t>
            </a:r>
          </a:p>
          <a:p>
            <a:endParaRPr lang="ru-RU" dirty="0">
              <a:solidFill>
                <a:srgbClr val="AD4F0F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3142" y="607233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i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Имена прилагательные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9523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r="5833" b="92867"/>
          <a:stretch/>
        </p:blipFill>
        <p:spPr bwMode="auto">
          <a:xfrm>
            <a:off x="0" y="-1"/>
            <a:ext cx="12192000" cy="55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666" t="24145" r="74207" b="50882"/>
          <a:stretch/>
        </p:blipFill>
        <p:spPr>
          <a:xfrm>
            <a:off x="0" y="658587"/>
            <a:ext cx="2423557" cy="3730170"/>
          </a:xfrm>
          <a:prstGeom prst="rect">
            <a:avLst/>
          </a:prstGeom>
        </p:spPr>
      </p:pic>
      <p:pic>
        <p:nvPicPr>
          <p:cNvPr id="6146" name="Picture 2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1" t="7325" r="7441" b="87417"/>
          <a:stretch/>
        </p:blipFill>
        <p:spPr bwMode="auto">
          <a:xfrm>
            <a:off x="2656114" y="711201"/>
            <a:ext cx="9440367" cy="53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6114" y="725716"/>
            <a:ext cx="4557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Имя прилагательное</a:t>
            </a:r>
            <a:endParaRPr lang="ru-RU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6148" name="Picture 4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199" r="53943" b="48675"/>
          <a:stretch/>
        </p:blipFill>
        <p:spPr bwMode="auto">
          <a:xfrm>
            <a:off x="2656114" y="1400014"/>
            <a:ext cx="1930400" cy="194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3" t="57904" r="9155" b="37620"/>
          <a:stretch/>
        </p:blipFill>
        <p:spPr bwMode="auto">
          <a:xfrm>
            <a:off x="4859117" y="3594338"/>
            <a:ext cx="7277410" cy="43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95951" y="1400014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Имя прилагательное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95951" y="1666347"/>
            <a:ext cx="23407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Служебная часть речи</a:t>
            </a:r>
            <a:endParaRPr lang="ru-RU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95951" y="1987194"/>
            <a:ext cx="2853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Контактная информация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19071" y="2271234"/>
            <a:ext cx="1120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Вопросы: </a:t>
            </a:r>
            <a:endParaRPr lang="ru-RU" sz="1600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76063" y="2271234"/>
            <a:ext cx="11047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Кто? Что?</a:t>
            </a:r>
            <a:endParaRPr lang="ru-RU" sz="1600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28360" y="2805649"/>
            <a:ext cx="2456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Личная информация: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19071" y="2552387"/>
            <a:ext cx="30187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Значение: признак предмета</a:t>
            </a:r>
            <a:endParaRPr lang="ru-RU" sz="1600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9581" y="3055623"/>
            <a:ext cx="4570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     изменяюсь по родам, числам, лицам</a:t>
            </a:r>
          </a:p>
          <a:p>
            <a:r>
              <a:rPr lang="ru-RU" sz="1600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     согласуюсь с именами существительными</a:t>
            </a:r>
            <a:endParaRPr lang="ru-RU" sz="1600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6154" name="Picture 10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4" t="13872" r="54234" b="48310"/>
          <a:stretch/>
        </p:blipFill>
        <p:spPr bwMode="auto">
          <a:xfrm>
            <a:off x="4972382" y="4038733"/>
            <a:ext cx="1474489" cy="153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4" t="13872" r="54234" b="48310"/>
          <a:stretch/>
        </p:blipFill>
        <p:spPr bwMode="auto">
          <a:xfrm>
            <a:off x="8283692" y="4060452"/>
            <a:ext cx="1466641" cy="152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4909662" y="5187034"/>
            <a:ext cx="15696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Качественные</a:t>
            </a:r>
            <a:endParaRPr lang="ru-RU" sz="1600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27" name="Picture 10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4" t="13872" r="54234" b="48310"/>
          <a:stretch/>
        </p:blipFill>
        <p:spPr bwMode="auto">
          <a:xfrm>
            <a:off x="6633559" y="4052290"/>
            <a:ext cx="1474489" cy="153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6535361" y="5170428"/>
            <a:ext cx="16818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Относительные</a:t>
            </a:r>
            <a:endParaRPr lang="ru-RU" sz="1600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6156" name="Picture 12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5" t="75879" r="9667" b="19272"/>
          <a:stretch/>
        </p:blipFill>
        <p:spPr bwMode="auto">
          <a:xfrm>
            <a:off x="4913111" y="5646700"/>
            <a:ext cx="7277410" cy="48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9" t="51394" r="53519" b="14909"/>
          <a:stretch/>
        </p:blipFill>
        <p:spPr bwMode="auto">
          <a:xfrm>
            <a:off x="2487757" y="3540791"/>
            <a:ext cx="2333415" cy="201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275443" y="4388757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Напоминание</a:t>
            </a:r>
            <a:endParaRPr lang="ru-RU" b="1" dirty="0">
              <a:solidFill>
                <a:srgbClr val="FF0000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60858" y="6248962"/>
            <a:ext cx="1494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«Богатый» -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33" name="Picture 4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199" r="53943" b="48675"/>
          <a:stretch/>
        </p:blipFill>
        <p:spPr bwMode="auto">
          <a:xfrm>
            <a:off x="4934857" y="6162182"/>
            <a:ext cx="538840" cy="5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-50751" y="4671248"/>
            <a:ext cx="23005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Качественные имена </a:t>
            </a:r>
          </a:p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прилагательные </a:t>
            </a:r>
          </a:p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Имеют две формы: полную и краткую.</a:t>
            </a:r>
          </a:p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+ </a:t>
            </a:r>
          </a:p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Степени сравнения</a:t>
            </a:r>
          </a:p>
          <a:p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6160" name="Picture 16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4" t="61637" r="82988" b="35671"/>
          <a:stretch/>
        </p:blipFill>
        <p:spPr bwMode="auto">
          <a:xfrm>
            <a:off x="456849" y="6547147"/>
            <a:ext cx="1509858" cy="31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4741064" y="1743519"/>
            <a:ext cx="1236549" cy="2355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824140" y="2316832"/>
            <a:ext cx="1236549" cy="2355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060689" y="1673810"/>
            <a:ext cx="344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Самостоятельная часть речи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071172" y="2232801"/>
            <a:ext cx="344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Какой? Какая? Какие?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894146" y="3041932"/>
            <a:ext cx="465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90A0AD"/>
                </a:solidFill>
                <a:latin typeface="Bahnschrift SemiBold" panose="020B0502040204020203" pitchFamily="34" charset="0"/>
              </a:rPr>
              <a:t>Не</a:t>
            </a: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4909662" y="3104108"/>
            <a:ext cx="1440338" cy="2446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920086" y="3296093"/>
            <a:ext cx="465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90A0AD"/>
                </a:solidFill>
                <a:latin typeface="Bahnschrift SemiBold" panose="020B0502040204020203" pitchFamily="34" charset="0"/>
              </a:rPr>
              <a:t>Не</a:t>
            </a: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4934857" y="3370842"/>
            <a:ext cx="1440338" cy="2446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8149680" y="5231369"/>
            <a:ext cx="18341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Притяжательные</a:t>
            </a:r>
            <a:endParaRPr lang="ru-RU" sz="1600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71172" y="6251665"/>
            <a:ext cx="360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относительное прилагательное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55178" y="6236278"/>
            <a:ext cx="3599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C839B"/>
                </a:solidFill>
                <a:latin typeface="Bahnschrift SemiBold" panose="020B0502040204020203" pitchFamily="34" charset="0"/>
              </a:rPr>
              <a:t>качественное прилагательное</a:t>
            </a:r>
            <a:endParaRPr lang="ru-RU" b="1" dirty="0">
              <a:solidFill>
                <a:srgbClr val="6C839B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7136656" y="6311592"/>
            <a:ext cx="1615997" cy="339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38" grpId="0" animBg="1"/>
      <p:bldP spid="38" grpId="1" animBg="1"/>
      <p:bldP spid="12" grpId="0"/>
      <p:bldP spid="40" grpId="0"/>
      <p:bldP spid="21" grpId="0"/>
      <p:bldP spid="42" grpId="0" animBg="1"/>
      <p:bldP spid="42" grpId="1" animBg="1"/>
      <p:bldP spid="43" grpId="0"/>
      <p:bldP spid="44" grpId="0" animBg="1"/>
      <p:bldP spid="44" grpId="1" animBg="1"/>
      <p:bldP spid="45" grpId="0"/>
      <p:bldP spid="22" grpId="0"/>
      <p:bldP spid="48" grpId="0"/>
      <p:bldP spid="49" grpId="0" animBg="1"/>
      <p:bldP spid="4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r="5833" b="92867"/>
          <a:stretch/>
        </p:blipFill>
        <p:spPr bwMode="auto">
          <a:xfrm>
            <a:off x="0" y="-1"/>
            <a:ext cx="12192000" cy="55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666" t="24145" r="74207" b="50882"/>
          <a:stretch/>
        </p:blipFill>
        <p:spPr>
          <a:xfrm>
            <a:off x="0" y="658587"/>
            <a:ext cx="2423557" cy="3730170"/>
          </a:xfrm>
          <a:prstGeom prst="rect">
            <a:avLst/>
          </a:prstGeom>
        </p:spPr>
      </p:pic>
      <p:pic>
        <p:nvPicPr>
          <p:cNvPr id="6146" name="Picture 2" descr="https://ic.pics.livejournal.com/hometraveler/74847226/43854/438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1" t="7325" r="7441" b="87417"/>
          <a:stretch/>
        </p:blipFill>
        <p:spPr bwMode="auto">
          <a:xfrm>
            <a:off x="2656114" y="711201"/>
            <a:ext cx="9440367" cy="53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6114" y="725716"/>
            <a:ext cx="4557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0A0AD"/>
                </a:solidFill>
                <a:latin typeface="Bahnschrift SemiBold" panose="020B0502040204020203" pitchFamily="34" charset="0"/>
              </a:rPr>
              <a:t>Имя прилагательное</a:t>
            </a:r>
            <a:endParaRPr lang="ru-RU" b="1" dirty="0">
              <a:solidFill>
                <a:srgbClr val="90A0AD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7170" name="Picture 2" descr="https://sun9-21.userapi.com/impg/r9LzeDAubcPBiVxXEM8A1xSH15IZXymz_5wC4w/pc20wQFA6II.jpg?size=950x1688&amp;quality=96&amp;sign=75563316966075848a2d8a0abe33d2be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0"/>
          <a:stretch/>
        </p:blipFill>
        <p:spPr bwMode="auto">
          <a:xfrm>
            <a:off x="3442688" y="852325"/>
            <a:ext cx="4003470" cy="624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23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un9-21.userapi.com/impg/r9LzeDAubcPBiVxXEM8A1xSH15IZXymz_5wC4w/pc20wQFA6II.jpg?size=950x1688&amp;quality=96&amp;sign=75563316966075848a2d8a0abe33d2be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0"/>
          <a:stretch/>
        </p:blipFill>
        <p:spPr bwMode="auto">
          <a:xfrm>
            <a:off x="1352630" y="-844"/>
            <a:ext cx="4395027" cy="685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031859" y="2505248"/>
            <a:ext cx="33479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СЛОЖНЫЕ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748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3511838_18-p-fon-dlya-prezentatsii-na-shkolnuyu-temu-1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96"/>
          <a:stretch/>
        </p:blipFill>
        <p:spPr bwMode="auto">
          <a:xfrm>
            <a:off x="0" y="0"/>
            <a:ext cx="489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865390"/>
              </p:ext>
            </p:extLst>
          </p:nvPr>
        </p:nvGraphicFramePr>
        <p:xfrm>
          <a:off x="1288138" y="1917156"/>
          <a:ext cx="10439404" cy="295964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5219702">
                  <a:extLst>
                    <a:ext uri="{9D8B030D-6E8A-4147-A177-3AD203B41FA5}">
                      <a16:colId xmlns:a16="http://schemas.microsoft.com/office/drawing/2014/main" val="4240494012"/>
                    </a:ext>
                  </a:extLst>
                </a:gridCol>
                <a:gridCol w="5219702">
                  <a:extLst>
                    <a:ext uri="{9D8B030D-6E8A-4147-A177-3AD203B41FA5}">
                      <a16:colId xmlns:a16="http://schemas.microsoft.com/office/drawing/2014/main" val="3207178306"/>
                    </a:ext>
                  </a:extLst>
                </a:gridCol>
              </a:tblGrid>
              <a:tr h="98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Слитно</a:t>
                      </a:r>
                      <a:endParaRPr lang="ru-RU" sz="2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Через дефис</a:t>
                      </a:r>
                      <a:endParaRPr lang="ru-RU" sz="240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138337"/>
                  </a:ext>
                </a:extLst>
              </a:tr>
              <a:tr h="98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дальневосточный, </a:t>
                      </a:r>
                      <a:endParaRPr lang="ru-RU" sz="2400" b="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юго-западный</a:t>
                      </a:r>
                      <a:endParaRPr lang="ru-RU" sz="2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5253815"/>
                  </a:ext>
                </a:extLst>
              </a:tr>
              <a:tr h="98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кисломолочный. </a:t>
                      </a:r>
                      <a:endParaRPr lang="ru-RU" sz="2400" b="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светло-зелёный, </a:t>
                      </a:r>
                      <a:endParaRPr lang="ru-RU" sz="2400" dirty="0"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986226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05846" y="545820"/>
            <a:ext cx="3610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ПРОВЕРИМ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953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865</Words>
  <Application>Microsoft Office PowerPoint</Application>
  <PresentationFormat>Широкоэкранный</PresentationFormat>
  <Paragraphs>223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Arial</vt:lpstr>
      <vt:lpstr>Arial Narrow</vt:lpstr>
      <vt:lpstr>Bahnschrift SemiBold</vt:lpstr>
      <vt:lpstr>Calibri</vt:lpstr>
      <vt:lpstr>Calibri Light</vt:lpstr>
      <vt:lpstr>PT Astra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ДНС</cp:lastModifiedBy>
  <cp:revision>36</cp:revision>
  <dcterms:created xsi:type="dcterms:W3CDTF">2021-11-02T09:40:05Z</dcterms:created>
  <dcterms:modified xsi:type="dcterms:W3CDTF">2021-11-19T15:37:46Z</dcterms:modified>
</cp:coreProperties>
</file>