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102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828069316_dbce3e5144_z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0827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Группа 67"/>
          <p:cNvGrpSpPr/>
          <p:nvPr/>
        </p:nvGrpSpPr>
        <p:grpSpPr>
          <a:xfrm>
            <a:off x="571472" y="428604"/>
            <a:ext cx="8215370" cy="6215106"/>
            <a:chOff x="285720" y="286522"/>
            <a:chExt cx="8215370" cy="6215106"/>
          </a:xfrm>
        </p:grpSpPr>
        <p:cxnSp>
          <p:nvCxnSpPr>
            <p:cNvPr id="3" name="Прямая со стрелкой 2"/>
            <p:cNvCxnSpPr/>
            <p:nvPr/>
          </p:nvCxnSpPr>
          <p:spPr>
            <a:xfrm>
              <a:off x="285720" y="5500702"/>
              <a:ext cx="8215370" cy="15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Прямая со стрелкой 4"/>
            <p:cNvCxnSpPr/>
            <p:nvPr/>
          </p:nvCxnSpPr>
          <p:spPr>
            <a:xfrm rot="5400000" flipH="1" flipV="1">
              <a:off x="-2536081" y="3393281"/>
              <a:ext cx="6215106" cy="15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428596" y="5857892"/>
              <a:ext cx="142876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428596" y="3714752"/>
              <a:ext cx="142876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428596" y="4071942"/>
              <a:ext cx="142876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428596" y="4429132"/>
              <a:ext cx="142876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428596" y="4786322"/>
              <a:ext cx="142876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428596" y="5143512"/>
              <a:ext cx="142876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428596" y="6215082"/>
              <a:ext cx="142876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428596" y="1571612"/>
              <a:ext cx="142876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428596" y="1928802"/>
              <a:ext cx="142876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428596" y="2285992"/>
              <a:ext cx="142876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428596" y="2643182"/>
              <a:ext cx="142876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428596" y="3000372"/>
              <a:ext cx="142876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428596" y="3357562"/>
              <a:ext cx="142876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428596" y="1214422"/>
              <a:ext cx="142876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 rot="5400000" flipH="1" flipV="1">
              <a:off x="1216002" y="5570552"/>
              <a:ext cx="141288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 rot="5400000" flipH="1" flipV="1">
              <a:off x="5502282" y="5570552"/>
              <a:ext cx="141288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 rot="5400000" flipH="1" flipV="1">
              <a:off x="4787902" y="5570552"/>
              <a:ext cx="141288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 rot="5400000" flipH="1" flipV="1">
              <a:off x="4073522" y="5570552"/>
              <a:ext cx="141288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 rot="5400000" flipH="1" flipV="1">
              <a:off x="3359142" y="5570552"/>
              <a:ext cx="141288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 rot="5400000" flipH="1" flipV="1">
              <a:off x="2644762" y="5570552"/>
              <a:ext cx="141288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rot="5400000" flipH="1" flipV="1">
              <a:off x="1930382" y="5570552"/>
              <a:ext cx="141288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 rot="5400000" flipH="1" flipV="1">
              <a:off x="7645422" y="5570552"/>
              <a:ext cx="141288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 rot="5400000" flipH="1" flipV="1">
              <a:off x="6931042" y="5570552"/>
              <a:ext cx="141288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 rot="5400000" flipH="1" flipV="1">
              <a:off x="6216662" y="5570552"/>
              <a:ext cx="141288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68"/>
          <p:cNvSpPr txBox="1"/>
          <p:nvPr/>
        </p:nvSpPr>
        <p:spPr>
          <a:xfrm>
            <a:off x="1000100" y="0"/>
            <a:ext cx="800102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/>
              <a:t>График зависимости температуры вещества от времени</a:t>
            </a:r>
            <a:endParaRPr lang="ru-RU" sz="2500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142844" y="428604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Т,⁰С</a:t>
            </a:r>
            <a:endParaRPr lang="ru-RU" dirty="0"/>
          </a:p>
        </p:txBody>
      </p:sp>
      <p:sp>
        <p:nvSpPr>
          <p:cNvPr id="71" name="TextBox 70"/>
          <p:cNvSpPr txBox="1"/>
          <p:nvPr/>
        </p:nvSpPr>
        <p:spPr>
          <a:xfrm>
            <a:off x="285720" y="5429264"/>
            <a:ext cx="357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72" name="TextBox 71"/>
          <p:cNvSpPr txBox="1"/>
          <p:nvPr/>
        </p:nvSpPr>
        <p:spPr>
          <a:xfrm>
            <a:off x="285720" y="507207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73" name="TextBox 72"/>
          <p:cNvSpPr txBox="1"/>
          <p:nvPr/>
        </p:nvSpPr>
        <p:spPr>
          <a:xfrm>
            <a:off x="214282" y="578645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-10</a:t>
            </a:r>
            <a:endParaRPr lang="ru-RU" dirty="0"/>
          </a:p>
        </p:txBody>
      </p:sp>
      <p:sp>
        <p:nvSpPr>
          <p:cNvPr id="74" name="TextBox 73"/>
          <p:cNvSpPr txBox="1"/>
          <p:nvPr/>
        </p:nvSpPr>
        <p:spPr>
          <a:xfrm>
            <a:off x="214282" y="1857364"/>
            <a:ext cx="571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100</a:t>
            </a:r>
            <a:endParaRPr lang="ru-RU" dirty="0"/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>
            <a:off x="928662" y="2071678"/>
            <a:ext cx="75724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 flipH="1" flipV="1">
            <a:off x="-1214478" y="3643314"/>
            <a:ext cx="55721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rot="5400000" flipH="1" flipV="1">
            <a:off x="3072596" y="3642520"/>
            <a:ext cx="55721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5400000" flipH="1" flipV="1">
            <a:off x="3786976" y="3642520"/>
            <a:ext cx="55721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5400000" flipH="1" flipV="1">
            <a:off x="4501356" y="3642520"/>
            <a:ext cx="55721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rot="5400000" flipH="1" flipV="1">
            <a:off x="5215736" y="3642520"/>
            <a:ext cx="55721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5400000" flipH="1" flipV="1">
            <a:off x="-499304" y="3642520"/>
            <a:ext cx="55721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rot="5400000" flipH="1" flipV="1">
            <a:off x="215076" y="3642520"/>
            <a:ext cx="55721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rot="5400000" flipH="1" flipV="1">
            <a:off x="929456" y="3642520"/>
            <a:ext cx="55721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rot="5400000" flipH="1" flipV="1">
            <a:off x="1643836" y="3642520"/>
            <a:ext cx="55721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rot="5400000" flipH="1" flipV="1">
            <a:off x="2358216" y="3642520"/>
            <a:ext cx="55721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214282" y="614364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-20</a:t>
            </a:r>
            <a:endParaRPr lang="ru-RU" dirty="0"/>
          </a:p>
        </p:txBody>
      </p:sp>
      <p:sp>
        <p:nvSpPr>
          <p:cNvPr id="89" name="TextBox 88"/>
          <p:cNvSpPr txBox="1"/>
          <p:nvPr/>
        </p:nvSpPr>
        <p:spPr>
          <a:xfrm>
            <a:off x="214282" y="1142984"/>
            <a:ext cx="571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120</a:t>
            </a:r>
            <a:endParaRPr lang="ru-RU" dirty="0"/>
          </a:p>
        </p:txBody>
      </p:sp>
      <p:cxnSp>
        <p:nvCxnSpPr>
          <p:cNvPr id="90" name="Прямая соединительная линия 89"/>
          <p:cNvCxnSpPr/>
          <p:nvPr/>
        </p:nvCxnSpPr>
        <p:spPr>
          <a:xfrm>
            <a:off x="857224" y="6357958"/>
            <a:ext cx="75724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>
            <a:off x="857224" y="1357298"/>
            <a:ext cx="75724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8358214" y="5786454"/>
            <a:ext cx="785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r>
              <a:rPr lang="ru-RU" dirty="0" smtClean="0"/>
              <a:t>,мин</a:t>
            </a:r>
            <a:endParaRPr lang="ru-RU" dirty="0"/>
          </a:p>
        </p:txBody>
      </p:sp>
      <p:cxnSp>
        <p:nvCxnSpPr>
          <p:cNvPr id="94" name="Прямая соединительная линия 93"/>
          <p:cNvCxnSpPr/>
          <p:nvPr/>
        </p:nvCxnSpPr>
        <p:spPr>
          <a:xfrm flipV="1">
            <a:off x="1214414" y="5643578"/>
            <a:ext cx="70644" cy="794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V="1">
            <a:off x="1857356" y="5643578"/>
            <a:ext cx="71438" cy="794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>
            <a:off x="2571736" y="5643578"/>
            <a:ext cx="71438" cy="1588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3286116" y="5643578"/>
            <a:ext cx="71438" cy="1588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>
            <a:off x="4000496" y="5643578"/>
            <a:ext cx="71438" cy="1588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 rot="10800000" flipV="1">
            <a:off x="4714876" y="5643578"/>
            <a:ext cx="71438" cy="11112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>
            <a:off x="5429256" y="5643578"/>
            <a:ext cx="71438" cy="1588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>
            <a:off x="6143636" y="5643578"/>
            <a:ext cx="71438" cy="1588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>
            <a:off x="6858016" y="5643578"/>
            <a:ext cx="71438" cy="1588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>
            <a:off x="7572396" y="5643578"/>
            <a:ext cx="71438" cy="1588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1500166" y="557214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r>
              <a:rPr lang="ru-RU" baseline="-25000" dirty="0" smtClean="0"/>
              <a:t>1</a:t>
            </a:r>
            <a:endParaRPr lang="ru-RU" dirty="0"/>
          </a:p>
        </p:txBody>
      </p:sp>
      <p:sp>
        <p:nvSpPr>
          <p:cNvPr id="120" name="TextBox 119"/>
          <p:cNvSpPr txBox="1"/>
          <p:nvPr/>
        </p:nvSpPr>
        <p:spPr>
          <a:xfrm>
            <a:off x="5072066" y="557214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r>
              <a:rPr lang="ru-RU" baseline="-25000" dirty="0" smtClean="0"/>
              <a:t>6</a:t>
            </a:r>
            <a:endParaRPr lang="ru-RU" dirty="0"/>
          </a:p>
        </p:txBody>
      </p:sp>
      <p:sp>
        <p:nvSpPr>
          <p:cNvPr id="121" name="TextBox 120"/>
          <p:cNvSpPr txBox="1"/>
          <p:nvPr/>
        </p:nvSpPr>
        <p:spPr>
          <a:xfrm>
            <a:off x="4357686" y="557214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r>
              <a:rPr lang="ru-RU" baseline="-25000" dirty="0" smtClean="0"/>
              <a:t>5</a:t>
            </a:r>
            <a:endParaRPr lang="ru-RU" dirty="0"/>
          </a:p>
        </p:txBody>
      </p:sp>
      <p:sp>
        <p:nvSpPr>
          <p:cNvPr id="122" name="TextBox 121"/>
          <p:cNvSpPr txBox="1"/>
          <p:nvPr/>
        </p:nvSpPr>
        <p:spPr>
          <a:xfrm>
            <a:off x="3643306" y="557214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r>
              <a:rPr lang="ru-RU" baseline="-25000" dirty="0" smtClean="0"/>
              <a:t>4</a:t>
            </a:r>
            <a:endParaRPr lang="ru-RU" dirty="0"/>
          </a:p>
        </p:txBody>
      </p:sp>
      <p:sp>
        <p:nvSpPr>
          <p:cNvPr id="123" name="TextBox 122"/>
          <p:cNvSpPr txBox="1"/>
          <p:nvPr/>
        </p:nvSpPr>
        <p:spPr>
          <a:xfrm>
            <a:off x="2928926" y="557214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r>
              <a:rPr lang="ru-RU" baseline="-25000" dirty="0" smtClean="0"/>
              <a:t>3</a:t>
            </a:r>
            <a:endParaRPr lang="ru-RU" dirty="0"/>
          </a:p>
        </p:txBody>
      </p:sp>
      <p:sp>
        <p:nvSpPr>
          <p:cNvPr id="124" name="TextBox 123"/>
          <p:cNvSpPr txBox="1"/>
          <p:nvPr/>
        </p:nvSpPr>
        <p:spPr>
          <a:xfrm>
            <a:off x="2214546" y="557214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r>
              <a:rPr lang="ru-RU" baseline="-25000" dirty="0" smtClean="0"/>
              <a:t>2</a:t>
            </a:r>
            <a:endParaRPr lang="ru-RU" dirty="0"/>
          </a:p>
        </p:txBody>
      </p:sp>
      <p:sp>
        <p:nvSpPr>
          <p:cNvPr id="125" name="TextBox 124"/>
          <p:cNvSpPr txBox="1"/>
          <p:nvPr/>
        </p:nvSpPr>
        <p:spPr>
          <a:xfrm>
            <a:off x="7929586" y="557214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r>
              <a:rPr lang="ru-RU" baseline="-25000" dirty="0" smtClean="0"/>
              <a:t>10</a:t>
            </a:r>
            <a:endParaRPr lang="ru-RU" dirty="0"/>
          </a:p>
        </p:txBody>
      </p:sp>
      <p:sp>
        <p:nvSpPr>
          <p:cNvPr id="126" name="TextBox 125"/>
          <p:cNvSpPr txBox="1"/>
          <p:nvPr/>
        </p:nvSpPr>
        <p:spPr>
          <a:xfrm>
            <a:off x="7215206" y="557214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r>
              <a:rPr lang="ru-RU" baseline="-25000" dirty="0" smtClean="0"/>
              <a:t>9</a:t>
            </a:r>
            <a:endParaRPr lang="ru-RU" dirty="0"/>
          </a:p>
        </p:txBody>
      </p:sp>
      <p:sp>
        <p:nvSpPr>
          <p:cNvPr id="127" name="TextBox 126"/>
          <p:cNvSpPr txBox="1"/>
          <p:nvPr/>
        </p:nvSpPr>
        <p:spPr>
          <a:xfrm>
            <a:off x="6500826" y="557214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r>
              <a:rPr lang="ru-RU" baseline="-25000" dirty="0" smtClean="0"/>
              <a:t>8</a:t>
            </a:r>
            <a:endParaRPr lang="ru-RU" dirty="0"/>
          </a:p>
        </p:txBody>
      </p:sp>
      <p:sp>
        <p:nvSpPr>
          <p:cNvPr id="128" name="TextBox 127"/>
          <p:cNvSpPr txBox="1"/>
          <p:nvPr/>
        </p:nvSpPr>
        <p:spPr>
          <a:xfrm>
            <a:off x="5786446" y="557214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r>
              <a:rPr lang="ru-RU" baseline="-25000" dirty="0" smtClean="0"/>
              <a:t>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260648"/>
            <a:ext cx="8715436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Обязательное домашнее задание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180975" indent="18097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>
                <a:ea typeface="Times New Roman" pitchFamily="18" charset="0"/>
                <a:cs typeface="Times New Roman" pitchFamily="18" charset="0"/>
              </a:rPr>
              <a:t>прочитать § 13-15 (плавление и отвердевание), § 16-20 (парообразование и конденсация), выписать в тетрадь новые определения и выучить их;</a:t>
            </a:r>
          </a:p>
          <a:p>
            <a:pPr marL="180975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записать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и выучить формулы для вычисления энергии, поглощаемой веществом при плавлении и кипении и выделяемой при кристаллизации и конденсации, а также величины, входящие в эти формулы;</a:t>
            </a:r>
          </a:p>
          <a:p>
            <a:pPr marL="180975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разобраться с объяснением переходов вещества в другое агрегатное состояние с точки зрения МКТ.</a:t>
            </a:r>
          </a:p>
          <a:p>
            <a:pPr marL="180975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Дополнительное творческое домашнее задание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180975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найти информацию о возможности или невозможности осуществления перехода вещества из твердого состояния в газообразное (минуя жидкую фазу), и  из газообразного в твердое состояние и подготовить сообщение по этой теме.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149</Words>
  <Application>Microsoft Office PowerPoint</Application>
  <PresentationFormat>Экран 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ARM11</dc:creator>
  <cp:lastModifiedBy>ARM11</cp:lastModifiedBy>
  <cp:revision>28</cp:revision>
  <dcterms:modified xsi:type="dcterms:W3CDTF">2026-04-20T19:38:47Z</dcterms:modified>
</cp:coreProperties>
</file>