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0" r:id="rId3"/>
    <p:sldId id="268" r:id="rId4"/>
    <p:sldId id="259" r:id="rId5"/>
    <p:sldId id="271" r:id="rId6"/>
    <p:sldId id="272" r:id="rId7"/>
    <p:sldId id="274" r:id="rId8"/>
    <p:sldId id="273" r:id="rId9"/>
    <p:sldId id="261" r:id="rId10"/>
    <p:sldId id="262" r:id="rId11"/>
    <p:sldId id="280" r:id="rId12"/>
    <p:sldId id="279" r:id="rId13"/>
    <p:sldId id="288" r:id="rId14"/>
    <p:sldId id="275" r:id="rId15"/>
    <p:sldId id="263" r:id="rId16"/>
    <p:sldId id="277" r:id="rId17"/>
    <p:sldId id="284" r:id="rId18"/>
    <p:sldId id="283" r:id="rId19"/>
    <p:sldId id="281" r:id="rId20"/>
    <p:sldId id="278" r:id="rId21"/>
    <p:sldId id="265" r:id="rId22"/>
    <p:sldId id="285" r:id="rId23"/>
    <p:sldId id="287" r:id="rId24"/>
    <p:sldId id="286" r:id="rId25"/>
    <p:sldId id="267" r:id="rId26"/>
    <p:sldId id="289" r:id="rId27"/>
    <p:sldId id="26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B8F1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68" d="100"/>
          <a:sy n="68" d="100"/>
        </p:scale>
        <p:origin x="-1446" y="48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44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F4F452-B849-4021-AC89-1DFB6DDC66A0}" type="doc">
      <dgm:prSet loTypeId="urn:microsoft.com/office/officeart/2005/8/layout/orgChart1" loCatId="hierarchy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1B456C58-A719-4F0C-B578-F8677EAF8C0E}">
      <dgm:prSet phldrT="[Текст]" custT="1"/>
      <dgm:spPr>
        <a:solidFill>
          <a:schemeClr val="accent2"/>
        </a:solidFill>
        <a:ln w="57150">
          <a:solidFill>
            <a:schemeClr val="bg1"/>
          </a:solidFill>
        </a:ln>
      </dgm:spPr>
      <dgm:t>
        <a:bodyPr/>
        <a:lstStyle/>
        <a:p>
          <a:r>
            <a:rPr lang="ru-RU" sz="4800" b="1" smtClean="0">
              <a:solidFill>
                <a:schemeClr val="bg1"/>
              </a:solidFill>
            </a:rPr>
            <a:t>Природные явления</a:t>
          </a:r>
          <a:endParaRPr lang="ru-RU" sz="4800" b="1" dirty="0">
            <a:solidFill>
              <a:schemeClr val="bg1"/>
            </a:solidFill>
          </a:endParaRPr>
        </a:p>
      </dgm:t>
    </dgm:pt>
    <dgm:pt modelId="{E9372F47-78C7-445C-A338-BDA9845120D3}" type="parTrans" cxnId="{D5721998-DCB4-43E2-835F-8A8B50CF0E10}">
      <dgm:prSet/>
      <dgm:spPr/>
      <dgm:t>
        <a:bodyPr/>
        <a:lstStyle/>
        <a:p>
          <a:endParaRPr lang="ru-RU"/>
        </a:p>
      </dgm:t>
    </dgm:pt>
    <dgm:pt modelId="{DDC1DEC8-780E-47FF-8B30-A9290DBD1F17}" type="sibTrans" cxnId="{D5721998-DCB4-43E2-835F-8A8B50CF0E10}">
      <dgm:prSet/>
      <dgm:spPr/>
      <dgm:t>
        <a:bodyPr/>
        <a:lstStyle/>
        <a:p>
          <a:endParaRPr lang="ru-RU"/>
        </a:p>
      </dgm:t>
    </dgm:pt>
    <dgm:pt modelId="{8A80F928-79B4-414E-8026-F35BFED75579}" type="asst">
      <dgm:prSet phldrT="[Текст]" custT="1"/>
      <dgm:spPr>
        <a:solidFill>
          <a:schemeClr val="bg2">
            <a:lumMod val="25000"/>
          </a:schemeClr>
        </a:solidFill>
        <a:ln w="38100">
          <a:solidFill>
            <a:schemeClr val="bg1"/>
          </a:solidFill>
        </a:ln>
      </dgm:spPr>
      <dgm:t>
        <a:bodyPr/>
        <a:lstStyle/>
        <a:p>
          <a:r>
            <a:rPr lang="ru-RU" sz="3600" b="1" dirty="0" smtClean="0"/>
            <a:t>физические</a:t>
          </a:r>
          <a:endParaRPr lang="ru-RU" sz="3600" b="1" dirty="0"/>
        </a:p>
      </dgm:t>
    </dgm:pt>
    <dgm:pt modelId="{209443A7-4757-48DD-83C5-05BB0BF074F9}" type="parTrans" cxnId="{7A458A2E-409A-4521-93C5-168C9204C8F2}">
      <dgm:prSet/>
      <dgm:spPr/>
      <dgm:t>
        <a:bodyPr/>
        <a:lstStyle/>
        <a:p>
          <a:endParaRPr lang="ru-RU"/>
        </a:p>
      </dgm:t>
    </dgm:pt>
    <dgm:pt modelId="{4DBC43B9-487F-4308-91C0-D654EC0294AF}" type="sibTrans" cxnId="{7A458A2E-409A-4521-93C5-168C9204C8F2}">
      <dgm:prSet/>
      <dgm:spPr/>
      <dgm:t>
        <a:bodyPr/>
        <a:lstStyle/>
        <a:p>
          <a:endParaRPr lang="ru-RU"/>
        </a:p>
      </dgm:t>
    </dgm:pt>
    <dgm:pt modelId="{FB67D889-0AF7-4EE1-937E-435DD3755207}">
      <dgm:prSet phldrT="[Текст]" custT="1"/>
      <dgm:spPr>
        <a:solidFill>
          <a:schemeClr val="bg2">
            <a:lumMod val="25000"/>
          </a:schemeClr>
        </a:solidFill>
        <a:ln w="38100">
          <a:solidFill>
            <a:schemeClr val="bg1"/>
          </a:solidFill>
        </a:ln>
      </dgm:spPr>
      <dgm:t>
        <a:bodyPr/>
        <a:lstStyle/>
        <a:p>
          <a:pPr>
            <a:lnSpc>
              <a:spcPct val="100000"/>
            </a:lnSpc>
          </a:pPr>
          <a:r>
            <a:rPr lang="ru-RU" sz="2400" b="1" dirty="0" smtClean="0"/>
            <a:t>дождь, гроза,</a:t>
          </a:r>
        </a:p>
        <a:p>
          <a:pPr>
            <a:lnSpc>
              <a:spcPct val="100000"/>
            </a:lnSpc>
          </a:pPr>
          <a:r>
            <a:rPr lang="ru-RU" sz="2400" b="1" dirty="0" smtClean="0"/>
            <a:t>снег, ветер </a:t>
          </a:r>
        </a:p>
        <a:p>
          <a:pPr>
            <a:lnSpc>
              <a:spcPct val="100000"/>
            </a:lnSpc>
          </a:pPr>
          <a:r>
            <a:rPr lang="ru-RU" sz="2400" b="1" dirty="0" smtClean="0"/>
            <a:t>рассвет, закат ,</a:t>
          </a:r>
        </a:p>
        <a:p>
          <a:pPr>
            <a:lnSpc>
              <a:spcPct val="100000"/>
            </a:lnSpc>
          </a:pPr>
          <a:r>
            <a:rPr lang="ru-RU" sz="2400" b="1" dirty="0" smtClean="0"/>
            <a:t>смена времен года и др.</a:t>
          </a:r>
          <a:endParaRPr lang="ru-RU" sz="2400" b="1" dirty="0"/>
        </a:p>
      </dgm:t>
    </dgm:pt>
    <dgm:pt modelId="{3B416220-7D45-4AAD-9C28-4F8FBFC4C509}" type="parTrans" cxnId="{E5D2558B-D90B-4FF8-BF9A-EC3D9033B83E}">
      <dgm:prSet/>
      <dgm:spPr/>
      <dgm:t>
        <a:bodyPr/>
        <a:lstStyle/>
        <a:p>
          <a:endParaRPr lang="ru-RU"/>
        </a:p>
      </dgm:t>
    </dgm:pt>
    <dgm:pt modelId="{F2824D37-3577-4976-B66D-FC0E9A12E22B}" type="sibTrans" cxnId="{E5D2558B-D90B-4FF8-BF9A-EC3D9033B83E}">
      <dgm:prSet/>
      <dgm:spPr/>
      <dgm:t>
        <a:bodyPr/>
        <a:lstStyle/>
        <a:p>
          <a:endParaRPr lang="ru-RU"/>
        </a:p>
      </dgm:t>
    </dgm:pt>
    <dgm:pt modelId="{06F75422-43A9-4E09-8775-7B4F6B88534D}">
      <dgm:prSet phldrT="[Текст]" custT="1"/>
      <dgm:spPr>
        <a:solidFill>
          <a:srgbClr val="00B050"/>
        </a:solidFill>
        <a:ln w="38100">
          <a:solidFill>
            <a:schemeClr val="bg1"/>
          </a:solidFill>
        </a:ln>
      </dgm:spPr>
      <dgm:t>
        <a:bodyPr/>
        <a:lstStyle/>
        <a:p>
          <a:r>
            <a:rPr lang="ru-RU" sz="2400" b="1" dirty="0" smtClean="0"/>
            <a:t>линька  животных,</a:t>
          </a:r>
        </a:p>
        <a:p>
          <a:r>
            <a:rPr lang="ru-RU" sz="2400" b="1" dirty="0" smtClean="0"/>
            <a:t>цветение растений,</a:t>
          </a:r>
        </a:p>
        <a:p>
          <a:r>
            <a:rPr lang="ru-RU" sz="2400" b="1" dirty="0" smtClean="0"/>
            <a:t>листопад и др.</a:t>
          </a:r>
          <a:endParaRPr lang="ru-RU" sz="2400" b="1" dirty="0"/>
        </a:p>
      </dgm:t>
    </dgm:pt>
    <dgm:pt modelId="{4F76CBBF-4B28-4D70-9B0F-9A333171F5A1}" type="parTrans" cxnId="{B7E067CE-8F42-40AA-9F9E-387F3D711C2D}">
      <dgm:prSet/>
      <dgm:spPr/>
      <dgm:t>
        <a:bodyPr/>
        <a:lstStyle/>
        <a:p>
          <a:endParaRPr lang="ru-RU"/>
        </a:p>
      </dgm:t>
    </dgm:pt>
    <dgm:pt modelId="{F851C8BC-F59E-46BD-9277-159EF76278E2}" type="sibTrans" cxnId="{B7E067CE-8F42-40AA-9F9E-387F3D711C2D}">
      <dgm:prSet/>
      <dgm:spPr/>
      <dgm:t>
        <a:bodyPr/>
        <a:lstStyle/>
        <a:p>
          <a:endParaRPr lang="ru-RU"/>
        </a:p>
      </dgm:t>
    </dgm:pt>
    <dgm:pt modelId="{CA1BEB97-F3DC-40ED-89D4-8C928BC2D229}" type="asst">
      <dgm:prSet custT="1"/>
      <dgm:spPr>
        <a:solidFill>
          <a:srgbClr val="00B050"/>
        </a:solidFill>
        <a:ln w="38100">
          <a:solidFill>
            <a:schemeClr val="bg1"/>
          </a:solidFill>
        </a:ln>
      </dgm:spPr>
      <dgm:t>
        <a:bodyPr/>
        <a:lstStyle/>
        <a:p>
          <a:r>
            <a:rPr lang="ru-RU" sz="3600" b="1" dirty="0" smtClean="0"/>
            <a:t>биологические</a:t>
          </a:r>
          <a:endParaRPr lang="ru-RU" sz="3600" b="1" dirty="0"/>
        </a:p>
      </dgm:t>
    </dgm:pt>
    <dgm:pt modelId="{7DB17159-62CA-467E-B198-9FD9C229E4B8}" type="parTrans" cxnId="{091B0467-84ED-4726-81DB-D76D924DB502}">
      <dgm:prSet/>
      <dgm:spPr/>
      <dgm:t>
        <a:bodyPr/>
        <a:lstStyle/>
        <a:p>
          <a:endParaRPr lang="ru-RU"/>
        </a:p>
      </dgm:t>
    </dgm:pt>
    <dgm:pt modelId="{0493B386-ED2E-457B-8B6C-2B1F67A84063}" type="sibTrans" cxnId="{091B0467-84ED-4726-81DB-D76D924DB502}">
      <dgm:prSet/>
      <dgm:spPr/>
      <dgm:t>
        <a:bodyPr/>
        <a:lstStyle/>
        <a:p>
          <a:endParaRPr lang="ru-RU"/>
        </a:p>
      </dgm:t>
    </dgm:pt>
    <dgm:pt modelId="{464576D2-BA2B-436F-95FC-F31CCF69C609}" type="pres">
      <dgm:prSet presAssocID="{3EF4F452-B849-4021-AC89-1DFB6DDC66A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9293208-954C-4D4E-9D71-184C9A108EA0}" type="pres">
      <dgm:prSet presAssocID="{1B456C58-A719-4F0C-B578-F8677EAF8C0E}" presName="hierRoot1" presStyleCnt="0">
        <dgm:presLayoutVars>
          <dgm:hierBranch val="hang"/>
        </dgm:presLayoutVars>
      </dgm:prSet>
      <dgm:spPr/>
      <dgm:t>
        <a:bodyPr/>
        <a:lstStyle/>
        <a:p>
          <a:endParaRPr lang="ru-RU"/>
        </a:p>
      </dgm:t>
    </dgm:pt>
    <dgm:pt modelId="{09077A56-A34D-4AD9-92CE-7DBC22A8BEB3}" type="pres">
      <dgm:prSet presAssocID="{1B456C58-A719-4F0C-B578-F8677EAF8C0E}" presName="rootComposite1" presStyleCnt="0"/>
      <dgm:spPr/>
      <dgm:t>
        <a:bodyPr/>
        <a:lstStyle/>
        <a:p>
          <a:endParaRPr lang="ru-RU"/>
        </a:p>
      </dgm:t>
    </dgm:pt>
    <dgm:pt modelId="{FB3F4CE0-3663-40E2-B325-7A25717BCD1B}" type="pres">
      <dgm:prSet presAssocID="{1B456C58-A719-4F0C-B578-F8677EAF8C0E}" presName="rootText1" presStyleLbl="node0" presStyleIdx="0" presStyleCnt="1" custScaleX="130125" custScaleY="115541" custLinFactNeighborX="1626" custLinFactNeighborY="-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847462-D320-43F5-B2B9-DC51A6B04795}" type="pres">
      <dgm:prSet presAssocID="{1B456C58-A719-4F0C-B578-F8677EAF8C0E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31DF33B-AC88-46B0-95B5-0EA34511B729}" type="pres">
      <dgm:prSet presAssocID="{1B456C58-A719-4F0C-B578-F8677EAF8C0E}" presName="hierChild2" presStyleCnt="0"/>
      <dgm:spPr/>
      <dgm:t>
        <a:bodyPr/>
        <a:lstStyle/>
        <a:p>
          <a:endParaRPr lang="ru-RU"/>
        </a:p>
      </dgm:t>
    </dgm:pt>
    <dgm:pt modelId="{EE2420EF-F297-4C74-8B74-D75DB355F457}" type="pres">
      <dgm:prSet presAssocID="{3B416220-7D45-4AAD-9C28-4F8FBFC4C509}" presName="Name48" presStyleLbl="parChTrans1D2" presStyleIdx="0" presStyleCnt="4"/>
      <dgm:spPr/>
      <dgm:t>
        <a:bodyPr/>
        <a:lstStyle/>
        <a:p>
          <a:endParaRPr lang="ru-RU"/>
        </a:p>
      </dgm:t>
    </dgm:pt>
    <dgm:pt modelId="{6A9305D2-1D3D-46E0-8BDF-42878023B658}" type="pres">
      <dgm:prSet presAssocID="{FB67D889-0AF7-4EE1-937E-435DD3755207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D910F285-ACA5-49D1-8A9D-973451192469}" type="pres">
      <dgm:prSet presAssocID="{FB67D889-0AF7-4EE1-937E-435DD3755207}" presName="rootComposite" presStyleCnt="0"/>
      <dgm:spPr/>
      <dgm:t>
        <a:bodyPr/>
        <a:lstStyle/>
        <a:p>
          <a:endParaRPr lang="ru-RU"/>
        </a:p>
      </dgm:t>
    </dgm:pt>
    <dgm:pt modelId="{01319B2F-EB88-4F2F-81E3-D1303B683698}" type="pres">
      <dgm:prSet presAssocID="{FB67D889-0AF7-4EE1-937E-435DD3755207}" presName="rootText" presStyleLbl="node2" presStyleIdx="0" presStyleCnt="2" custScaleX="136332" custScaleY="1491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CD64F6-89E1-491F-A455-BD972101D4FA}" type="pres">
      <dgm:prSet presAssocID="{FB67D889-0AF7-4EE1-937E-435DD3755207}" presName="rootConnector" presStyleLbl="node2" presStyleIdx="0" presStyleCnt="2"/>
      <dgm:spPr/>
      <dgm:t>
        <a:bodyPr/>
        <a:lstStyle/>
        <a:p>
          <a:endParaRPr lang="ru-RU"/>
        </a:p>
      </dgm:t>
    </dgm:pt>
    <dgm:pt modelId="{B136CB99-5E8F-431E-A39C-F46F61452FF2}" type="pres">
      <dgm:prSet presAssocID="{FB67D889-0AF7-4EE1-937E-435DD3755207}" presName="hierChild4" presStyleCnt="0"/>
      <dgm:spPr/>
      <dgm:t>
        <a:bodyPr/>
        <a:lstStyle/>
        <a:p>
          <a:endParaRPr lang="ru-RU"/>
        </a:p>
      </dgm:t>
    </dgm:pt>
    <dgm:pt modelId="{A66407A2-A95C-47F1-B397-3243B70A3ED3}" type="pres">
      <dgm:prSet presAssocID="{FB67D889-0AF7-4EE1-937E-435DD3755207}" presName="hierChild5" presStyleCnt="0"/>
      <dgm:spPr/>
      <dgm:t>
        <a:bodyPr/>
        <a:lstStyle/>
        <a:p>
          <a:endParaRPr lang="ru-RU"/>
        </a:p>
      </dgm:t>
    </dgm:pt>
    <dgm:pt modelId="{AAF118D7-3E60-4A1F-AE12-89EF1A86988C}" type="pres">
      <dgm:prSet presAssocID="{4F76CBBF-4B28-4D70-9B0F-9A333171F5A1}" presName="Name48" presStyleLbl="parChTrans1D2" presStyleIdx="1" presStyleCnt="4"/>
      <dgm:spPr/>
      <dgm:t>
        <a:bodyPr/>
        <a:lstStyle/>
        <a:p>
          <a:endParaRPr lang="ru-RU"/>
        </a:p>
      </dgm:t>
    </dgm:pt>
    <dgm:pt modelId="{760C9D43-C9BB-45CA-925F-316EBD6CA27E}" type="pres">
      <dgm:prSet presAssocID="{06F75422-43A9-4E09-8775-7B4F6B88534D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300300A3-AA69-4A13-B82A-5BDE6146F601}" type="pres">
      <dgm:prSet presAssocID="{06F75422-43A9-4E09-8775-7B4F6B88534D}" presName="rootComposite" presStyleCnt="0"/>
      <dgm:spPr/>
      <dgm:t>
        <a:bodyPr/>
        <a:lstStyle/>
        <a:p>
          <a:endParaRPr lang="ru-RU"/>
        </a:p>
      </dgm:t>
    </dgm:pt>
    <dgm:pt modelId="{1FECC337-DF24-4084-ABB2-5896B5A7C332}" type="pres">
      <dgm:prSet presAssocID="{06F75422-43A9-4E09-8775-7B4F6B88534D}" presName="rootText" presStyleLbl="node2" presStyleIdx="1" presStyleCnt="2" custScaleX="144728" custScaleY="146139" custLinFactNeighborX="1600" custLinFactNeighborY="10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847CDB7-FF69-46C2-9124-911A2EC503FB}" type="pres">
      <dgm:prSet presAssocID="{06F75422-43A9-4E09-8775-7B4F6B88534D}" presName="rootConnector" presStyleLbl="node2" presStyleIdx="1" presStyleCnt="2"/>
      <dgm:spPr/>
      <dgm:t>
        <a:bodyPr/>
        <a:lstStyle/>
        <a:p>
          <a:endParaRPr lang="ru-RU"/>
        </a:p>
      </dgm:t>
    </dgm:pt>
    <dgm:pt modelId="{99B133BB-144E-4FC7-A941-9794F599FB69}" type="pres">
      <dgm:prSet presAssocID="{06F75422-43A9-4E09-8775-7B4F6B88534D}" presName="hierChild4" presStyleCnt="0"/>
      <dgm:spPr/>
      <dgm:t>
        <a:bodyPr/>
        <a:lstStyle/>
        <a:p>
          <a:endParaRPr lang="ru-RU"/>
        </a:p>
      </dgm:t>
    </dgm:pt>
    <dgm:pt modelId="{B5726D13-2B8C-4F9F-B503-8B5DE068652D}" type="pres">
      <dgm:prSet presAssocID="{06F75422-43A9-4E09-8775-7B4F6B88534D}" presName="hierChild5" presStyleCnt="0"/>
      <dgm:spPr/>
      <dgm:t>
        <a:bodyPr/>
        <a:lstStyle/>
        <a:p>
          <a:endParaRPr lang="ru-RU"/>
        </a:p>
      </dgm:t>
    </dgm:pt>
    <dgm:pt modelId="{65048148-5377-4D1D-822F-89AB508C38AE}" type="pres">
      <dgm:prSet presAssocID="{1B456C58-A719-4F0C-B578-F8677EAF8C0E}" presName="hierChild3" presStyleCnt="0"/>
      <dgm:spPr/>
      <dgm:t>
        <a:bodyPr/>
        <a:lstStyle/>
        <a:p>
          <a:endParaRPr lang="ru-RU"/>
        </a:p>
      </dgm:t>
    </dgm:pt>
    <dgm:pt modelId="{34D40D3B-22FC-4252-BFC0-583DA1706610}" type="pres">
      <dgm:prSet presAssocID="{209443A7-4757-48DD-83C5-05BB0BF074F9}" presName="Name111" presStyleLbl="parChTrans1D2" presStyleIdx="2" presStyleCnt="4"/>
      <dgm:spPr/>
      <dgm:t>
        <a:bodyPr/>
        <a:lstStyle/>
        <a:p>
          <a:endParaRPr lang="ru-RU"/>
        </a:p>
      </dgm:t>
    </dgm:pt>
    <dgm:pt modelId="{C86B71C0-C07D-45F3-8028-6E1390A08DC5}" type="pres">
      <dgm:prSet presAssocID="{8A80F928-79B4-414E-8026-F35BFED75579}" presName="hierRoot3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F055EAAF-7A5F-4F4B-AB52-9436C7413B28}" type="pres">
      <dgm:prSet presAssocID="{8A80F928-79B4-414E-8026-F35BFED75579}" presName="rootComposite3" presStyleCnt="0"/>
      <dgm:spPr/>
      <dgm:t>
        <a:bodyPr/>
        <a:lstStyle/>
        <a:p>
          <a:endParaRPr lang="ru-RU"/>
        </a:p>
      </dgm:t>
    </dgm:pt>
    <dgm:pt modelId="{28557B58-B7B2-4C5C-95E4-4E30DE79C37D}" type="pres">
      <dgm:prSet presAssocID="{8A80F928-79B4-414E-8026-F35BFED75579}" presName="rootText3" presStyleLbl="asst1" presStyleIdx="0" presStyleCnt="2" custScaleX="118639" custScaleY="625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FF7C2B-A331-4764-AD49-A2C57D956CAD}" type="pres">
      <dgm:prSet presAssocID="{8A80F928-79B4-414E-8026-F35BFED75579}" presName="rootConnector3" presStyleLbl="asst1" presStyleIdx="0" presStyleCnt="2"/>
      <dgm:spPr/>
      <dgm:t>
        <a:bodyPr/>
        <a:lstStyle/>
        <a:p>
          <a:endParaRPr lang="ru-RU"/>
        </a:p>
      </dgm:t>
    </dgm:pt>
    <dgm:pt modelId="{305C3995-F70F-4739-BCC6-094C6749F0C5}" type="pres">
      <dgm:prSet presAssocID="{8A80F928-79B4-414E-8026-F35BFED75579}" presName="hierChild6" presStyleCnt="0"/>
      <dgm:spPr/>
      <dgm:t>
        <a:bodyPr/>
        <a:lstStyle/>
        <a:p>
          <a:endParaRPr lang="ru-RU"/>
        </a:p>
      </dgm:t>
    </dgm:pt>
    <dgm:pt modelId="{ACCC1C24-C0AB-481B-AF87-B0AAA879BD86}" type="pres">
      <dgm:prSet presAssocID="{8A80F928-79B4-414E-8026-F35BFED75579}" presName="hierChild7" presStyleCnt="0"/>
      <dgm:spPr/>
      <dgm:t>
        <a:bodyPr/>
        <a:lstStyle/>
        <a:p>
          <a:endParaRPr lang="ru-RU"/>
        </a:p>
      </dgm:t>
    </dgm:pt>
    <dgm:pt modelId="{6FF043AC-DE66-4C62-83D5-9573112E610E}" type="pres">
      <dgm:prSet presAssocID="{7DB17159-62CA-467E-B198-9FD9C229E4B8}" presName="Name111" presStyleLbl="parChTrans1D2" presStyleIdx="3" presStyleCnt="4"/>
      <dgm:spPr/>
      <dgm:t>
        <a:bodyPr/>
        <a:lstStyle/>
        <a:p>
          <a:endParaRPr lang="ru-RU"/>
        </a:p>
      </dgm:t>
    </dgm:pt>
    <dgm:pt modelId="{647C7428-EE2B-4DA3-A4E2-D74C9C99EE64}" type="pres">
      <dgm:prSet presAssocID="{CA1BEB97-F3DC-40ED-89D4-8C928BC2D229}" presName="hierRoot3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B8DE0DF-8E3E-4C36-BCE9-8D48FD7B053B}" type="pres">
      <dgm:prSet presAssocID="{CA1BEB97-F3DC-40ED-89D4-8C928BC2D229}" presName="rootComposite3" presStyleCnt="0"/>
      <dgm:spPr/>
      <dgm:t>
        <a:bodyPr/>
        <a:lstStyle/>
        <a:p>
          <a:endParaRPr lang="ru-RU"/>
        </a:p>
      </dgm:t>
    </dgm:pt>
    <dgm:pt modelId="{7DFF526A-712A-4DB7-8C4B-D6B2C6D66761}" type="pres">
      <dgm:prSet presAssocID="{CA1BEB97-F3DC-40ED-89D4-8C928BC2D229}" presName="rootText3" presStyleLbl="asst1" presStyleIdx="1" presStyleCnt="2" custScaleX="127877" custScaleY="6469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9CF88CF-4F68-468F-9072-94CB6F382DF8}" type="pres">
      <dgm:prSet presAssocID="{CA1BEB97-F3DC-40ED-89D4-8C928BC2D229}" presName="rootConnector3" presStyleLbl="asst1" presStyleIdx="1" presStyleCnt="2"/>
      <dgm:spPr/>
      <dgm:t>
        <a:bodyPr/>
        <a:lstStyle/>
        <a:p>
          <a:endParaRPr lang="ru-RU"/>
        </a:p>
      </dgm:t>
    </dgm:pt>
    <dgm:pt modelId="{187F11EC-50E6-422F-B01F-FDDBFF063434}" type="pres">
      <dgm:prSet presAssocID="{CA1BEB97-F3DC-40ED-89D4-8C928BC2D229}" presName="hierChild6" presStyleCnt="0"/>
      <dgm:spPr/>
      <dgm:t>
        <a:bodyPr/>
        <a:lstStyle/>
        <a:p>
          <a:endParaRPr lang="ru-RU"/>
        </a:p>
      </dgm:t>
    </dgm:pt>
    <dgm:pt modelId="{1F296B4B-12E4-428B-B52A-68FDE570C9DA}" type="pres">
      <dgm:prSet presAssocID="{CA1BEB97-F3DC-40ED-89D4-8C928BC2D229}" presName="hierChild7" presStyleCnt="0"/>
      <dgm:spPr/>
      <dgm:t>
        <a:bodyPr/>
        <a:lstStyle/>
        <a:p>
          <a:endParaRPr lang="ru-RU"/>
        </a:p>
      </dgm:t>
    </dgm:pt>
  </dgm:ptLst>
  <dgm:cxnLst>
    <dgm:cxn modelId="{418407F8-D1B9-4CFF-AC5B-E811B8126832}" type="presOf" srcId="{1B456C58-A719-4F0C-B578-F8677EAF8C0E}" destId="{D1847462-D320-43F5-B2B9-DC51A6B04795}" srcOrd="1" destOrd="0" presId="urn:microsoft.com/office/officeart/2005/8/layout/orgChart1"/>
    <dgm:cxn modelId="{44FCF423-B934-470C-854E-6929C595E3EE}" type="presOf" srcId="{209443A7-4757-48DD-83C5-05BB0BF074F9}" destId="{34D40D3B-22FC-4252-BFC0-583DA1706610}" srcOrd="0" destOrd="0" presId="urn:microsoft.com/office/officeart/2005/8/layout/orgChart1"/>
    <dgm:cxn modelId="{6C737D78-0FDF-41C3-8B00-EDB57FBA0E30}" type="presOf" srcId="{3B416220-7D45-4AAD-9C28-4F8FBFC4C509}" destId="{EE2420EF-F297-4C74-8B74-D75DB355F457}" srcOrd="0" destOrd="0" presId="urn:microsoft.com/office/officeart/2005/8/layout/orgChart1"/>
    <dgm:cxn modelId="{96329091-4DB5-4B1E-8583-226BAA0AB78B}" type="presOf" srcId="{06F75422-43A9-4E09-8775-7B4F6B88534D}" destId="{8847CDB7-FF69-46C2-9124-911A2EC503FB}" srcOrd="1" destOrd="0" presId="urn:microsoft.com/office/officeart/2005/8/layout/orgChart1"/>
    <dgm:cxn modelId="{D5721998-DCB4-43E2-835F-8A8B50CF0E10}" srcId="{3EF4F452-B849-4021-AC89-1DFB6DDC66A0}" destId="{1B456C58-A719-4F0C-B578-F8677EAF8C0E}" srcOrd="0" destOrd="0" parTransId="{E9372F47-78C7-445C-A338-BDA9845120D3}" sibTransId="{DDC1DEC8-780E-47FF-8B30-A9290DBD1F17}"/>
    <dgm:cxn modelId="{ECB18EBA-E1DA-4FFD-81D8-783DFABEA035}" type="presOf" srcId="{FB67D889-0AF7-4EE1-937E-435DD3755207}" destId="{01319B2F-EB88-4F2F-81E3-D1303B683698}" srcOrd="0" destOrd="0" presId="urn:microsoft.com/office/officeart/2005/8/layout/orgChart1"/>
    <dgm:cxn modelId="{0C0079FB-1434-4826-9F6B-E79353FC00A0}" type="presOf" srcId="{CA1BEB97-F3DC-40ED-89D4-8C928BC2D229}" destId="{19CF88CF-4F68-468F-9072-94CB6F382DF8}" srcOrd="1" destOrd="0" presId="urn:microsoft.com/office/officeart/2005/8/layout/orgChart1"/>
    <dgm:cxn modelId="{6976C302-90D0-4043-A574-322E374BC02C}" type="presOf" srcId="{06F75422-43A9-4E09-8775-7B4F6B88534D}" destId="{1FECC337-DF24-4084-ABB2-5896B5A7C332}" srcOrd="0" destOrd="0" presId="urn:microsoft.com/office/officeart/2005/8/layout/orgChart1"/>
    <dgm:cxn modelId="{FA862B08-579F-4BA1-AC13-029967174DDF}" type="presOf" srcId="{4F76CBBF-4B28-4D70-9B0F-9A333171F5A1}" destId="{AAF118D7-3E60-4A1F-AE12-89EF1A86988C}" srcOrd="0" destOrd="0" presId="urn:microsoft.com/office/officeart/2005/8/layout/orgChart1"/>
    <dgm:cxn modelId="{091B0467-84ED-4726-81DB-D76D924DB502}" srcId="{1B456C58-A719-4F0C-B578-F8677EAF8C0E}" destId="{CA1BEB97-F3DC-40ED-89D4-8C928BC2D229}" srcOrd="3" destOrd="0" parTransId="{7DB17159-62CA-467E-B198-9FD9C229E4B8}" sibTransId="{0493B386-ED2E-457B-8B6C-2B1F67A84063}"/>
    <dgm:cxn modelId="{DCF05FA3-CA76-4DC1-B03F-0708E11B1818}" type="presOf" srcId="{7DB17159-62CA-467E-B198-9FD9C229E4B8}" destId="{6FF043AC-DE66-4C62-83D5-9573112E610E}" srcOrd="0" destOrd="0" presId="urn:microsoft.com/office/officeart/2005/8/layout/orgChart1"/>
    <dgm:cxn modelId="{B7E067CE-8F42-40AA-9F9E-387F3D711C2D}" srcId="{1B456C58-A719-4F0C-B578-F8677EAF8C0E}" destId="{06F75422-43A9-4E09-8775-7B4F6B88534D}" srcOrd="2" destOrd="0" parTransId="{4F76CBBF-4B28-4D70-9B0F-9A333171F5A1}" sibTransId="{F851C8BC-F59E-46BD-9277-159EF76278E2}"/>
    <dgm:cxn modelId="{B9ABF646-7364-4D0F-A0A2-049D60C4A8F6}" type="presOf" srcId="{8A80F928-79B4-414E-8026-F35BFED75579}" destId="{28557B58-B7B2-4C5C-95E4-4E30DE79C37D}" srcOrd="0" destOrd="0" presId="urn:microsoft.com/office/officeart/2005/8/layout/orgChart1"/>
    <dgm:cxn modelId="{1A17FC34-DF3C-4D21-B910-AEDF21461AFE}" type="presOf" srcId="{FB67D889-0AF7-4EE1-937E-435DD3755207}" destId="{59CD64F6-89E1-491F-A455-BD972101D4FA}" srcOrd="1" destOrd="0" presId="urn:microsoft.com/office/officeart/2005/8/layout/orgChart1"/>
    <dgm:cxn modelId="{E1CE1433-B7D7-40EC-B94D-9239F8D60450}" type="presOf" srcId="{3EF4F452-B849-4021-AC89-1DFB6DDC66A0}" destId="{464576D2-BA2B-436F-95FC-F31CCF69C609}" srcOrd="0" destOrd="0" presId="urn:microsoft.com/office/officeart/2005/8/layout/orgChart1"/>
    <dgm:cxn modelId="{7A458A2E-409A-4521-93C5-168C9204C8F2}" srcId="{1B456C58-A719-4F0C-B578-F8677EAF8C0E}" destId="{8A80F928-79B4-414E-8026-F35BFED75579}" srcOrd="0" destOrd="0" parTransId="{209443A7-4757-48DD-83C5-05BB0BF074F9}" sibTransId="{4DBC43B9-487F-4308-91C0-D654EC0294AF}"/>
    <dgm:cxn modelId="{E5D2558B-D90B-4FF8-BF9A-EC3D9033B83E}" srcId="{1B456C58-A719-4F0C-B578-F8677EAF8C0E}" destId="{FB67D889-0AF7-4EE1-937E-435DD3755207}" srcOrd="1" destOrd="0" parTransId="{3B416220-7D45-4AAD-9C28-4F8FBFC4C509}" sibTransId="{F2824D37-3577-4976-B66D-FC0E9A12E22B}"/>
    <dgm:cxn modelId="{5893F2AF-382C-4B00-8194-9B73D2692B5F}" type="presOf" srcId="{CA1BEB97-F3DC-40ED-89D4-8C928BC2D229}" destId="{7DFF526A-712A-4DB7-8C4B-D6B2C6D66761}" srcOrd="0" destOrd="0" presId="urn:microsoft.com/office/officeart/2005/8/layout/orgChart1"/>
    <dgm:cxn modelId="{998A0A7A-0753-44DD-BA76-DFD3C3531E79}" type="presOf" srcId="{1B456C58-A719-4F0C-B578-F8677EAF8C0E}" destId="{FB3F4CE0-3663-40E2-B325-7A25717BCD1B}" srcOrd="0" destOrd="0" presId="urn:microsoft.com/office/officeart/2005/8/layout/orgChart1"/>
    <dgm:cxn modelId="{A940BF3D-CAE0-49FC-B959-D8590B50627C}" type="presOf" srcId="{8A80F928-79B4-414E-8026-F35BFED75579}" destId="{62FF7C2B-A331-4764-AD49-A2C57D956CAD}" srcOrd="1" destOrd="0" presId="urn:microsoft.com/office/officeart/2005/8/layout/orgChart1"/>
    <dgm:cxn modelId="{EB4CE4FB-BCAA-4832-8DC5-3CEE061E1485}" type="presParOf" srcId="{464576D2-BA2B-436F-95FC-F31CCF69C609}" destId="{39293208-954C-4D4E-9D71-184C9A108EA0}" srcOrd="0" destOrd="0" presId="urn:microsoft.com/office/officeart/2005/8/layout/orgChart1"/>
    <dgm:cxn modelId="{6C44BEAA-6B47-4873-B1F5-46F46C4186CA}" type="presParOf" srcId="{39293208-954C-4D4E-9D71-184C9A108EA0}" destId="{09077A56-A34D-4AD9-92CE-7DBC22A8BEB3}" srcOrd="0" destOrd="0" presId="urn:microsoft.com/office/officeart/2005/8/layout/orgChart1"/>
    <dgm:cxn modelId="{4EF3C6AA-62A0-4DA6-82EB-2B62660EF98D}" type="presParOf" srcId="{09077A56-A34D-4AD9-92CE-7DBC22A8BEB3}" destId="{FB3F4CE0-3663-40E2-B325-7A25717BCD1B}" srcOrd="0" destOrd="0" presId="urn:microsoft.com/office/officeart/2005/8/layout/orgChart1"/>
    <dgm:cxn modelId="{736E8A7D-DBA9-40CA-8024-1A70C557A523}" type="presParOf" srcId="{09077A56-A34D-4AD9-92CE-7DBC22A8BEB3}" destId="{D1847462-D320-43F5-B2B9-DC51A6B04795}" srcOrd="1" destOrd="0" presId="urn:microsoft.com/office/officeart/2005/8/layout/orgChart1"/>
    <dgm:cxn modelId="{B8B18F86-6D3B-4693-8FA7-8EB9BD9FA0B9}" type="presParOf" srcId="{39293208-954C-4D4E-9D71-184C9A108EA0}" destId="{631DF33B-AC88-46B0-95B5-0EA34511B729}" srcOrd="1" destOrd="0" presId="urn:microsoft.com/office/officeart/2005/8/layout/orgChart1"/>
    <dgm:cxn modelId="{CA769D65-2AF4-43BD-B798-7074127F2D6D}" type="presParOf" srcId="{631DF33B-AC88-46B0-95B5-0EA34511B729}" destId="{EE2420EF-F297-4C74-8B74-D75DB355F457}" srcOrd="0" destOrd="0" presId="urn:microsoft.com/office/officeart/2005/8/layout/orgChart1"/>
    <dgm:cxn modelId="{31D72511-42F9-4721-BC35-5796BE9ADAA5}" type="presParOf" srcId="{631DF33B-AC88-46B0-95B5-0EA34511B729}" destId="{6A9305D2-1D3D-46E0-8BDF-42878023B658}" srcOrd="1" destOrd="0" presId="urn:microsoft.com/office/officeart/2005/8/layout/orgChart1"/>
    <dgm:cxn modelId="{457072F7-FE2D-4896-AD4C-60809247F0AC}" type="presParOf" srcId="{6A9305D2-1D3D-46E0-8BDF-42878023B658}" destId="{D910F285-ACA5-49D1-8A9D-973451192469}" srcOrd="0" destOrd="0" presId="urn:microsoft.com/office/officeart/2005/8/layout/orgChart1"/>
    <dgm:cxn modelId="{88803ACF-AD06-4461-A9A7-97EBADDE0B69}" type="presParOf" srcId="{D910F285-ACA5-49D1-8A9D-973451192469}" destId="{01319B2F-EB88-4F2F-81E3-D1303B683698}" srcOrd="0" destOrd="0" presId="urn:microsoft.com/office/officeart/2005/8/layout/orgChart1"/>
    <dgm:cxn modelId="{B84AB964-44BC-4FDA-8003-86ADEDACB952}" type="presParOf" srcId="{D910F285-ACA5-49D1-8A9D-973451192469}" destId="{59CD64F6-89E1-491F-A455-BD972101D4FA}" srcOrd="1" destOrd="0" presId="urn:microsoft.com/office/officeart/2005/8/layout/orgChart1"/>
    <dgm:cxn modelId="{B8F63865-94E9-461E-AAFC-C69D3D6AE84E}" type="presParOf" srcId="{6A9305D2-1D3D-46E0-8BDF-42878023B658}" destId="{B136CB99-5E8F-431E-A39C-F46F61452FF2}" srcOrd="1" destOrd="0" presId="urn:microsoft.com/office/officeart/2005/8/layout/orgChart1"/>
    <dgm:cxn modelId="{C7CA21B1-8C0C-4265-92C5-A0C03153EA01}" type="presParOf" srcId="{6A9305D2-1D3D-46E0-8BDF-42878023B658}" destId="{A66407A2-A95C-47F1-B397-3243B70A3ED3}" srcOrd="2" destOrd="0" presId="urn:microsoft.com/office/officeart/2005/8/layout/orgChart1"/>
    <dgm:cxn modelId="{72C92C91-EC34-4821-B1A9-A2DA82E00E94}" type="presParOf" srcId="{631DF33B-AC88-46B0-95B5-0EA34511B729}" destId="{AAF118D7-3E60-4A1F-AE12-89EF1A86988C}" srcOrd="2" destOrd="0" presId="urn:microsoft.com/office/officeart/2005/8/layout/orgChart1"/>
    <dgm:cxn modelId="{A9F50939-DF8E-478D-A140-60C64ED21A2B}" type="presParOf" srcId="{631DF33B-AC88-46B0-95B5-0EA34511B729}" destId="{760C9D43-C9BB-45CA-925F-316EBD6CA27E}" srcOrd="3" destOrd="0" presId="urn:microsoft.com/office/officeart/2005/8/layout/orgChart1"/>
    <dgm:cxn modelId="{B74E36F8-B500-477B-A51F-120C63F63AF7}" type="presParOf" srcId="{760C9D43-C9BB-45CA-925F-316EBD6CA27E}" destId="{300300A3-AA69-4A13-B82A-5BDE6146F601}" srcOrd="0" destOrd="0" presId="urn:microsoft.com/office/officeart/2005/8/layout/orgChart1"/>
    <dgm:cxn modelId="{473A10EC-CC29-4B4D-98DC-64717E078DC0}" type="presParOf" srcId="{300300A3-AA69-4A13-B82A-5BDE6146F601}" destId="{1FECC337-DF24-4084-ABB2-5896B5A7C332}" srcOrd="0" destOrd="0" presId="urn:microsoft.com/office/officeart/2005/8/layout/orgChart1"/>
    <dgm:cxn modelId="{A1D072D4-D01F-4E95-8050-1195C7DB1FFA}" type="presParOf" srcId="{300300A3-AA69-4A13-B82A-5BDE6146F601}" destId="{8847CDB7-FF69-46C2-9124-911A2EC503FB}" srcOrd="1" destOrd="0" presId="urn:microsoft.com/office/officeart/2005/8/layout/orgChart1"/>
    <dgm:cxn modelId="{029BF091-4390-47C1-BFDA-CFA460BD9161}" type="presParOf" srcId="{760C9D43-C9BB-45CA-925F-316EBD6CA27E}" destId="{99B133BB-144E-4FC7-A941-9794F599FB69}" srcOrd="1" destOrd="0" presId="urn:microsoft.com/office/officeart/2005/8/layout/orgChart1"/>
    <dgm:cxn modelId="{99D22441-250C-46A2-AC0F-7D5E5EB720C0}" type="presParOf" srcId="{760C9D43-C9BB-45CA-925F-316EBD6CA27E}" destId="{B5726D13-2B8C-4F9F-B503-8B5DE068652D}" srcOrd="2" destOrd="0" presId="urn:microsoft.com/office/officeart/2005/8/layout/orgChart1"/>
    <dgm:cxn modelId="{5333DAB1-67C5-4F8B-B438-8FE245433F80}" type="presParOf" srcId="{39293208-954C-4D4E-9D71-184C9A108EA0}" destId="{65048148-5377-4D1D-822F-89AB508C38AE}" srcOrd="2" destOrd="0" presId="urn:microsoft.com/office/officeart/2005/8/layout/orgChart1"/>
    <dgm:cxn modelId="{A357A46A-DAF7-4F3C-BA49-9E6976B7E53D}" type="presParOf" srcId="{65048148-5377-4D1D-822F-89AB508C38AE}" destId="{34D40D3B-22FC-4252-BFC0-583DA1706610}" srcOrd="0" destOrd="0" presId="urn:microsoft.com/office/officeart/2005/8/layout/orgChart1"/>
    <dgm:cxn modelId="{42807376-C8E3-4530-A18D-6A76EA4E09AC}" type="presParOf" srcId="{65048148-5377-4D1D-822F-89AB508C38AE}" destId="{C86B71C0-C07D-45F3-8028-6E1390A08DC5}" srcOrd="1" destOrd="0" presId="urn:microsoft.com/office/officeart/2005/8/layout/orgChart1"/>
    <dgm:cxn modelId="{F303178A-934D-49F0-81C9-1845CA0260F4}" type="presParOf" srcId="{C86B71C0-C07D-45F3-8028-6E1390A08DC5}" destId="{F055EAAF-7A5F-4F4B-AB52-9436C7413B28}" srcOrd="0" destOrd="0" presId="urn:microsoft.com/office/officeart/2005/8/layout/orgChart1"/>
    <dgm:cxn modelId="{97E4B827-A304-401E-87E7-E7CEC30F1F06}" type="presParOf" srcId="{F055EAAF-7A5F-4F4B-AB52-9436C7413B28}" destId="{28557B58-B7B2-4C5C-95E4-4E30DE79C37D}" srcOrd="0" destOrd="0" presId="urn:microsoft.com/office/officeart/2005/8/layout/orgChart1"/>
    <dgm:cxn modelId="{10518E62-176C-465B-A91C-B1052AF26FAD}" type="presParOf" srcId="{F055EAAF-7A5F-4F4B-AB52-9436C7413B28}" destId="{62FF7C2B-A331-4764-AD49-A2C57D956CAD}" srcOrd="1" destOrd="0" presId="urn:microsoft.com/office/officeart/2005/8/layout/orgChart1"/>
    <dgm:cxn modelId="{0E4FCD89-F8C2-44CD-862C-3C3A75856911}" type="presParOf" srcId="{C86B71C0-C07D-45F3-8028-6E1390A08DC5}" destId="{305C3995-F70F-4739-BCC6-094C6749F0C5}" srcOrd="1" destOrd="0" presId="urn:microsoft.com/office/officeart/2005/8/layout/orgChart1"/>
    <dgm:cxn modelId="{1FA544E6-360B-4BDD-A3C9-0C54A0ED15C3}" type="presParOf" srcId="{C86B71C0-C07D-45F3-8028-6E1390A08DC5}" destId="{ACCC1C24-C0AB-481B-AF87-B0AAA879BD86}" srcOrd="2" destOrd="0" presId="urn:microsoft.com/office/officeart/2005/8/layout/orgChart1"/>
    <dgm:cxn modelId="{1D61935E-926B-44C2-9EC5-B40F224D90A1}" type="presParOf" srcId="{65048148-5377-4D1D-822F-89AB508C38AE}" destId="{6FF043AC-DE66-4C62-83D5-9573112E610E}" srcOrd="2" destOrd="0" presId="urn:microsoft.com/office/officeart/2005/8/layout/orgChart1"/>
    <dgm:cxn modelId="{601D0642-89D1-4B39-83F8-A113B13DF48B}" type="presParOf" srcId="{65048148-5377-4D1D-822F-89AB508C38AE}" destId="{647C7428-EE2B-4DA3-A4E2-D74C9C99EE64}" srcOrd="3" destOrd="0" presId="urn:microsoft.com/office/officeart/2005/8/layout/orgChart1"/>
    <dgm:cxn modelId="{66B4FCAC-08B0-46EE-84DF-8FBEA0725291}" type="presParOf" srcId="{647C7428-EE2B-4DA3-A4E2-D74C9C99EE64}" destId="{7B8DE0DF-8E3E-4C36-BCE9-8D48FD7B053B}" srcOrd="0" destOrd="0" presId="urn:microsoft.com/office/officeart/2005/8/layout/orgChart1"/>
    <dgm:cxn modelId="{4692DD3F-1A2F-4144-A9D4-4AFAE33F2623}" type="presParOf" srcId="{7B8DE0DF-8E3E-4C36-BCE9-8D48FD7B053B}" destId="{7DFF526A-712A-4DB7-8C4B-D6B2C6D66761}" srcOrd="0" destOrd="0" presId="urn:microsoft.com/office/officeart/2005/8/layout/orgChart1"/>
    <dgm:cxn modelId="{D4F4F120-BDC9-49A5-BE1F-BB327D66915D}" type="presParOf" srcId="{7B8DE0DF-8E3E-4C36-BCE9-8D48FD7B053B}" destId="{19CF88CF-4F68-468F-9072-94CB6F382DF8}" srcOrd="1" destOrd="0" presId="urn:microsoft.com/office/officeart/2005/8/layout/orgChart1"/>
    <dgm:cxn modelId="{AA753CC7-BF3C-4870-8F7F-CC332094694D}" type="presParOf" srcId="{647C7428-EE2B-4DA3-A4E2-D74C9C99EE64}" destId="{187F11EC-50E6-422F-B01F-FDDBFF063434}" srcOrd="1" destOrd="0" presId="urn:microsoft.com/office/officeart/2005/8/layout/orgChart1"/>
    <dgm:cxn modelId="{2AF65764-6ED0-4A5B-B13A-65B618DA42BC}" type="presParOf" srcId="{647C7428-EE2B-4DA3-A4E2-D74C9C99EE64}" destId="{1F296B4B-12E4-428B-B52A-68FDE570C9D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F043AC-DE66-4C62-83D5-9573112E610E}">
      <dsp:nvSpPr>
        <dsp:cNvPr id="0" name=""/>
        <dsp:cNvSpPr/>
      </dsp:nvSpPr>
      <dsp:spPr>
        <a:xfrm>
          <a:off x="4048137" y="1497324"/>
          <a:ext cx="230000" cy="11931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3180"/>
              </a:lnTo>
              <a:lnTo>
                <a:pt x="230000" y="119318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D40D3B-22FC-4252-BFC0-583DA1706610}">
      <dsp:nvSpPr>
        <dsp:cNvPr id="0" name=""/>
        <dsp:cNvSpPr/>
      </dsp:nvSpPr>
      <dsp:spPr>
        <a:xfrm>
          <a:off x="3733851" y="1497324"/>
          <a:ext cx="314286" cy="1193180"/>
        </a:xfrm>
        <a:custGeom>
          <a:avLst/>
          <a:gdLst/>
          <a:ahLst/>
          <a:cxnLst/>
          <a:rect l="0" t="0" r="0" b="0"/>
          <a:pathLst>
            <a:path>
              <a:moveTo>
                <a:pt x="314286" y="0"/>
              </a:moveTo>
              <a:lnTo>
                <a:pt x="314286" y="1193180"/>
              </a:lnTo>
              <a:lnTo>
                <a:pt x="0" y="119318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F118D7-3E60-4A1F-AE12-89EF1A86988C}">
      <dsp:nvSpPr>
        <dsp:cNvPr id="0" name=""/>
        <dsp:cNvSpPr/>
      </dsp:nvSpPr>
      <dsp:spPr>
        <a:xfrm>
          <a:off x="4048137" y="1497324"/>
          <a:ext cx="271469" cy="33461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6177"/>
              </a:lnTo>
              <a:lnTo>
                <a:pt x="271469" y="334617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2420EF-F297-4C74-8B74-D75DB355F457}">
      <dsp:nvSpPr>
        <dsp:cNvPr id="0" name=""/>
        <dsp:cNvSpPr/>
      </dsp:nvSpPr>
      <dsp:spPr>
        <a:xfrm>
          <a:off x="3733851" y="1497324"/>
          <a:ext cx="314286" cy="3351756"/>
        </a:xfrm>
        <a:custGeom>
          <a:avLst/>
          <a:gdLst/>
          <a:ahLst/>
          <a:cxnLst/>
          <a:rect l="0" t="0" r="0" b="0"/>
          <a:pathLst>
            <a:path>
              <a:moveTo>
                <a:pt x="314286" y="0"/>
              </a:moveTo>
              <a:lnTo>
                <a:pt x="314286" y="3351756"/>
              </a:lnTo>
              <a:lnTo>
                <a:pt x="0" y="3351756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3F4CE0-3663-40E2-B325-7A25717BCD1B}">
      <dsp:nvSpPr>
        <dsp:cNvPr id="0" name=""/>
        <dsp:cNvSpPr/>
      </dsp:nvSpPr>
      <dsp:spPr>
        <a:xfrm>
          <a:off x="2361820" y="4"/>
          <a:ext cx="3372634" cy="1497319"/>
        </a:xfrm>
        <a:prstGeom prst="rect">
          <a:avLst/>
        </a:prstGeom>
        <a:solidFill>
          <a:schemeClr val="accent2"/>
        </a:solidFill>
        <a:ln w="5715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kern="1200" smtClean="0">
              <a:solidFill>
                <a:schemeClr val="bg1"/>
              </a:solidFill>
            </a:rPr>
            <a:t>Природные явления</a:t>
          </a:r>
          <a:endParaRPr lang="ru-RU" sz="4800" b="1" kern="1200" dirty="0">
            <a:solidFill>
              <a:schemeClr val="bg1"/>
            </a:solidFill>
          </a:endParaRPr>
        </a:p>
      </dsp:txBody>
      <dsp:txXfrm>
        <a:off x="2361820" y="4"/>
        <a:ext cx="3372634" cy="1497319"/>
      </dsp:txXfrm>
    </dsp:sp>
    <dsp:sp modelId="{01319B2F-EB88-4F2F-81E3-D1303B683698}">
      <dsp:nvSpPr>
        <dsp:cNvPr id="0" name=""/>
        <dsp:cNvSpPr/>
      </dsp:nvSpPr>
      <dsp:spPr>
        <a:xfrm>
          <a:off x="200341" y="3882752"/>
          <a:ext cx="3533509" cy="1932658"/>
        </a:xfrm>
        <a:prstGeom prst="rect">
          <a:avLst/>
        </a:prstGeom>
        <a:solidFill>
          <a:schemeClr val="bg2">
            <a:lumMod val="25000"/>
          </a:schemeClr>
        </a:solidFill>
        <a:ln w="381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дождь, гроза,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снег, ветер 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рассвет, закат ,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смена времен года и др.</a:t>
          </a:r>
          <a:endParaRPr lang="ru-RU" sz="2400" b="1" kern="1200" dirty="0"/>
        </a:p>
      </dsp:txBody>
      <dsp:txXfrm>
        <a:off x="200341" y="3882752"/>
        <a:ext cx="3533509" cy="1932658"/>
      </dsp:txXfrm>
    </dsp:sp>
    <dsp:sp modelId="{1FECC337-DF24-4084-ABB2-5896B5A7C332}">
      <dsp:nvSpPr>
        <dsp:cNvPr id="0" name=""/>
        <dsp:cNvSpPr/>
      </dsp:nvSpPr>
      <dsp:spPr>
        <a:xfrm>
          <a:off x="4319607" y="3896579"/>
          <a:ext cx="3751120" cy="1893845"/>
        </a:xfrm>
        <a:prstGeom prst="rect">
          <a:avLst/>
        </a:prstGeom>
        <a:solidFill>
          <a:srgbClr val="00B050"/>
        </a:solidFill>
        <a:ln w="381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линька  животных,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цветение растений,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листопад и др.</a:t>
          </a:r>
          <a:endParaRPr lang="ru-RU" sz="2400" b="1" kern="1200" dirty="0"/>
        </a:p>
      </dsp:txBody>
      <dsp:txXfrm>
        <a:off x="4319607" y="3896579"/>
        <a:ext cx="3751120" cy="1893845"/>
      </dsp:txXfrm>
    </dsp:sp>
    <dsp:sp modelId="{28557B58-B7B2-4C5C-95E4-4E30DE79C37D}">
      <dsp:nvSpPr>
        <dsp:cNvPr id="0" name=""/>
        <dsp:cNvSpPr/>
      </dsp:nvSpPr>
      <dsp:spPr>
        <a:xfrm>
          <a:off x="658915" y="2285361"/>
          <a:ext cx="3074935" cy="810287"/>
        </a:xfrm>
        <a:prstGeom prst="rect">
          <a:avLst/>
        </a:prstGeom>
        <a:solidFill>
          <a:schemeClr val="bg2">
            <a:lumMod val="25000"/>
          </a:schemeClr>
        </a:solidFill>
        <a:ln w="381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физические</a:t>
          </a:r>
          <a:endParaRPr lang="ru-RU" sz="3600" b="1" kern="1200" dirty="0"/>
        </a:p>
      </dsp:txBody>
      <dsp:txXfrm>
        <a:off x="658915" y="2285361"/>
        <a:ext cx="3074935" cy="810287"/>
      </dsp:txXfrm>
    </dsp:sp>
    <dsp:sp modelId="{7DFF526A-712A-4DB7-8C4B-D6B2C6D66761}">
      <dsp:nvSpPr>
        <dsp:cNvPr id="0" name=""/>
        <dsp:cNvSpPr/>
      </dsp:nvSpPr>
      <dsp:spPr>
        <a:xfrm>
          <a:off x="4278137" y="2271294"/>
          <a:ext cx="3314369" cy="838421"/>
        </a:xfrm>
        <a:prstGeom prst="rect">
          <a:avLst/>
        </a:prstGeom>
        <a:solidFill>
          <a:srgbClr val="00B050"/>
        </a:solidFill>
        <a:ln w="381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биологические</a:t>
          </a:r>
          <a:endParaRPr lang="ru-RU" sz="3600" b="1" kern="1200" dirty="0"/>
        </a:p>
      </dsp:txBody>
      <dsp:txXfrm>
        <a:off x="4278137" y="2271294"/>
        <a:ext cx="3314369" cy="8384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348880"/>
            <a:ext cx="7772400" cy="1470025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733256"/>
            <a:ext cx="9144000" cy="409600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6729-AE7C-4253-9A40-8AA7F2240A3C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8A9A-B236-430D-86FC-9524226E22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18864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Экономическая</a:t>
            </a:r>
            <a:r>
              <a:rPr lang="ru-RU" baseline="0" dirty="0" smtClean="0">
                <a:solidFill>
                  <a:schemeClr val="accent6">
                    <a:lumMod val="50000"/>
                  </a:schemeClr>
                </a:solidFill>
              </a:rPr>
              <a:t> и социальная география мира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9636537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6729-AE7C-4253-9A40-8AA7F2240A3C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8A9A-B236-430D-86FC-9524226E22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221250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6729-AE7C-4253-9A40-8AA7F2240A3C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8A9A-B236-430D-86FC-9524226E22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2517593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6729-AE7C-4253-9A40-8AA7F2240A3C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8A9A-B236-430D-86FC-9524226E22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8649423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6729-AE7C-4253-9A40-8AA7F2240A3C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8A9A-B236-430D-86FC-9524226E22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98362361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6729-AE7C-4253-9A40-8AA7F2240A3C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8A9A-B236-430D-86FC-9524226E22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1727333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6729-AE7C-4253-9A40-8AA7F2240A3C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8A9A-B236-430D-86FC-9524226E22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70187292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6729-AE7C-4253-9A40-8AA7F2240A3C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8A9A-B236-430D-86FC-9524226E22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5319733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6729-AE7C-4253-9A40-8AA7F2240A3C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8A9A-B236-430D-86FC-9524226E22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86790620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6729-AE7C-4253-9A40-8AA7F2240A3C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8A9A-B236-430D-86FC-9524226E22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7620918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96729-AE7C-4253-9A40-8AA7F2240A3C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8A9A-B236-430D-86FC-9524226E22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0075534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96729-AE7C-4253-9A40-8AA7F2240A3C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28A9A-B236-430D-86FC-9524226E22F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C:\Users\Анна\Documents\Школа\география\10 класс\ITN\Global_Partner_Map2[2].gif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1052736"/>
            <a:ext cx="9106457" cy="5256584"/>
          </a:xfrm>
          <a:prstGeom prst="rect">
            <a:avLst/>
          </a:prstGeom>
          <a:noFill/>
        </p:spPr>
      </p:pic>
      <p:pic>
        <p:nvPicPr>
          <p:cNvPr id="1027" name="Picture 3" descr="C:\Users\Анна\Documents\Школа\шаблоны\Рисунок1.png"/>
          <p:cNvPicPr>
            <a:picLocks noChangeAspect="1" noChangeArrowheads="1"/>
          </p:cNvPicPr>
          <p:nvPr/>
        </p:nvPicPr>
        <p:blipFill>
          <a:blip r:embed="rId1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5877272"/>
            <a:ext cx="9155113" cy="980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 descr="C:\Users\Анна\Documents\Школа\шаблоны\Рисунок1.png"/>
          <p:cNvPicPr>
            <a:picLocks noChangeAspect="1" noChangeArrowheads="1"/>
          </p:cNvPicPr>
          <p:nvPr/>
        </p:nvPicPr>
        <p:blipFill>
          <a:blip r:embed="rId1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11113" y="692696"/>
            <a:ext cx="9155113" cy="432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079616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5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gif"/><Relationship Id="rId7" Type="http://schemas.openxmlformats.org/officeDocument/2006/relationships/image" Target="../media/image17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2551" y="162962"/>
            <a:ext cx="8627952" cy="3892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География: Начальный курс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festival.1september.ru/articles/590562/presentation/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262551" y="6020972"/>
            <a:ext cx="8627952" cy="837029"/>
          </a:xfrm>
          <a:solidFill>
            <a:srgbClr val="00B0F0"/>
          </a:solidFill>
        </p:spPr>
        <p:txBody>
          <a:bodyPr>
            <a:prstTxWarp prst="textPlain">
              <a:avLst/>
            </a:prstTxWarp>
          </a:bodyPr>
          <a:lstStyle/>
          <a:p>
            <a:pPr algn="l"/>
            <a:r>
              <a:rPr lang="ru-RU" dirty="0" smtClean="0"/>
              <a:t>Мир, в котором мы живем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09821" y="357611"/>
            <a:ext cx="288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 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13966427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"/>
            <a:ext cx="9144000" cy="1059255"/>
          </a:xfrm>
        </p:spPr>
        <p:txBody>
          <a:bodyPr/>
          <a:lstStyle/>
          <a:p>
            <a:r>
              <a:rPr lang="ru-RU" sz="4000" dirty="0" smtClean="0"/>
              <a:t>Дополните схему: приведите примеры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3137025" y="1059254"/>
            <a:ext cx="2869949" cy="52322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Природа</a:t>
            </a:r>
            <a:endParaRPr lang="ru-RU" sz="2800" b="1" dirty="0"/>
          </a:p>
        </p:txBody>
      </p:sp>
      <p:cxnSp>
        <p:nvCxnSpPr>
          <p:cNvPr id="10" name="Прямая со стрелкой 9"/>
          <p:cNvCxnSpPr>
            <a:stCxn id="8" idx="2"/>
            <a:endCxn id="16" idx="0"/>
          </p:cNvCxnSpPr>
          <p:nvPr/>
        </p:nvCxnSpPr>
        <p:spPr>
          <a:xfrm flipH="1">
            <a:off x="2014723" y="1582474"/>
            <a:ext cx="2557277" cy="246325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8" idx="2"/>
            <a:endCxn id="17" idx="0"/>
          </p:cNvCxnSpPr>
          <p:nvPr/>
        </p:nvCxnSpPr>
        <p:spPr>
          <a:xfrm>
            <a:off x="4572000" y="1582474"/>
            <a:ext cx="2497074" cy="246325"/>
          </a:xfrm>
          <a:prstGeom prst="straightConnector1">
            <a:avLst/>
          </a:prstGeom>
          <a:ln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90777" y="1828799"/>
            <a:ext cx="3647892" cy="2585323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______________________________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______________________________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______________________________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______________________________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______________________________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______________________________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245128" y="1828799"/>
            <a:ext cx="3647892" cy="2585323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______________________________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______________________________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______________________________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______________________________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______________________________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______________________________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190777" y="4626321"/>
            <a:ext cx="8702243" cy="8925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В тексте параграфа на стр. 6 - 7 найдите ответ на вопрос: </a:t>
            </a:r>
            <a:r>
              <a:rPr lang="ru-RU" sz="2800" b="1" i="1" dirty="0" smtClean="0">
                <a:solidFill>
                  <a:srgbClr val="FF0000"/>
                </a:solidFill>
              </a:rPr>
              <a:t>как связаны объекты живой и неживой природы?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0776" y="4626321"/>
            <a:ext cx="8702243" cy="1569660"/>
          </a:xfrm>
          <a:prstGeom prst="rect">
            <a:avLst/>
          </a:prstGeom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Объекты неживой природы являются средой обитания живых организмов. Они изменяют и дополняют друг друга. И вместе создают уникальную, разнообразную и неповторимую по красоте природу Земли.</a:t>
            </a:r>
            <a:endParaRPr lang="ru-RU" sz="2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444695" y="1776346"/>
            <a:ext cx="1140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Живая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41791" y="1768843"/>
            <a:ext cx="1454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Неживая 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 descr="http://img8.joyreactor.cc/pics/post/%D0%9A%D0%B0%D0%BC%D1%87%D0%B0%D1%82%D0%BA%D0%B0-%D0%BC%D0%B5%D0%B4%D0%B2%D0%B5%D0%B4%D1%8C-%D0%B3%D0%BE%D1%80%D1%8B-%D0%BF%D0%B5%D1%81%D0%BE%D1%87%D0%BD%D0%B8%D1%86%D0%B0-877918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3437" y="0"/>
            <a:ext cx="10286710" cy="69635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766866"/>
            <a:ext cx="448372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Какая природа важнее?</a:t>
            </a:r>
            <a:endParaRPr lang="ru-RU" sz="3200" b="1" dirty="0"/>
          </a:p>
        </p:txBody>
      </p:sp>
      <p:pic>
        <p:nvPicPr>
          <p:cNvPr id="1030" name="Picture 6" descr="http://media.jamnews.ir/Original/1392/05/01/IMG163738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818" y="1510865"/>
            <a:ext cx="2192092" cy="14542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742636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6" grpId="0" animBg="1"/>
      <p:bldP spid="27" grpId="0" animBg="1"/>
      <p:bldP spid="28" grpId="0"/>
      <p:bldP spid="29" grpId="0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571480"/>
            <a:ext cx="7786742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РАЗЛИЧНАЯ СРЕДА ОБИТАНИЯ ОРГАНИЗМОВ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4786322"/>
            <a:ext cx="7786742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EB8F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+mn-lt"/>
              </a:rPr>
              <a:t>РАЗНООБРАЗИЕ ЖИВЫХ ОРГАНИЗМОВ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2928938" y="2643188"/>
            <a:ext cx="3286125" cy="2143125"/>
          </a:xfrm>
          <a:prstGeom prst="downArrow">
            <a:avLst/>
          </a:prstGeom>
          <a:solidFill>
            <a:srgbClr val="EB8F15"/>
          </a:solidFill>
          <a:ln>
            <a:solidFill>
              <a:srgbClr val="EB8F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8434" name="Picture 2" descr="D:\фото рисунки\Коллекция картинок (Microsoft)\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718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 descr="D:\фото рисунки\Коллекция картинок (Microsoft)\1974_b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813" y="0"/>
            <a:ext cx="3151187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 descr="D:\фото рисунки\Коллекция картинок (Microsoft)\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0"/>
            <a:ext cx="3286125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8623899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285728"/>
            <a:ext cx="7786742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EB8F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+mn-lt"/>
              </a:rPr>
              <a:t>КАК ПРИСПОСОБИЛИСЬ К СВОЕЙ СРЕДЕ ОБИТАНИЯ ЭТИ ОРГАНИЗМЫ?</a:t>
            </a:r>
          </a:p>
        </p:txBody>
      </p:sp>
      <p:pic>
        <p:nvPicPr>
          <p:cNvPr id="19458" name="Picture 2" descr="D:\фото рисунки\Коллекция картинок (Microsoft)\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1857375"/>
            <a:ext cx="4452937" cy="36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 descr="D:\фото рисунки\Коллекция картинок (Microsoft)\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1571625"/>
            <a:ext cx="4929187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D:\фото рисунки\Коллекция картинок (Microsoft)\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785938"/>
            <a:ext cx="5429250" cy="464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 descr="D:\фото рисунки\Коллекция картинок (Microsoft)\001898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1714500"/>
            <a:ext cx="6429375" cy="482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6" descr="D:\фото рисунки\Коллекция картинок (Microsoft)\shark_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2143125"/>
            <a:ext cx="5715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494157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Физкультминутка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3808" y="966802"/>
            <a:ext cx="7983415" cy="917917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Покажите движения объектов </a:t>
            </a:r>
            <a:r>
              <a:rPr lang="ru-RU" b="1" u="sng" dirty="0" smtClean="0"/>
              <a:t>живой</a:t>
            </a:r>
            <a:r>
              <a:rPr lang="ru-RU" b="1" dirty="0" smtClean="0"/>
              <a:t> природы: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0758" y="1572064"/>
            <a:ext cx="2700998" cy="528593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чайка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камень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березка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медведь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ветер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солнце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обезьянка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ручей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кенгуру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сова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дождик,</a:t>
            </a:r>
          </a:p>
          <a:p>
            <a:r>
              <a:rPr lang="ru-RU" dirty="0" smtClean="0"/>
              <a:t> </a:t>
            </a:r>
            <a:r>
              <a:rPr lang="ru-RU" dirty="0"/>
              <a:t>цапля, </a:t>
            </a:r>
            <a:endParaRPr lang="ru-RU" dirty="0" smtClean="0"/>
          </a:p>
          <a:p>
            <a:r>
              <a:rPr lang="ru-RU" dirty="0" smtClean="0"/>
              <a:t>змея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1026" name="Picture 2" descr="C:\Users\Соломыкина Елена\AppData\Local\Microsoft\Windows\INetCache\IE\81LYRMO7\Tamme-Lauri_tamm_suvepäeval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960" y="1631500"/>
            <a:ext cx="5303520" cy="3540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оломыкина Елена\AppData\Local\Microsoft\Windows\INetCache\IE\81LYRMO7\1b4c2a87f906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850" y="4149970"/>
            <a:ext cx="3811737" cy="27080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012119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286" y="1600200"/>
            <a:ext cx="859536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 smtClean="0"/>
              <a:t>Процессы, происходящие в природе и изменяющие её, называются  </a:t>
            </a:r>
          </a:p>
          <a:p>
            <a:pPr marL="0" indent="0" algn="ctr">
              <a:buNone/>
            </a:pPr>
            <a:r>
              <a:rPr lang="ru-RU" sz="6000" b="1" i="1" dirty="0" smtClean="0">
                <a:solidFill>
                  <a:srgbClr val="FF0000"/>
                </a:solidFill>
              </a:rPr>
              <a:t>явлениями природы.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20467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0925" y="6018230"/>
            <a:ext cx="7275646" cy="52322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Дайте названия данным явлениям природы.</a:t>
            </a:r>
            <a:endParaRPr lang="ru-RU" sz="28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Явления природы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7" y="1284952"/>
            <a:ext cx="2479996" cy="1840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4553" y="3781205"/>
            <a:ext cx="2747612" cy="1817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2408" y="1284952"/>
            <a:ext cx="2770423" cy="1839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77" y="3781206"/>
            <a:ext cx="2908242" cy="1817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5" y="1284951"/>
            <a:ext cx="2943299" cy="1839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346" y="3790889"/>
            <a:ext cx="1742576" cy="1270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96084" y="4426203"/>
            <a:ext cx="1559380" cy="1172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264791" y="5802786"/>
            <a:ext cx="8690673" cy="95410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На какие </a:t>
            </a:r>
            <a:r>
              <a:rPr lang="ru-RU" sz="2800" b="1" dirty="0"/>
              <a:t>2 </a:t>
            </a:r>
            <a:r>
              <a:rPr lang="ru-RU" sz="2800" b="1" dirty="0" smtClean="0"/>
              <a:t>группы можно разделить явления природы, представленные на фотографиях?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4193356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98567193"/>
              </p:ext>
            </p:extLst>
          </p:nvPr>
        </p:nvGraphicFramePr>
        <p:xfrm>
          <a:off x="467544" y="415638"/>
          <a:ext cx="8229600" cy="58163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ic.pics.livejournal.com/albert_lex/73995734/205327/205327_origin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88" y="154648"/>
            <a:ext cx="1449068" cy="1449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7286" y="1940145"/>
            <a:ext cx="3998531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Как можно сформулировать</a:t>
            </a:r>
          </a:p>
          <a:p>
            <a:r>
              <a:rPr lang="ru-RU" sz="2400" b="1" dirty="0"/>
              <a:t>о</a:t>
            </a:r>
            <a:r>
              <a:rPr lang="ru-RU" sz="2400" b="1" dirty="0" smtClean="0"/>
              <a:t>пределения?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61182" y="4234375"/>
            <a:ext cx="3604635" cy="206795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н</a:t>
            </a:r>
            <a:r>
              <a:rPr lang="ru-RU" sz="3600" b="1" dirty="0" smtClean="0"/>
              <a:t>еживая природа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0672" y="4234374"/>
            <a:ext cx="3758417" cy="2067951"/>
          </a:xfrm>
          <a:prstGeom prst="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ж</a:t>
            </a:r>
            <a:r>
              <a:rPr lang="ru-RU" sz="3600" b="1" dirty="0" smtClean="0"/>
              <a:t>ивая </a:t>
            </a:r>
          </a:p>
          <a:p>
            <a:pPr algn="ctr"/>
            <a:r>
              <a:rPr lang="ru-RU" sz="3600" b="1" dirty="0" smtClean="0"/>
              <a:t>природа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7121326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1693"/>
            <a:ext cx="9144000" cy="764704"/>
          </a:xfrm>
        </p:spPr>
        <p:txBody>
          <a:bodyPr/>
          <a:lstStyle/>
          <a:p>
            <a:r>
              <a:rPr lang="ru-RU" sz="4800" dirty="0" smtClean="0"/>
              <a:t>Не противоречат ли друг другу данные высказывания?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«Человек – это тростинка, самое слабое в природе существо».</a:t>
            </a:r>
          </a:p>
          <a:p>
            <a:endParaRPr lang="ru-RU" sz="3600" b="1" dirty="0"/>
          </a:p>
          <a:p>
            <a:r>
              <a:rPr lang="ru-RU" sz="3600" b="1" dirty="0" smtClean="0"/>
              <a:t>«Человек – царь Земли, на которой живет».</a:t>
            </a: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8868253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Человек – царь природы?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292250"/>
            <a:ext cx="8458200" cy="528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2273" b="100000" l="758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8669">
            <a:off x="4718025" y="1058444"/>
            <a:ext cx="1674337" cy="167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598584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39" y="746009"/>
            <a:ext cx="8352033" cy="5345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20308" y="5816098"/>
            <a:ext cx="4543863" cy="387754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4403188" y="5964256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229602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8"/>
          <p:cNvSpPr txBox="1">
            <a:spLocks noChangeArrowheads="1"/>
          </p:cNvSpPr>
          <p:nvPr/>
        </p:nvSpPr>
        <p:spPr bwMode="auto">
          <a:xfrm>
            <a:off x="4857750" y="500063"/>
            <a:ext cx="40719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smtClean="0">
                <a:solidFill>
                  <a:prstClr val="black"/>
                </a:solidFill>
                <a:cs typeface="Times New Roman" pitchFamily="18" charset="0"/>
              </a:rPr>
              <a:t>Посмотри, мой милый друг,</a:t>
            </a:r>
            <a:endParaRPr lang="ru-RU" sz="2400" smtClean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smtClean="0">
                <a:solidFill>
                  <a:prstClr val="black"/>
                </a:solidFill>
                <a:cs typeface="Times New Roman" pitchFamily="18" charset="0"/>
              </a:rPr>
              <a:t>Что находится вокруг?</a:t>
            </a:r>
            <a:endParaRPr lang="ru-RU" sz="2400" smtClean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smtClean="0">
                <a:solidFill>
                  <a:prstClr val="black"/>
                </a:solidFill>
                <a:cs typeface="Times New Roman" pitchFamily="18" charset="0"/>
              </a:rPr>
              <a:t>Небо светло-голубое,</a:t>
            </a:r>
            <a:endParaRPr lang="ru-RU" sz="2400" smtClean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smtClean="0">
                <a:solidFill>
                  <a:prstClr val="black"/>
                </a:solidFill>
                <a:cs typeface="Times New Roman" pitchFamily="18" charset="0"/>
              </a:rPr>
              <a:t>Солнце светит золотое,</a:t>
            </a:r>
            <a:endParaRPr lang="ru-RU" sz="2400" smtClean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smtClean="0">
                <a:solidFill>
                  <a:prstClr val="black"/>
                </a:solidFill>
                <a:cs typeface="Times New Roman" pitchFamily="18" charset="0"/>
              </a:rPr>
              <a:t>Ветер листьями играет,</a:t>
            </a:r>
            <a:endParaRPr lang="ru-RU" sz="2400" smtClean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smtClean="0">
                <a:solidFill>
                  <a:prstClr val="black"/>
                </a:solidFill>
                <a:cs typeface="Times New Roman" pitchFamily="18" charset="0"/>
              </a:rPr>
              <a:t>Тучка в небе проплывает.</a:t>
            </a:r>
            <a:endParaRPr lang="ru-RU" sz="2400" smtClean="0">
              <a:solidFill>
                <a:prstClr val="black"/>
              </a:solidFill>
            </a:endParaRPr>
          </a:p>
        </p:txBody>
      </p:sp>
      <p:sp>
        <p:nvSpPr>
          <p:cNvPr id="3075" name="TextBox 9"/>
          <p:cNvSpPr txBox="1">
            <a:spLocks noChangeArrowheads="1"/>
          </p:cNvSpPr>
          <p:nvPr/>
        </p:nvSpPr>
        <p:spPr bwMode="auto">
          <a:xfrm>
            <a:off x="4786313" y="3143250"/>
            <a:ext cx="392906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smtClean="0">
                <a:solidFill>
                  <a:prstClr val="black"/>
                </a:solidFill>
                <a:cs typeface="Times New Roman" pitchFamily="18" charset="0"/>
              </a:rPr>
              <a:t>Поле, речка и трава,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smtClean="0">
                <a:solidFill>
                  <a:prstClr val="black"/>
                </a:solidFill>
                <a:cs typeface="Times New Roman" pitchFamily="18" charset="0"/>
              </a:rPr>
              <a:t>Горы, воздух и листва,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smtClean="0">
                <a:solidFill>
                  <a:prstClr val="black"/>
                </a:solidFill>
                <a:cs typeface="Times New Roman" pitchFamily="18" charset="0"/>
              </a:rPr>
              <a:t>Птицы, звери и леса,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smtClean="0">
                <a:solidFill>
                  <a:prstClr val="black"/>
                </a:solidFill>
                <a:cs typeface="Times New Roman" pitchFamily="18" charset="0"/>
              </a:rPr>
              <a:t>Гром, туманы и роса.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smtClean="0">
                <a:solidFill>
                  <a:prstClr val="black"/>
                </a:solidFill>
                <a:cs typeface="Times New Roman" pitchFamily="18" charset="0"/>
              </a:rPr>
              <a:t>Человек и время года –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smtClean="0">
                <a:solidFill>
                  <a:prstClr val="black"/>
                </a:solidFill>
                <a:cs typeface="Times New Roman" pitchFamily="18" charset="0"/>
              </a:rPr>
              <a:t>Это все вокруг… </a:t>
            </a:r>
          </a:p>
        </p:txBody>
      </p:sp>
      <p:pic>
        <p:nvPicPr>
          <p:cNvPr id="1031" name="Picture 7" descr="D:\фото рисунки\Коллекция картинок (Microsoft)\1231532641_tegosru_pri_14-web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4286250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D:\фото рисунки\Коллекция картинок (Microsoft)\7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4429125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D:\фото рисунки\Коллекция картинок (Microsoft)\аниме природа\9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4429125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 descr="D:\фото рисунки\Коллекция картинок (Microsoft)\аниме природа\7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4286250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00374" y="5444685"/>
            <a:ext cx="28150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ПРИРОДА</a:t>
            </a:r>
            <a:endParaRPr lang="ru-RU" sz="48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96040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3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3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3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3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3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 smtClean="0"/>
              <a:t>Человек и природа</a:t>
            </a:r>
            <a:endParaRPr lang="ru-RU" sz="5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25" y="829684"/>
            <a:ext cx="4158958" cy="2598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997612"/>
            <a:ext cx="8229600" cy="412855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430" y="3858548"/>
            <a:ext cx="3516925" cy="2646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029" y="829684"/>
            <a:ext cx="3904326" cy="2606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25" y="3858548"/>
            <a:ext cx="3533604" cy="2650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871410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Человек на Земле</a:t>
            </a:r>
            <a:endParaRPr lang="ru-RU" dirty="0"/>
          </a:p>
        </p:txBody>
      </p:sp>
      <p:pic>
        <p:nvPicPr>
          <p:cNvPr id="9" name="Picture 2" descr="http://www.syl.ru/misc/i/ai/75439/1027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61" y="1172966"/>
            <a:ext cx="3074175" cy="2040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69042" y="1172966"/>
            <a:ext cx="2577011" cy="2040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960" y="3366893"/>
            <a:ext cx="3074175" cy="2305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56959" y="1172966"/>
            <a:ext cx="3063264" cy="2040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69042" y="3366893"/>
            <a:ext cx="3074176" cy="2305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54126" y="3366893"/>
            <a:ext cx="2551646" cy="2305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289504" y="5866619"/>
            <a:ext cx="66515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ТЕХНОГЕННЫЕ  КАТАСТРОФЫ</a:t>
            </a:r>
            <a:endParaRPr lang="ru-RU" sz="4000" b="1" dirty="0"/>
          </a:p>
        </p:txBody>
      </p:sp>
    </p:spTree>
    <p:extLst>
      <p:ext uri="{BB962C8B-B14F-4D97-AF65-F5344CB8AC3E}">
        <p14:creationId xmlns="" xmlns:p14="http://schemas.microsoft.com/office/powerpoint/2010/main" val="24503459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" y="1125416"/>
            <a:ext cx="8503920" cy="50007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Человек – ты царь природы,</a:t>
            </a:r>
          </a:p>
          <a:p>
            <a:pPr marL="0" indent="0">
              <a:buNone/>
            </a:pPr>
            <a:r>
              <a:rPr lang="ru-RU" dirty="0" smtClean="0"/>
              <a:t>О тебе веду я речь.</a:t>
            </a:r>
          </a:p>
          <a:p>
            <a:pPr marL="0" indent="0">
              <a:buNone/>
            </a:pPr>
            <a:r>
              <a:rPr lang="ru-RU" dirty="0" smtClean="0"/>
              <a:t>Можешь ты помочь живому</a:t>
            </a:r>
          </a:p>
          <a:p>
            <a:pPr marL="0" indent="0">
              <a:buNone/>
            </a:pPr>
            <a:r>
              <a:rPr lang="ru-RU" dirty="0" smtClean="0"/>
              <a:t>Иль на гибель всех обречь.</a:t>
            </a:r>
          </a:p>
          <a:p>
            <a:pPr marL="0" indent="0">
              <a:buNone/>
            </a:pPr>
            <a:r>
              <a:rPr lang="ru-RU" dirty="0" smtClean="0"/>
              <a:t>Помоги траве родиться,</a:t>
            </a:r>
          </a:p>
          <a:p>
            <a:pPr marL="0" indent="0">
              <a:buNone/>
            </a:pPr>
            <a:r>
              <a:rPr lang="ru-RU" dirty="0" smtClean="0"/>
              <a:t>Белкам жить, а речкам – течь.</a:t>
            </a:r>
          </a:p>
          <a:p>
            <a:pPr marL="0" indent="0">
              <a:buNone/>
            </a:pPr>
            <a:r>
              <a:rPr lang="ru-RU" dirty="0" smtClean="0"/>
              <a:t>Ты на свете самый главный, </a:t>
            </a:r>
          </a:p>
          <a:p>
            <a:pPr marL="0" indent="0">
              <a:buNone/>
            </a:pPr>
            <a:r>
              <a:rPr lang="ru-RU" dirty="0" smtClean="0"/>
              <a:t>Значит – должен всех беречь</a:t>
            </a:r>
            <a:r>
              <a:rPr lang="ru-RU" b="1" i="1" dirty="0" smtClean="0"/>
              <a:t>!</a:t>
            </a:r>
          </a:p>
          <a:p>
            <a:pPr marL="0" indent="0">
              <a:buNone/>
            </a:pPr>
            <a:endParaRPr lang="ru-RU" b="1" i="1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698" y="1547446"/>
            <a:ext cx="3437421" cy="4195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218" y="-281354"/>
            <a:ext cx="9932639" cy="7624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631" y="1448972"/>
            <a:ext cx="1263403" cy="1336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068537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Акрослово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58487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/>
              <a:t>Какое слово нашего урока можно считать самым главным?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 –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Р –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И –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Р –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О –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Д –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А – </a:t>
            </a:r>
          </a:p>
          <a:p>
            <a:pPr marL="0" indent="0">
              <a:buNone/>
            </a:pPr>
            <a:r>
              <a:rPr lang="ru-RU" b="1" dirty="0"/>
              <a:t>Придумайте эпитеты, начинающиеся с букв, составляющих это слово:</a:t>
            </a:r>
          </a:p>
        </p:txBody>
      </p:sp>
      <p:pic>
        <p:nvPicPr>
          <p:cNvPr id="12290" name="Picture 2" descr="C:\Users\Соломыкина Елена\AppData\Local\Microsoft\Windows\Temporary Internet Files\Content.IE5\VP4XXEWR\flower2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448" y="2069095"/>
            <a:ext cx="5654266" cy="31340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648588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Дополните облако «тегов»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9403" y="1716259"/>
            <a:ext cx="8229600" cy="5359790"/>
          </a:xfrm>
        </p:spPr>
        <p:txBody>
          <a:bodyPr>
            <a:normAutofit/>
          </a:bodyPr>
          <a:lstStyle/>
          <a:p>
            <a:r>
              <a:rPr lang="ru-RU" b="1" dirty="0" smtClean="0"/>
              <a:t>сегодня </a:t>
            </a:r>
            <a:r>
              <a:rPr lang="ru-RU" b="1" dirty="0"/>
              <a:t>я узнал...</a:t>
            </a:r>
          </a:p>
          <a:p>
            <a:r>
              <a:rPr lang="ru-RU" b="1" dirty="0"/>
              <a:t>было трудно…</a:t>
            </a:r>
          </a:p>
          <a:p>
            <a:r>
              <a:rPr lang="ru-RU" b="1" dirty="0"/>
              <a:t>я понял, что…</a:t>
            </a:r>
          </a:p>
          <a:p>
            <a:r>
              <a:rPr lang="ru-RU" b="1" dirty="0"/>
              <a:t>я научился</a:t>
            </a:r>
            <a:r>
              <a:rPr lang="ru-RU" b="1" dirty="0" smtClean="0"/>
              <a:t>…</a:t>
            </a:r>
            <a:endParaRPr lang="ru-RU" b="1" dirty="0"/>
          </a:p>
          <a:p>
            <a:r>
              <a:rPr lang="ru-RU" b="1" dirty="0"/>
              <a:t>было интересно узнать, что…</a:t>
            </a:r>
          </a:p>
          <a:p>
            <a:r>
              <a:rPr lang="ru-RU" b="1" dirty="0" smtClean="0"/>
              <a:t>мне </a:t>
            </a:r>
            <a:r>
              <a:rPr lang="ru-RU" b="1" dirty="0"/>
              <a:t>захотелось… </a:t>
            </a:r>
          </a:p>
        </p:txBody>
      </p:sp>
      <p:pic>
        <p:nvPicPr>
          <p:cNvPr id="13314" name="Picture 2" descr="C:\Users\Соломыкина Елена\AppData\Local\Microsoft\Windows\Temporary Internet Files\Content.IE5\LEYHPI4V\134236ihceacdv3g8gqchj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929" y="1716259"/>
            <a:ext cx="2864351" cy="29496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991040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3046" y="1150035"/>
            <a:ext cx="8046720" cy="38862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Прочитать текст на </a:t>
            </a:r>
            <a:r>
              <a:rPr lang="ru-RU" b="1" dirty="0" smtClean="0">
                <a:solidFill>
                  <a:srgbClr val="FF0000"/>
                </a:solidFill>
              </a:rPr>
              <a:t>с. 3;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Выучить </a:t>
            </a:r>
            <a:r>
              <a:rPr lang="ru-RU" b="1" dirty="0" smtClean="0">
                <a:solidFill>
                  <a:srgbClr val="FF0000"/>
                </a:solidFill>
              </a:rPr>
              <a:t>§1, </a:t>
            </a:r>
            <a:r>
              <a:rPr lang="ru-RU" dirty="0" smtClean="0"/>
              <a:t>стр. 4 – 10;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Знать </a:t>
            </a:r>
            <a:r>
              <a:rPr lang="ru-RU" b="1" dirty="0" smtClean="0">
                <a:solidFill>
                  <a:srgbClr val="FF0000"/>
                </a:solidFill>
              </a:rPr>
              <a:t>определения </a:t>
            </a:r>
            <a:r>
              <a:rPr lang="ru-RU" dirty="0" smtClean="0"/>
              <a:t>новых понятий «природа», «явления природы»;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 желанию: составьте описание явления природы, которое вам приходилось наблюдать (написать </a:t>
            </a:r>
            <a:r>
              <a:rPr lang="ru-RU" b="1" dirty="0" smtClean="0">
                <a:solidFill>
                  <a:srgbClr val="FF0000"/>
                </a:solidFill>
              </a:rPr>
              <a:t>рассказ</a:t>
            </a:r>
            <a:r>
              <a:rPr lang="ru-RU" dirty="0" smtClean="0"/>
              <a:t>).</a:t>
            </a:r>
          </a:p>
        </p:txBody>
      </p:sp>
      <p:pic>
        <p:nvPicPr>
          <p:cNvPr id="1027" name="Picture 3" descr="C:\Users\Соломыкина Елена\AppData\Local\Microsoft\Windows\Temporary Internet Files\Content.IE5\VFLVL21Z\owl-reading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3175" y="4459339"/>
            <a:ext cx="2602523" cy="23986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0392052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815" y="1035281"/>
            <a:ext cx="3494237" cy="21849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90" y="837710"/>
            <a:ext cx="2897614" cy="2185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751" y="4514205"/>
            <a:ext cx="3235570" cy="21759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511" y="1294828"/>
            <a:ext cx="2110812" cy="2867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765175"/>
          </a:xfrm>
        </p:spPr>
        <p:txBody>
          <a:bodyPr/>
          <a:lstStyle/>
          <a:p>
            <a:r>
              <a:rPr lang="ru-RU" dirty="0" smtClean="0"/>
              <a:t>Оцените свое самочувствие</a:t>
            </a:r>
            <a:endParaRPr lang="ru-RU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91" y="3651800"/>
            <a:ext cx="3539548" cy="22770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9522" y="3035517"/>
            <a:ext cx="317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Устал я, и к маме хочется…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34675" y="5939674"/>
            <a:ext cx="3493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Даже не знаю, что и сказать…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812913" y="4160262"/>
            <a:ext cx="23310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У меня прекрасное</a:t>
            </a:r>
          </a:p>
          <a:p>
            <a:pPr algn="ctr"/>
            <a:r>
              <a:rPr lang="ru-RU" sz="2000" b="1" dirty="0" smtClean="0"/>
              <a:t> настроение!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749539" y="3212333"/>
            <a:ext cx="2504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И скучно, и грустно…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132320" y="5737197"/>
            <a:ext cx="15654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Хоть сейчас </a:t>
            </a:r>
          </a:p>
          <a:p>
            <a:pPr algn="ctr"/>
            <a:r>
              <a:rPr lang="ru-RU" sz="2000" b="1" dirty="0" smtClean="0"/>
              <a:t>пущусь я  </a:t>
            </a:r>
          </a:p>
          <a:p>
            <a:pPr algn="ctr"/>
            <a:r>
              <a:rPr lang="ru-RU" sz="2000" b="1" dirty="0" smtClean="0"/>
              <a:t>в пляс!</a:t>
            </a:r>
            <a:endParaRPr lang="ru-RU" sz="2000" b="1" dirty="0"/>
          </a:p>
        </p:txBody>
      </p:sp>
      <p:sp>
        <p:nvSpPr>
          <p:cNvPr id="15" name="Овал 14"/>
          <p:cNvSpPr/>
          <p:nvPr/>
        </p:nvSpPr>
        <p:spPr>
          <a:xfrm>
            <a:off x="6328258" y="5939674"/>
            <a:ext cx="689317" cy="610711"/>
          </a:xfrm>
          <a:prstGeom prst="ellipse">
            <a:avLst/>
          </a:prstGeom>
          <a:solidFill>
            <a:srgbClr val="EB8F15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25" name="Овал 24"/>
          <p:cNvSpPr/>
          <p:nvPr/>
        </p:nvSpPr>
        <p:spPr>
          <a:xfrm>
            <a:off x="8396359" y="1333829"/>
            <a:ext cx="689317" cy="610711"/>
          </a:xfrm>
          <a:prstGeom prst="ellipse">
            <a:avLst/>
          </a:prstGeom>
          <a:solidFill>
            <a:srgbClr val="EB8F15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</a:t>
            </a:r>
            <a:endParaRPr lang="ru-RU" sz="2800" b="1" dirty="0"/>
          </a:p>
        </p:txBody>
      </p:sp>
      <p:sp>
        <p:nvSpPr>
          <p:cNvPr id="26" name="Овал 25"/>
          <p:cNvSpPr/>
          <p:nvPr/>
        </p:nvSpPr>
        <p:spPr>
          <a:xfrm>
            <a:off x="318868" y="3759653"/>
            <a:ext cx="689317" cy="610711"/>
          </a:xfrm>
          <a:prstGeom prst="ellipse">
            <a:avLst/>
          </a:prstGeom>
          <a:solidFill>
            <a:srgbClr val="EB8F15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27" name="Овал 26"/>
          <p:cNvSpPr/>
          <p:nvPr/>
        </p:nvSpPr>
        <p:spPr>
          <a:xfrm>
            <a:off x="5983600" y="2438093"/>
            <a:ext cx="689317" cy="610711"/>
          </a:xfrm>
          <a:prstGeom prst="ellipse">
            <a:avLst/>
          </a:prstGeom>
          <a:solidFill>
            <a:srgbClr val="EB8F15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28" name="Овал 27"/>
          <p:cNvSpPr/>
          <p:nvPr/>
        </p:nvSpPr>
        <p:spPr>
          <a:xfrm>
            <a:off x="2283656" y="2299983"/>
            <a:ext cx="689317" cy="610711"/>
          </a:xfrm>
          <a:prstGeom prst="ellipse">
            <a:avLst/>
          </a:prstGeom>
          <a:solidFill>
            <a:srgbClr val="EB8F15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17772660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4" grpId="0"/>
      <p:bldP spid="15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03384" y="1"/>
            <a:ext cx="1086025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92702"/>
          </a:xfrm>
        </p:spPr>
        <p:txBody>
          <a:bodyPr/>
          <a:lstStyle/>
          <a:p>
            <a:r>
              <a:rPr lang="ru-RU" sz="7200" dirty="0" smtClean="0"/>
              <a:t>Спасибо за урок!</a:t>
            </a:r>
            <a:endParaRPr lang="ru-RU" sz="7200" dirty="0"/>
          </a:p>
        </p:txBody>
      </p:sp>
    </p:spTree>
    <p:extLst>
      <p:ext uri="{BB962C8B-B14F-4D97-AF65-F5344CB8AC3E}">
        <p14:creationId xmlns="" xmlns:p14="http://schemas.microsoft.com/office/powerpoint/2010/main" val="11575861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58130"/>
            <a:ext cx="8229600" cy="5268034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Мир, в котором мы живем – наша среда обитания.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FF0000"/>
                </a:solidFill>
              </a:rPr>
              <a:t>Природа – естественная среда обитания </a:t>
            </a:r>
            <a:r>
              <a:rPr lang="ru-RU" dirty="0" smtClean="0"/>
              <a:t>(все, что не создано человеком).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3.  Окружает ли нас природа?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C:\Program Files (x86)\Microsoft Office\MEDIA\CAGCAT10\j020546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552" y="1258108"/>
            <a:ext cx="1818742" cy="18095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чего начнем?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06240" y="1575078"/>
            <a:ext cx="4534768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Город – искусственная среда </a:t>
            </a:r>
          </a:p>
          <a:p>
            <a:pPr algn="ctr"/>
            <a:r>
              <a:rPr lang="ru-RU" sz="2400" b="1" dirty="0" smtClean="0"/>
              <a:t>обитания, созданная человеком</a:t>
            </a:r>
            <a:endParaRPr lang="ru-RU" sz="2400" b="1" dirty="0"/>
          </a:p>
        </p:txBody>
      </p:sp>
      <p:pic>
        <p:nvPicPr>
          <p:cNvPr id="3076" name="Picture 4" descr="C:\Users\Соломыкина Елена\AppData\Local\Microsoft\Windows\Temporary Internet Files\Content.IE5\VFLVL21Z\buildings-48796_64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997" y="4054646"/>
            <a:ext cx="2641923" cy="2402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Соломыкина Елена\AppData\Local\Microsoft\Windows\Temporary Internet Files\Content.IE5\VFLVL21Z\3b14ff5a576fde9d64e6a5b2008f7160[1]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923" y="4054646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4776210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Природа: живая и неживая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047" y="1137341"/>
            <a:ext cx="4489953" cy="4874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572000" y="1276539"/>
            <a:ext cx="4309450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Земля – уникальная планета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300804" y="2804603"/>
            <a:ext cx="2851842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Почему?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4182295"/>
            <a:ext cx="4309450" cy="18158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Земля – единственная планета, на которой ученым удалось обнаружить жизнь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9001154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Содержимое 2"/>
          <p:cNvSpPr>
            <a:spLocks noGrp="1"/>
          </p:cNvSpPr>
          <p:nvPr>
            <p:ph idx="1"/>
          </p:nvPr>
        </p:nvSpPr>
        <p:spPr>
          <a:xfrm>
            <a:off x="271463" y="655637"/>
            <a:ext cx="8229600" cy="92868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400" b="1" dirty="0" smtClean="0"/>
              <a:t>Разгадайте кроссворд. Какие объекты относятся к живой, а какие – к неживой природе?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39546" y="0"/>
            <a:ext cx="5482591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EB8F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charset="0"/>
              </a:rPr>
              <a:t>К р о с </a:t>
            </a:r>
            <a:r>
              <a:rPr lang="ru-RU" sz="4800" b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EB8F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charset="0"/>
              </a:rPr>
              <a:t>с</a:t>
            </a:r>
            <a:r>
              <a:rPr lang="ru-RU" sz="48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EB8F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charset="0"/>
              </a:rPr>
              <a:t> в о р д</a:t>
            </a:r>
            <a:endParaRPr lang="ru-RU" sz="48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EB8F1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rial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00063" y="3786188"/>
            <a:ext cx="3500437" cy="158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00063" y="4286250"/>
            <a:ext cx="3500437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-499269" y="4787107"/>
            <a:ext cx="199866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-1001712" y="3786188"/>
            <a:ext cx="4002087" cy="158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00063" y="4786313"/>
            <a:ext cx="500062" cy="158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00063" y="5286375"/>
            <a:ext cx="500062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00063" y="5786438"/>
            <a:ext cx="500062" cy="158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71500" y="3857625"/>
            <a:ext cx="3571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black"/>
                </a:solidFill>
              </a:rPr>
              <a:t>П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71500" y="4357688"/>
            <a:ext cx="357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А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71500" y="4857750"/>
            <a:ext cx="357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У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71500" y="5357813"/>
            <a:ext cx="357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К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5400000">
            <a:off x="-214312" y="3071813"/>
            <a:ext cx="3429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000125" y="3286125"/>
            <a:ext cx="1000125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1000125" y="2786063"/>
            <a:ext cx="10001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1071563" y="3857625"/>
            <a:ext cx="357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prstClr val="black"/>
                </a:solidFill>
              </a:rPr>
              <a:t>Р</a:t>
            </a: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V="1">
            <a:off x="1000125" y="2286000"/>
            <a:ext cx="10001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1000125" y="1785938"/>
            <a:ext cx="10001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1071563" y="3357563"/>
            <a:ext cx="357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Е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1071563" y="2857500"/>
            <a:ext cx="357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Т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1071563" y="2357438"/>
            <a:ext cx="357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Е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1071563" y="1857375"/>
            <a:ext cx="357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В</a:t>
            </a: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rot="16200000" flipH="1">
            <a:off x="-214313" y="3571876"/>
            <a:ext cx="44291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1500188" y="4786313"/>
            <a:ext cx="20002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2000250" y="5286375"/>
            <a:ext cx="1500188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26" name="TextBox 64"/>
          <p:cNvSpPr txBox="1">
            <a:spLocks noChangeArrowheads="1"/>
          </p:cNvSpPr>
          <p:nvPr/>
        </p:nvSpPr>
        <p:spPr bwMode="auto">
          <a:xfrm>
            <a:off x="1571625" y="3357563"/>
            <a:ext cx="357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В</a:t>
            </a:r>
          </a:p>
        </p:txBody>
      </p:sp>
      <p:sp>
        <p:nvSpPr>
          <p:cNvPr id="4127" name="TextBox 65"/>
          <p:cNvSpPr txBox="1">
            <a:spLocks noChangeArrowheads="1"/>
          </p:cNvSpPr>
          <p:nvPr/>
        </p:nvSpPr>
        <p:spPr bwMode="auto">
          <a:xfrm>
            <a:off x="1571625" y="3857625"/>
            <a:ext cx="357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black"/>
                </a:solidFill>
              </a:rPr>
              <a:t>И</a:t>
            </a:r>
          </a:p>
        </p:txBody>
      </p:sp>
      <p:sp>
        <p:nvSpPr>
          <p:cNvPr id="4128" name="TextBox 66"/>
          <p:cNvSpPr txBox="1">
            <a:spLocks noChangeArrowheads="1"/>
          </p:cNvSpPr>
          <p:nvPr/>
        </p:nvSpPr>
        <p:spPr bwMode="auto">
          <a:xfrm>
            <a:off x="1571625" y="4357688"/>
            <a:ext cx="357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Н</a:t>
            </a: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 rot="5400000">
            <a:off x="998537" y="4786313"/>
            <a:ext cx="3001963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2000250" y="5786438"/>
            <a:ext cx="1000125" cy="158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32" name="TextBox 75"/>
          <p:cNvSpPr txBox="1">
            <a:spLocks noChangeArrowheads="1"/>
          </p:cNvSpPr>
          <p:nvPr/>
        </p:nvSpPr>
        <p:spPr bwMode="auto">
          <a:xfrm>
            <a:off x="2071688" y="3857625"/>
            <a:ext cx="357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prstClr val="black"/>
                </a:solidFill>
              </a:rPr>
              <a:t>Р</a:t>
            </a:r>
          </a:p>
        </p:txBody>
      </p:sp>
      <p:sp>
        <p:nvSpPr>
          <p:cNvPr id="4133" name="TextBox 76"/>
          <p:cNvSpPr txBox="1">
            <a:spLocks noChangeArrowheads="1"/>
          </p:cNvSpPr>
          <p:nvPr/>
        </p:nvSpPr>
        <p:spPr bwMode="auto">
          <a:xfrm>
            <a:off x="2071688" y="4357688"/>
            <a:ext cx="357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Ы</a:t>
            </a:r>
          </a:p>
        </p:txBody>
      </p:sp>
      <p:sp>
        <p:nvSpPr>
          <p:cNvPr id="4134" name="TextBox 77"/>
          <p:cNvSpPr txBox="1">
            <a:spLocks noChangeArrowheads="1"/>
          </p:cNvSpPr>
          <p:nvPr/>
        </p:nvSpPr>
        <p:spPr bwMode="auto">
          <a:xfrm>
            <a:off x="2071688" y="4857750"/>
            <a:ext cx="357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Б</a:t>
            </a:r>
          </a:p>
        </p:txBody>
      </p:sp>
      <p:sp>
        <p:nvSpPr>
          <p:cNvPr id="4135" name="TextBox 78"/>
          <p:cNvSpPr txBox="1">
            <a:spLocks noChangeArrowheads="1"/>
          </p:cNvSpPr>
          <p:nvPr/>
        </p:nvSpPr>
        <p:spPr bwMode="auto">
          <a:xfrm>
            <a:off x="2071688" y="5357813"/>
            <a:ext cx="357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А</a:t>
            </a:r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 rot="5400000">
            <a:off x="1498600" y="4786313"/>
            <a:ext cx="3001963" cy="158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>
            <a:off x="3500438" y="2786063"/>
            <a:ext cx="500062" cy="158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flipV="1">
            <a:off x="2500313" y="3286125"/>
            <a:ext cx="50006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/>
          <p:nvPr/>
        </p:nvCxnSpPr>
        <p:spPr>
          <a:xfrm>
            <a:off x="2500313" y="6286500"/>
            <a:ext cx="500062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45" name="TextBox 98"/>
          <p:cNvSpPr txBox="1">
            <a:spLocks noChangeArrowheads="1"/>
          </p:cNvSpPr>
          <p:nvPr/>
        </p:nvSpPr>
        <p:spPr bwMode="auto">
          <a:xfrm>
            <a:off x="2571750" y="3357563"/>
            <a:ext cx="357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М</a:t>
            </a:r>
          </a:p>
        </p:txBody>
      </p:sp>
      <p:sp>
        <p:nvSpPr>
          <p:cNvPr id="4146" name="TextBox 99"/>
          <p:cNvSpPr txBox="1">
            <a:spLocks noChangeArrowheads="1"/>
          </p:cNvSpPr>
          <p:nvPr/>
        </p:nvSpPr>
        <p:spPr bwMode="auto">
          <a:xfrm>
            <a:off x="2571750" y="3857625"/>
            <a:ext cx="357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4147" name="TextBox 100"/>
          <p:cNvSpPr txBox="1">
            <a:spLocks noChangeArrowheads="1"/>
          </p:cNvSpPr>
          <p:nvPr/>
        </p:nvSpPr>
        <p:spPr bwMode="auto">
          <a:xfrm>
            <a:off x="2571750" y="4357688"/>
            <a:ext cx="357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Л</a:t>
            </a:r>
          </a:p>
        </p:txBody>
      </p:sp>
      <p:sp>
        <p:nvSpPr>
          <p:cNvPr id="4148" name="TextBox 101"/>
          <p:cNvSpPr txBox="1">
            <a:spLocks noChangeArrowheads="1"/>
          </p:cNvSpPr>
          <p:nvPr/>
        </p:nvSpPr>
        <p:spPr bwMode="auto">
          <a:xfrm>
            <a:off x="2571750" y="4857750"/>
            <a:ext cx="357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Н</a:t>
            </a:r>
          </a:p>
        </p:txBody>
      </p:sp>
      <p:sp>
        <p:nvSpPr>
          <p:cNvPr id="4149" name="TextBox 102"/>
          <p:cNvSpPr txBox="1">
            <a:spLocks noChangeArrowheads="1"/>
          </p:cNvSpPr>
          <p:nvPr/>
        </p:nvSpPr>
        <p:spPr bwMode="auto">
          <a:xfrm>
            <a:off x="2571750" y="5357813"/>
            <a:ext cx="357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И</a:t>
            </a:r>
          </a:p>
        </p:txBody>
      </p:sp>
      <p:sp>
        <p:nvSpPr>
          <p:cNvPr id="4150" name="TextBox 103"/>
          <p:cNvSpPr txBox="1">
            <a:spLocks noChangeArrowheads="1"/>
          </p:cNvSpPr>
          <p:nvPr/>
        </p:nvSpPr>
        <p:spPr bwMode="auto">
          <a:xfrm>
            <a:off x="2571750" y="5857875"/>
            <a:ext cx="357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Я</a:t>
            </a:r>
          </a:p>
        </p:txBody>
      </p:sp>
      <p:cxnSp>
        <p:nvCxnSpPr>
          <p:cNvPr id="106" name="Прямая соединительная линия 105"/>
          <p:cNvCxnSpPr/>
          <p:nvPr/>
        </p:nvCxnSpPr>
        <p:spPr>
          <a:xfrm rot="5400000">
            <a:off x="2000250" y="3786188"/>
            <a:ext cx="300037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54" name="TextBox 108"/>
          <p:cNvSpPr txBox="1">
            <a:spLocks noChangeArrowheads="1"/>
          </p:cNvSpPr>
          <p:nvPr/>
        </p:nvSpPr>
        <p:spPr bwMode="auto">
          <a:xfrm>
            <a:off x="3071813" y="3857625"/>
            <a:ext cx="357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prstClr val="black"/>
                </a:solidFill>
              </a:rPr>
              <a:t>Д</a:t>
            </a:r>
          </a:p>
        </p:txBody>
      </p:sp>
      <p:sp>
        <p:nvSpPr>
          <p:cNvPr id="4155" name="TextBox 109"/>
          <p:cNvSpPr txBox="1">
            <a:spLocks noChangeArrowheads="1"/>
          </p:cNvSpPr>
          <p:nvPr/>
        </p:nvSpPr>
        <p:spPr bwMode="auto">
          <a:xfrm>
            <a:off x="3071813" y="4357688"/>
            <a:ext cx="357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У</a:t>
            </a:r>
          </a:p>
        </p:txBody>
      </p:sp>
      <p:cxnSp>
        <p:nvCxnSpPr>
          <p:cNvPr id="112" name="Прямая соединительная линия 111"/>
          <p:cNvCxnSpPr/>
          <p:nvPr/>
        </p:nvCxnSpPr>
        <p:spPr>
          <a:xfrm rot="5400000">
            <a:off x="2998788" y="3286125"/>
            <a:ext cx="2001838" cy="158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>
            <a:off x="3500438" y="2286000"/>
            <a:ext cx="500062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58" name="TextBox 120"/>
          <p:cNvSpPr txBox="1">
            <a:spLocks noChangeArrowheads="1"/>
          </p:cNvSpPr>
          <p:nvPr/>
        </p:nvSpPr>
        <p:spPr bwMode="auto">
          <a:xfrm>
            <a:off x="3571875" y="2357438"/>
            <a:ext cx="357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В</a:t>
            </a:r>
          </a:p>
        </p:txBody>
      </p:sp>
      <p:sp>
        <p:nvSpPr>
          <p:cNvPr id="4159" name="TextBox 121"/>
          <p:cNvSpPr txBox="1">
            <a:spLocks noChangeArrowheads="1"/>
          </p:cNvSpPr>
          <p:nvPr/>
        </p:nvSpPr>
        <p:spPr bwMode="auto">
          <a:xfrm>
            <a:off x="3571875" y="2857500"/>
            <a:ext cx="357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О</a:t>
            </a:r>
          </a:p>
        </p:txBody>
      </p:sp>
      <p:sp>
        <p:nvSpPr>
          <p:cNvPr id="4160" name="TextBox 122"/>
          <p:cNvSpPr txBox="1">
            <a:spLocks noChangeArrowheads="1"/>
          </p:cNvSpPr>
          <p:nvPr/>
        </p:nvSpPr>
        <p:spPr bwMode="auto">
          <a:xfrm>
            <a:off x="3571875" y="3357563"/>
            <a:ext cx="357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Д</a:t>
            </a:r>
          </a:p>
        </p:txBody>
      </p:sp>
      <p:sp>
        <p:nvSpPr>
          <p:cNvPr id="4161" name="TextBox 123"/>
          <p:cNvSpPr txBox="1">
            <a:spLocks noChangeArrowheads="1"/>
          </p:cNvSpPr>
          <p:nvPr/>
        </p:nvSpPr>
        <p:spPr bwMode="auto">
          <a:xfrm>
            <a:off x="3571875" y="3857625"/>
            <a:ext cx="357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smtClean="0">
                <a:solidFill>
                  <a:prstClr val="black"/>
                </a:solidFill>
              </a:rPr>
              <a:t>А</a:t>
            </a:r>
          </a:p>
        </p:txBody>
      </p:sp>
      <p:sp>
        <p:nvSpPr>
          <p:cNvPr id="125" name="TextBox 124"/>
          <p:cNvSpPr txBox="1">
            <a:spLocks noChangeArrowheads="1"/>
          </p:cNvSpPr>
          <p:nvPr/>
        </p:nvSpPr>
        <p:spPr bwMode="auto">
          <a:xfrm>
            <a:off x="4500563" y="2071688"/>
            <a:ext cx="4214812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prstClr val="black"/>
                </a:solidFill>
              </a:rPr>
              <a:t>Долгорукий старичок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В уголке сплел гамачок.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Приглашает: «Мошки!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Отдохните, крошки!» </a:t>
            </a:r>
          </a:p>
        </p:txBody>
      </p:sp>
      <p:pic>
        <p:nvPicPr>
          <p:cNvPr id="126" name="Picture 3" descr="паучок2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5214938" y="4214813"/>
            <a:ext cx="2381250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" name="TextBox 127"/>
          <p:cNvSpPr txBox="1">
            <a:spLocks noChangeArrowheads="1"/>
          </p:cNvSpPr>
          <p:nvPr/>
        </p:nvSpPr>
        <p:spPr bwMode="auto">
          <a:xfrm>
            <a:off x="4143375" y="2071688"/>
            <a:ext cx="464343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prstClr val="black"/>
                </a:solidFill>
              </a:rPr>
              <a:t>Летит без крыльев и поет,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Прохожих задирает.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Одним проходу не дает,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Других он подгоняет. </a:t>
            </a:r>
          </a:p>
        </p:txBody>
      </p:sp>
      <p:pic>
        <p:nvPicPr>
          <p:cNvPr id="69" name="Picture 18" descr="STOR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4500563"/>
            <a:ext cx="2414588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8" name="Прямая соединительная линия 77"/>
          <p:cNvCxnSpPr/>
          <p:nvPr/>
        </p:nvCxnSpPr>
        <p:spPr>
          <a:xfrm flipV="1">
            <a:off x="1500188" y="1357313"/>
            <a:ext cx="50006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67"/>
          <p:cNvSpPr txBox="1">
            <a:spLocks noChangeArrowheads="1"/>
          </p:cNvSpPr>
          <p:nvPr/>
        </p:nvSpPr>
        <p:spPr bwMode="auto">
          <a:xfrm>
            <a:off x="1571625" y="1357313"/>
            <a:ext cx="357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П</a:t>
            </a:r>
          </a:p>
        </p:txBody>
      </p:sp>
      <p:sp>
        <p:nvSpPr>
          <p:cNvPr id="84" name="TextBox 67"/>
          <p:cNvSpPr txBox="1">
            <a:spLocks noChangeArrowheads="1"/>
          </p:cNvSpPr>
          <p:nvPr/>
        </p:nvSpPr>
        <p:spPr bwMode="auto">
          <a:xfrm>
            <a:off x="1571625" y="1857375"/>
            <a:ext cx="357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И</a:t>
            </a:r>
          </a:p>
        </p:txBody>
      </p:sp>
      <p:sp>
        <p:nvSpPr>
          <p:cNvPr id="86" name="TextBox 67"/>
          <p:cNvSpPr txBox="1">
            <a:spLocks noChangeArrowheads="1"/>
          </p:cNvSpPr>
          <p:nvPr/>
        </p:nvSpPr>
        <p:spPr bwMode="auto">
          <a:xfrm>
            <a:off x="1571625" y="2357438"/>
            <a:ext cx="357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Н</a:t>
            </a:r>
          </a:p>
        </p:txBody>
      </p:sp>
      <p:sp>
        <p:nvSpPr>
          <p:cNvPr id="87" name="TextBox 67"/>
          <p:cNvSpPr txBox="1">
            <a:spLocks noChangeArrowheads="1"/>
          </p:cNvSpPr>
          <p:nvPr/>
        </p:nvSpPr>
        <p:spPr bwMode="auto">
          <a:xfrm>
            <a:off x="1571625" y="2857500"/>
            <a:ext cx="285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Г</a:t>
            </a:r>
          </a:p>
        </p:txBody>
      </p:sp>
      <p:sp>
        <p:nvSpPr>
          <p:cNvPr id="92" name="TextBox 91"/>
          <p:cNvSpPr txBox="1">
            <a:spLocks noChangeArrowheads="1"/>
          </p:cNvSpPr>
          <p:nvPr/>
        </p:nvSpPr>
        <p:spPr bwMode="auto">
          <a:xfrm>
            <a:off x="4857750" y="2071688"/>
            <a:ext cx="307181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prstClr val="black"/>
                </a:solidFill>
              </a:rPr>
              <a:t>Скажи ты мне,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Какой чудак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И днём и ночью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Носит фрак. </a:t>
            </a:r>
          </a:p>
        </p:txBody>
      </p:sp>
      <p:pic>
        <p:nvPicPr>
          <p:cNvPr id="4165" name="Picture 69" descr="D:\фото рисунки\Коллекция картинок (Microsoft)\аниме природа\ptici11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4500563"/>
            <a:ext cx="1238250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" name="TextBox 93"/>
          <p:cNvSpPr txBox="1">
            <a:spLocks noChangeArrowheads="1"/>
          </p:cNvSpPr>
          <p:nvPr/>
        </p:nvSpPr>
        <p:spPr bwMode="auto">
          <a:xfrm>
            <a:off x="4214813" y="2286000"/>
            <a:ext cx="42862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prstClr val="black"/>
                </a:solidFill>
              </a:rPr>
              <a:t>В воде - жива,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На суше – мертва.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prstClr val="black"/>
                </a:solidFill>
              </a:rPr>
              <a:t>У родителей и деток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Вся одежда из монеток.</a:t>
            </a:r>
          </a:p>
        </p:txBody>
      </p:sp>
      <p:pic>
        <p:nvPicPr>
          <p:cNvPr id="4166" name="Picture 70" descr="D:\фото рисунки\Коллекция картинок (Microsoft)\аниме природа\animal048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429125"/>
            <a:ext cx="2047875" cy="161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TextBox 98"/>
          <p:cNvSpPr txBox="1">
            <a:spLocks noChangeArrowheads="1"/>
          </p:cNvSpPr>
          <p:nvPr/>
        </p:nvSpPr>
        <p:spPr bwMode="auto">
          <a:xfrm>
            <a:off x="4214813" y="2143125"/>
            <a:ext cx="42862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prstClr val="black"/>
                </a:solidFill>
              </a:rPr>
              <a:t>Раскалённая стрела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Дуб свалила у села. </a:t>
            </a:r>
          </a:p>
        </p:txBody>
      </p:sp>
      <p:pic>
        <p:nvPicPr>
          <p:cNvPr id="4167" name="Picture 71" descr="D:\фото рисунки\Коллекция картинок (Microsoft)\аниме природа\fire013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4357688"/>
            <a:ext cx="2214563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" name="TextBox 108"/>
          <p:cNvSpPr txBox="1">
            <a:spLocks noChangeArrowheads="1"/>
          </p:cNvSpPr>
          <p:nvPr/>
        </p:nvSpPr>
        <p:spPr bwMode="auto">
          <a:xfrm>
            <a:off x="3071813" y="4857750"/>
            <a:ext cx="357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prstClr val="black"/>
                </a:solidFill>
              </a:rPr>
              <a:t>Б</a:t>
            </a:r>
          </a:p>
        </p:txBody>
      </p:sp>
      <p:cxnSp>
        <p:nvCxnSpPr>
          <p:cNvPr id="114" name="Прямая соединительная линия 113"/>
          <p:cNvCxnSpPr/>
          <p:nvPr/>
        </p:nvCxnSpPr>
        <p:spPr>
          <a:xfrm flipV="1">
            <a:off x="3500438" y="3286125"/>
            <a:ext cx="500062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>
            <a:spLocks noChangeArrowheads="1"/>
          </p:cNvSpPr>
          <p:nvPr/>
        </p:nvSpPr>
        <p:spPr bwMode="auto">
          <a:xfrm>
            <a:off x="4429125" y="2000250"/>
            <a:ext cx="4500563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prstClr val="black"/>
                </a:solidFill>
              </a:rPr>
              <a:t>Я из крошки-бочки вылез,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Корешки пустил и вырос,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Стал высок я и могуч,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Не боюсь ни гроз, ни туч.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Я кормлю свиней и белок —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Ничего, что плод мой мелок.</a:t>
            </a:r>
          </a:p>
        </p:txBody>
      </p:sp>
      <p:pic>
        <p:nvPicPr>
          <p:cNvPr id="4168" name="Picture 72" descr="D:\фото рисунки\Коллекция картинок (Microsoft)\аниме природа\ce5b9bcc8658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4071938"/>
            <a:ext cx="2357437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" name="TextBox 116"/>
          <p:cNvSpPr txBox="1">
            <a:spLocks noChangeArrowheads="1"/>
          </p:cNvSpPr>
          <p:nvPr/>
        </p:nvSpPr>
        <p:spPr bwMode="auto">
          <a:xfrm>
            <a:off x="4071938" y="2428875"/>
            <a:ext cx="48577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800" smtClean="0">
                <a:solidFill>
                  <a:prstClr val="black"/>
                </a:solidFill>
              </a:rPr>
              <a:t>На свете нет ее сильнее,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На свете нет ее буйнее.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В руках ее не удержать — </a:t>
            </a:r>
            <a:br>
              <a:rPr lang="ru-RU" sz="2800" smtClean="0">
                <a:solidFill>
                  <a:prstClr val="black"/>
                </a:solidFill>
              </a:rPr>
            </a:br>
            <a:r>
              <a:rPr lang="ru-RU" sz="2800" smtClean="0">
                <a:solidFill>
                  <a:prstClr val="black"/>
                </a:solidFill>
              </a:rPr>
              <a:t>И на коне не обогнать.</a:t>
            </a:r>
          </a:p>
        </p:txBody>
      </p:sp>
      <p:pic>
        <p:nvPicPr>
          <p:cNvPr id="4169" name="Picture 73" descr="D:\фото рисунки\Коллекция картинок (Microsoft)\аниме природа\8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722" y="4244975"/>
            <a:ext cx="242887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вал 1"/>
          <p:cNvSpPr/>
          <p:nvPr/>
        </p:nvSpPr>
        <p:spPr>
          <a:xfrm>
            <a:off x="3568139" y="1995413"/>
            <a:ext cx="321469" cy="285750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79" name="Овал 78"/>
          <p:cNvSpPr/>
          <p:nvPr/>
        </p:nvSpPr>
        <p:spPr>
          <a:xfrm>
            <a:off x="3089671" y="3484562"/>
            <a:ext cx="321469" cy="285750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0" name="Овал 79"/>
          <p:cNvSpPr/>
          <p:nvPr/>
        </p:nvSpPr>
        <p:spPr>
          <a:xfrm>
            <a:off x="2581274" y="3000375"/>
            <a:ext cx="321469" cy="285750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1" name="Овал 80"/>
          <p:cNvSpPr/>
          <p:nvPr/>
        </p:nvSpPr>
        <p:spPr>
          <a:xfrm>
            <a:off x="2079875" y="3500438"/>
            <a:ext cx="321469" cy="285750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85" name="Овал 84"/>
          <p:cNvSpPr/>
          <p:nvPr/>
        </p:nvSpPr>
        <p:spPr>
          <a:xfrm>
            <a:off x="1589484" y="1064080"/>
            <a:ext cx="321469" cy="285750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88" name="Овал 87"/>
          <p:cNvSpPr/>
          <p:nvPr/>
        </p:nvSpPr>
        <p:spPr>
          <a:xfrm>
            <a:off x="1089421" y="1500188"/>
            <a:ext cx="321469" cy="285750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9" name="Овал 88"/>
          <p:cNvSpPr/>
          <p:nvPr/>
        </p:nvSpPr>
        <p:spPr>
          <a:xfrm>
            <a:off x="571500" y="3484562"/>
            <a:ext cx="321469" cy="285750"/>
          </a:xfrm>
          <a:prstGeom prst="ellipse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="" xmlns:p14="http://schemas.microsoft.com/office/powerpoint/2010/main" val="31204638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4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4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4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 nodeType="clickPar">
                      <p:stCondLst>
                        <p:cond delay="indefinite"/>
                      </p:stCondLst>
                      <p:childTnLst>
                        <p:par>
                          <p:cTn id="2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4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4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 nodeType="clickPar">
                      <p:stCondLst>
                        <p:cond delay="indefinite"/>
                      </p:stCondLst>
                      <p:childTnLst>
                        <p:par>
                          <p:cTn id="2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4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4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4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4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 nodeType="clickPar">
                      <p:stCondLst>
                        <p:cond delay="indefinite"/>
                      </p:stCondLst>
                      <p:childTnLst>
                        <p:par>
                          <p:cTn id="2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4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500"/>
                                        <p:tgtEl>
                                          <p:spTgt spid="4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 nodeType="clickPar">
                      <p:stCondLst>
                        <p:cond delay="indefinite"/>
                      </p:stCondLst>
                      <p:childTnLst>
                        <p:par>
                          <p:cTn id="2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 nodeType="clickPar">
                      <p:stCondLst>
                        <p:cond delay="indefinite"/>
                      </p:stCondLst>
                      <p:childTnLst>
                        <p:par>
                          <p:cTn id="2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4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4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500" fill="hold"/>
                                        <p:tgtEl>
                                          <p:spTgt spid="4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500" fill="hold"/>
                                        <p:tgtEl>
                                          <p:spTgt spid="4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5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4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4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41" grpId="0"/>
      <p:bldP spid="46" grpId="0"/>
      <p:bldP spid="47" grpId="0"/>
      <p:bldP spid="48" grpId="0"/>
      <p:bldP spid="49" grpId="0"/>
      <p:bldP spid="4126" grpId="0"/>
      <p:bldP spid="4127" grpId="0"/>
      <p:bldP spid="4128" grpId="0"/>
      <p:bldP spid="4132" grpId="0"/>
      <p:bldP spid="4133" grpId="0"/>
      <p:bldP spid="4134" grpId="0"/>
      <p:bldP spid="4135" grpId="0"/>
      <p:bldP spid="4145" grpId="0"/>
      <p:bldP spid="4146" grpId="0"/>
      <p:bldP spid="4147" grpId="0"/>
      <p:bldP spid="4148" grpId="0"/>
      <p:bldP spid="4149" grpId="0"/>
      <p:bldP spid="4150" grpId="0"/>
      <p:bldP spid="4154" grpId="0"/>
      <p:bldP spid="4155" grpId="0"/>
      <p:bldP spid="4158" grpId="0"/>
      <p:bldP spid="4159" grpId="0"/>
      <p:bldP spid="4160" grpId="0"/>
      <p:bldP spid="4161" grpId="0"/>
      <p:bldP spid="125" grpId="0"/>
      <p:bldP spid="125" grpId="1"/>
      <p:bldP spid="128" grpId="0"/>
      <p:bldP spid="128" grpId="1"/>
      <p:bldP spid="82" grpId="0"/>
      <p:bldP spid="84" grpId="0"/>
      <p:bldP spid="86" grpId="0"/>
      <p:bldP spid="87" grpId="0"/>
      <p:bldP spid="92" grpId="0"/>
      <p:bldP spid="92" grpId="1"/>
      <p:bldP spid="94" grpId="0"/>
      <p:bldP spid="94" grpId="1"/>
      <p:bldP spid="99" grpId="0"/>
      <p:bldP spid="99" grpId="1"/>
      <p:bldP spid="105" grpId="0"/>
      <p:bldP spid="115" grpId="0"/>
      <p:bldP spid="115" grpId="1"/>
      <p:bldP spid="1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>План урока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5588" y="1600200"/>
            <a:ext cx="7941211" cy="452596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4800" b="1" dirty="0" smtClean="0"/>
              <a:t> Живая и неживая природа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800" b="1" dirty="0" smtClean="0"/>
              <a:t> Явления природы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800" b="1" dirty="0" smtClean="0"/>
              <a:t> Человек и природа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4800" b="1" dirty="0" smtClean="0"/>
              <a:t> Человек на Земле</a:t>
            </a:r>
            <a:endParaRPr lang="ru-RU" sz="4800" b="1" dirty="0"/>
          </a:p>
        </p:txBody>
      </p:sp>
    </p:spTree>
    <p:extLst>
      <p:ext uri="{BB962C8B-B14F-4D97-AF65-F5344CB8AC3E}">
        <p14:creationId xmlns="" xmlns:p14="http://schemas.microsoft.com/office/powerpoint/2010/main" val="30212250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/>
              <a:t>Н</a:t>
            </a:r>
            <a:r>
              <a:rPr lang="ru-RU" sz="4800" dirty="0" smtClean="0"/>
              <a:t>еживая природа</a:t>
            </a:r>
            <a:endParaRPr lang="ru-RU" sz="4800" dirty="0"/>
          </a:p>
        </p:txBody>
      </p:sp>
      <p:pic>
        <p:nvPicPr>
          <p:cNvPr id="2050" name="Picture 2" descr="C:\Users\учитель\Desktop\Обои для раб стола\Природа\b0539f8d-d1b0-427e-a3d4-ad3e52ab5bb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3692778" cy="2524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учитель\Desktop\Обои для раб стола\Природа\high_resolution_desktop_wallpapers_7_8320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697" y="1340768"/>
            <a:ext cx="3858077" cy="2420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учитель\Desktop\Обои для раб стола\Природа\taiwan-09-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030" y="3645024"/>
            <a:ext cx="3804249" cy="2563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071505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/>
              <a:t>Живая природа</a:t>
            </a:r>
            <a:endParaRPr lang="ru-RU" sz="4800" dirty="0"/>
          </a:p>
        </p:txBody>
      </p:sp>
      <p:pic>
        <p:nvPicPr>
          <p:cNvPr id="1026" name="Picture 2" descr="C:\Users\учитель\Desktop\Обои для раб стола\Новая папка\iCA29ZSQ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612" y="3284984"/>
            <a:ext cx="2286000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учитель\Desktop\Обои для раб стола\Новая папка\0_4273d_89074835_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435084"/>
            <a:ext cx="2520281" cy="1754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учитель\Desktop\Обои для раб стола\Рисунки\Мир в котором мы живём\0_252e_25b12cf2_X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86695"/>
            <a:ext cx="2736304" cy="1754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учитель\Desktop\Обои для раб стола\Рисунки\Мир в котором мы живём\Snap6ul_en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60" y="4731243"/>
            <a:ext cx="2132856" cy="1734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учитель\Desktop\Обои для раб стола\Рисунки\Мир в котором мы живём\F2BKBNCAZXB16TCAZ7OP1YCAENSQH5CARYT2MSCAQFQR1UCAZL81S2CA7S14D2CAKVHP1YCAO8YSEECAZF9VSSCACW8UAACAG14A9WCACB453QCADO86CSCA1SPH1KCAVA3XMHCA2DA8BICAD3AUEDCARV5QT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138" y="4432648"/>
            <a:ext cx="1842054" cy="17345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учитель\Desktop\Обои для раб стола\Рисунки\Мир в котором мы живём\VIMDGQCATPTYNXCAJ200GHCAY4Z1GFCAANTBTFCA0M0XJPCAA9ES9UCA7FH6CACAJQCHBWCAFT0XU2CAJNHRTLCARB77M4CAWIJB3GCAD7F63MCAJLCG04CAP0MDUWCAVP9N4GCAB34WSMCAM4UKNTCAJIM2N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693470"/>
            <a:ext cx="2193032" cy="1735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учитель\Desktop\Обои для раб стола\Рисунки\современные танцы\podpos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573016"/>
            <a:ext cx="1584176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595605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Общие черты живых организмов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262549" y="1195057"/>
            <a:ext cx="4337585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Каждый живой организм: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0657" y="2087075"/>
            <a:ext cx="4319477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Питается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0657" y="2728362"/>
            <a:ext cx="4319477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Растёт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80657" y="3369649"/>
            <a:ext cx="4319477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Дышит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80657" y="4010936"/>
            <a:ext cx="4319477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Размножается</a:t>
            </a:r>
            <a:endParaRPr lang="ru-RU" sz="28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3464" y="824415"/>
            <a:ext cx="2562130" cy="174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3464" y="2728362"/>
            <a:ext cx="2562130" cy="1812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000" y="4754551"/>
            <a:ext cx="2824682" cy="1878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4673" y="4754551"/>
            <a:ext cx="2819712" cy="18786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7383430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Тема1" id="{6BF3A9C2-3B12-4211-8797-4380BBE5A0E4}" vid="{25DA3FC4-856A-43C6-BBDF-5FBF7BFB179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1189</TotalTime>
  <Words>717</Words>
  <Application>Microsoft Office PowerPoint</Application>
  <PresentationFormat>Экран (4:3)</PresentationFormat>
  <Paragraphs>203</Paragraphs>
  <Slides>27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Тема1</vt:lpstr>
      <vt:lpstr>Мир, в котором мы живем</vt:lpstr>
      <vt:lpstr>Слайд 2</vt:lpstr>
      <vt:lpstr>С чего начнем?</vt:lpstr>
      <vt:lpstr>Природа: живая и неживая</vt:lpstr>
      <vt:lpstr>Слайд 5</vt:lpstr>
      <vt:lpstr>План урока</vt:lpstr>
      <vt:lpstr>Неживая природа</vt:lpstr>
      <vt:lpstr>Живая природа</vt:lpstr>
      <vt:lpstr>Общие черты живых организмов</vt:lpstr>
      <vt:lpstr>Дополните схему: приведите примеры</vt:lpstr>
      <vt:lpstr>Слайд 11</vt:lpstr>
      <vt:lpstr>Слайд 12</vt:lpstr>
      <vt:lpstr>Физкультминутка </vt:lpstr>
      <vt:lpstr>Слайд 14</vt:lpstr>
      <vt:lpstr>Явления природы</vt:lpstr>
      <vt:lpstr>Слайд 16</vt:lpstr>
      <vt:lpstr>Не противоречат ли друг другу данные высказывания?</vt:lpstr>
      <vt:lpstr>Человек – царь природы?</vt:lpstr>
      <vt:lpstr>Слайд 19</vt:lpstr>
      <vt:lpstr>Человек и природа</vt:lpstr>
      <vt:lpstr>Человек на Земле</vt:lpstr>
      <vt:lpstr>Слайд 22</vt:lpstr>
      <vt:lpstr>Акрослово </vt:lpstr>
      <vt:lpstr>Дополните облако «тегов»</vt:lpstr>
      <vt:lpstr>Домашнее задание</vt:lpstr>
      <vt:lpstr>Оцените свое самочувствие</vt:lpstr>
      <vt:lpstr>Спасибо за урок!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Мир, в котором мы живем</dc:title>
  <dc:creator>Дмитрий Ридель</dc:creator>
  <cp:lastModifiedBy>admin</cp:lastModifiedBy>
  <cp:revision>74</cp:revision>
  <dcterms:created xsi:type="dcterms:W3CDTF">2014-09-01T07:53:38Z</dcterms:created>
  <dcterms:modified xsi:type="dcterms:W3CDTF">2021-12-20T05:20:00Z</dcterms:modified>
</cp:coreProperties>
</file>