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sldIdLst>
    <p:sldId id="296" r:id="rId2"/>
    <p:sldId id="256" r:id="rId3"/>
    <p:sldId id="273" r:id="rId4"/>
    <p:sldId id="274" r:id="rId5"/>
    <p:sldId id="257" r:id="rId6"/>
    <p:sldId id="272" r:id="rId7"/>
    <p:sldId id="275" r:id="rId8"/>
    <p:sldId id="258" r:id="rId9"/>
    <p:sldId id="260" r:id="rId10"/>
    <p:sldId id="261" r:id="rId11"/>
    <p:sldId id="262" r:id="rId12"/>
    <p:sldId id="264" r:id="rId13"/>
    <p:sldId id="265" r:id="rId14"/>
    <p:sldId id="263" r:id="rId15"/>
    <p:sldId id="259" r:id="rId16"/>
    <p:sldId id="266" r:id="rId17"/>
    <p:sldId id="267" r:id="rId18"/>
    <p:sldId id="268" r:id="rId19"/>
    <p:sldId id="269" r:id="rId20"/>
    <p:sldId id="270" r:id="rId21"/>
    <p:sldId id="271" r:id="rId22"/>
    <p:sldId id="276" r:id="rId23"/>
    <p:sldId id="277" r:id="rId24"/>
    <p:sldId id="278" r:id="rId25"/>
    <p:sldId id="279" r:id="rId26"/>
    <p:sldId id="280" r:id="rId27"/>
    <p:sldId id="281" r:id="rId28"/>
    <p:sldId id="283" r:id="rId29"/>
    <p:sldId id="284" r:id="rId30"/>
    <p:sldId id="282" r:id="rId31"/>
    <p:sldId id="286" r:id="rId32"/>
    <p:sldId id="287" r:id="rId33"/>
    <p:sldId id="285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F2AE0955-36A0-4CA0-81CB-3932C9158000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3CF96236-ED3B-466E-8A63-12FA6AC3564A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7990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0955-36A0-4CA0-81CB-3932C9158000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96236-ED3B-466E-8A63-12FA6AC356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453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0955-36A0-4CA0-81CB-3932C9158000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96236-ED3B-466E-8A63-12FA6AC3564A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2235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0955-36A0-4CA0-81CB-3932C9158000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96236-ED3B-466E-8A63-12FA6AC3564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759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0955-36A0-4CA0-81CB-3932C9158000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96236-ED3B-466E-8A63-12FA6AC356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6944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0955-36A0-4CA0-81CB-3932C9158000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96236-ED3B-466E-8A63-12FA6AC3564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6979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0955-36A0-4CA0-81CB-3932C9158000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96236-ED3B-466E-8A63-12FA6AC3564A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12784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0955-36A0-4CA0-81CB-3932C9158000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96236-ED3B-466E-8A63-12FA6AC3564A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9895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0955-36A0-4CA0-81CB-3932C9158000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96236-ED3B-466E-8A63-12FA6AC3564A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628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0955-36A0-4CA0-81CB-3932C9158000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96236-ED3B-466E-8A63-12FA6AC356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052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0955-36A0-4CA0-81CB-3932C9158000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96236-ED3B-466E-8A63-12FA6AC3564A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4835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0955-36A0-4CA0-81CB-3932C9158000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96236-ED3B-466E-8A63-12FA6AC356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397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0955-36A0-4CA0-81CB-3932C9158000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96236-ED3B-466E-8A63-12FA6AC3564A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645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0955-36A0-4CA0-81CB-3932C9158000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96236-ED3B-466E-8A63-12FA6AC3564A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6436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0955-36A0-4CA0-81CB-3932C9158000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96236-ED3B-466E-8A63-12FA6AC356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029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0955-36A0-4CA0-81CB-3932C9158000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96236-ED3B-466E-8A63-12FA6AC3564A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6064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0955-36A0-4CA0-81CB-3932C9158000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96236-ED3B-466E-8A63-12FA6AC356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135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2AE0955-36A0-4CA0-81CB-3932C9158000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CF96236-ED3B-466E-8A63-12FA6AC356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409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760" r:id="rId15"/>
    <p:sldLayoutId id="2147483761" r:id="rId16"/>
    <p:sldLayoutId id="2147483762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jp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my.1sept.ru/" TargetMode="External"/><Relationship Id="rId2" Type="http://schemas.openxmlformats.org/officeDocument/2006/relationships/hyperlink" Target="https://yandex.ru/images/search?tex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infourok.ru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78156" y="1186311"/>
            <a:ext cx="550009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002060"/>
                </a:solidFill>
              </a:rPr>
              <a:t>Классный час на тему: </a:t>
            </a:r>
          </a:p>
          <a:p>
            <a:r>
              <a:rPr lang="ru-RU" sz="4000" dirty="0">
                <a:solidFill>
                  <a:srgbClr val="002060"/>
                </a:solidFill>
              </a:rPr>
              <a:t>«Парад профессии».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48940" y="4651513"/>
            <a:ext cx="39610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Автор: учитель начальных классов</a:t>
            </a:r>
          </a:p>
          <a:p>
            <a:r>
              <a:rPr lang="ru-RU" dirty="0">
                <a:solidFill>
                  <a:srgbClr val="002060"/>
                </a:solidFill>
              </a:rPr>
              <a:t> Шарафутдинова Рафиля Насиповна</a:t>
            </a:r>
          </a:p>
          <a:p>
            <a:r>
              <a:rPr lang="ru-RU" dirty="0">
                <a:solidFill>
                  <a:srgbClr val="002060"/>
                </a:solidFill>
              </a:rPr>
              <a:t>НРМОБУ «ПСОШ№2» ХМАО-Югра.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095" y="2896617"/>
            <a:ext cx="2188680" cy="28956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1183" y="1186311"/>
            <a:ext cx="1501530" cy="22504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1267" y="3082956"/>
            <a:ext cx="1836207" cy="18362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181694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5825" y="1080566"/>
            <a:ext cx="6067249" cy="40400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48973" y="1777164"/>
            <a:ext cx="292451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>
                <a:solidFill>
                  <a:srgbClr val="0070C0"/>
                </a:solidFill>
              </a:rPr>
              <a:t>Кукла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607" y="4096474"/>
            <a:ext cx="4182218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69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571" y="913594"/>
            <a:ext cx="6043359" cy="402416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58929" y="1744393"/>
            <a:ext cx="427123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>
                <a:solidFill>
                  <a:srgbClr val="0070C0"/>
                </a:solidFill>
              </a:rPr>
              <a:t>Барабан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3851" y="3941729"/>
            <a:ext cx="4182218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23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07" y="801052"/>
            <a:ext cx="6381383" cy="4249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48246" y="1856936"/>
            <a:ext cx="32941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>
                <a:solidFill>
                  <a:srgbClr val="0070C0"/>
                </a:solidFill>
              </a:rPr>
              <a:t>Пряжа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35982" y="3727938"/>
            <a:ext cx="36064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</a:rPr>
              <a:t>Человек - техника</a:t>
            </a:r>
          </a:p>
        </p:txBody>
      </p:sp>
    </p:spTree>
    <p:extLst>
      <p:ext uri="{BB962C8B-B14F-4D97-AF65-F5344CB8AC3E}">
        <p14:creationId xmlns:p14="http://schemas.microsoft.com/office/powerpoint/2010/main" val="12324391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570" y="969864"/>
            <a:ext cx="6064486" cy="40382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72997" y="1800664"/>
            <a:ext cx="42339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>
                <a:solidFill>
                  <a:srgbClr val="0070C0"/>
                </a:solidFill>
              </a:rPr>
              <a:t>Молоток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28983" y="3742006"/>
            <a:ext cx="43915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0070C0"/>
                </a:solidFill>
              </a:rPr>
              <a:t>Человек </a:t>
            </a:r>
            <a:r>
              <a:rPr lang="ru-RU" sz="4000">
                <a:solidFill>
                  <a:srgbClr val="0070C0"/>
                </a:solidFill>
              </a:rPr>
              <a:t>- техника</a:t>
            </a:r>
            <a:endParaRPr lang="ru-RU" sz="4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5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352" y="730714"/>
            <a:ext cx="6487014" cy="43195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12366" y="1392702"/>
            <a:ext cx="416934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solidFill>
                  <a:srgbClr val="0070C0"/>
                </a:solidFill>
              </a:rPr>
              <a:t>Музыкальный</a:t>
            </a:r>
          </a:p>
          <a:p>
            <a:r>
              <a:rPr lang="ru-RU" sz="4800" dirty="0">
                <a:solidFill>
                  <a:srgbClr val="0070C0"/>
                </a:solidFill>
              </a:rPr>
              <a:t>инструмент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40283" y="3685735"/>
            <a:ext cx="36064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</a:rPr>
              <a:t>Человек - техника</a:t>
            </a:r>
          </a:p>
        </p:txBody>
      </p:sp>
    </p:spTree>
    <p:extLst>
      <p:ext uri="{BB962C8B-B14F-4D97-AF65-F5344CB8AC3E}">
        <p14:creationId xmlns:p14="http://schemas.microsoft.com/office/powerpoint/2010/main" val="361318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083" y="730713"/>
            <a:ext cx="5789844" cy="38553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82486" y="1659988"/>
            <a:ext cx="28568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>
                <a:solidFill>
                  <a:srgbClr val="0070C0"/>
                </a:solidFill>
              </a:rPr>
              <a:t>Зонт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50605" y="3474720"/>
            <a:ext cx="37206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</a:rPr>
              <a:t>Человек - природа</a:t>
            </a:r>
          </a:p>
        </p:txBody>
      </p:sp>
    </p:spTree>
    <p:extLst>
      <p:ext uri="{BB962C8B-B14F-4D97-AF65-F5344CB8AC3E}">
        <p14:creationId xmlns:p14="http://schemas.microsoft.com/office/powerpoint/2010/main" val="358645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554" y="660375"/>
            <a:ext cx="5979981" cy="39819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54351" y="1899138"/>
            <a:ext cx="32221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>
                <a:solidFill>
                  <a:srgbClr val="0070C0"/>
                </a:solidFill>
              </a:rPr>
              <a:t>Лопата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35372" y="3432516"/>
            <a:ext cx="457022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</a:rPr>
              <a:t>Человек – </a:t>
            </a:r>
          </a:p>
          <a:p>
            <a:r>
              <a:rPr lang="ru-RU" sz="3200" dirty="0">
                <a:solidFill>
                  <a:srgbClr val="0070C0"/>
                </a:solidFill>
              </a:rPr>
              <a:t>художественный образ</a:t>
            </a:r>
          </a:p>
        </p:txBody>
      </p:sp>
    </p:spTree>
    <p:extLst>
      <p:ext uri="{BB962C8B-B14F-4D97-AF65-F5344CB8AC3E}">
        <p14:creationId xmlns:p14="http://schemas.microsoft.com/office/powerpoint/2010/main" val="411425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4726" y="1237957"/>
            <a:ext cx="745678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>
                <a:solidFill>
                  <a:srgbClr val="002060"/>
                </a:solidFill>
              </a:rPr>
              <a:t>Игра: </a:t>
            </a:r>
          </a:p>
          <a:p>
            <a:r>
              <a:rPr lang="ru-RU" sz="7200" b="1" dirty="0">
                <a:solidFill>
                  <a:srgbClr val="002060"/>
                </a:solidFill>
              </a:rPr>
              <a:t>«Доскажи слово!»</a:t>
            </a:r>
          </a:p>
        </p:txBody>
      </p:sp>
    </p:spTree>
    <p:extLst>
      <p:ext uri="{BB962C8B-B14F-4D97-AF65-F5344CB8AC3E}">
        <p14:creationId xmlns:p14="http://schemas.microsoft.com/office/powerpoint/2010/main" val="18136288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484" y="865384"/>
            <a:ext cx="4307760" cy="45366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711483" y="1350499"/>
            <a:ext cx="24449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>
                <a:solidFill>
                  <a:srgbClr val="002060"/>
                </a:solidFill>
              </a:rPr>
              <a:t>Лекарь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55545" y="3559126"/>
            <a:ext cx="27422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rgbClr val="002060"/>
                </a:solidFill>
              </a:rPr>
              <a:t>Доктор</a:t>
            </a:r>
          </a:p>
        </p:txBody>
      </p:sp>
    </p:spTree>
    <p:extLst>
      <p:ext uri="{BB962C8B-B14F-4D97-AF65-F5344CB8AC3E}">
        <p14:creationId xmlns:p14="http://schemas.microsoft.com/office/powerpoint/2010/main" val="359392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954493"/>
            <a:ext cx="4412565" cy="53749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6836898" y="2053882"/>
            <a:ext cx="37560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>
                <a:solidFill>
                  <a:srgbClr val="002060"/>
                </a:solidFill>
              </a:rPr>
              <a:t>Кузнец</a:t>
            </a:r>
          </a:p>
        </p:txBody>
      </p:sp>
    </p:spTree>
    <p:extLst>
      <p:ext uri="{BB962C8B-B14F-4D97-AF65-F5344CB8AC3E}">
        <p14:creationId xmlns:p14="http://schemas.microsoft.com/office/powerpoint/2010/main" val="115332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05" y="856566"/>
            <a:ext cx="6169855" cy="35990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1750" y="2841674"/>
            <a:ext cx="3193217" cy="25735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113655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84013" y="1871002"/>
            <a:ext cx="352532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rgbClr val="002060"/>
                </a:solidFill>
              </a:rPr>
              <a:t>Сборщик </a:t>
            </a:r>
          </a:p>
          <a:p>
            <a:r>
              <a:rPr lang="ru-RU" sz="6000" dirty="0">
                <a:solidFill>
                  <a:srgbClr val="002060"/>
                </a:solidFill>
              </a:rPr>
              <a:t>пиявок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729" y="1612656"/>
            <a:ext cx="5739282" cy="32266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615888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6387" y="2110154"/>
            <a:ext cx="39340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rgbClr val="002060"/>
                </a:solidFill>
              </a:rPr>
              <a:t>Фонарщик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232" y="1170283"/>
            <a:ext cx="5662246" cy="42466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148969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0992" y="2488586"/>
            <a:ext cx="39838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err="1">
                <a:solidFill>
                  <a:srgbClr val="002060"/>
                </a:solidFill>
              </a:rPr>
              <a:t>Пинсеттер</a:t>
            </a:r>
            <a:endParaRPr lang="ru-RU" sz="6000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820" y="1139483"/>
            <a:ext cx="6619171" cy="39578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323985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30795" y="2588456"/>
            <a:ext cx="30853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rgbClr val="002060"/>
                </a:solidFill>
              </a:rPr>
              <a:t>Водонос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5477" y="1328225"/>
            <a:ext cx="5324463" cy="41863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519732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6288256" y="2293032"/>
            <a:ext cx="51206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solidFill>
                  <a:srgbClr val="002060"/>
                </a:solidFill>
              </a:rPr>
              <a:t>Тряпичник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8047" y="921434"/>
            <a:ext cx="4135977" cy="51632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60977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6083749" y="2250830"/>
            <a:ext cx="52688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002060"/>
                </a:solidFill>
              </a:rPr>
              <a:t>Человек - будильник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3014" y="732970"/>
            <a:ext cx="3513156" cy="540054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3568204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27606" y="2504049"/>
            <a:ext cx="70262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>
                <a:solidFill>
                  <a:srgbClr val="002060"/>
                </a:solidFill>
              </a:rPr>
              <a:t>Новые профессии</a:t>
            </a:r>
          </a:p>
        </p:txBody>
      </p:sp>
    </p:spTree>
    <p:extLst>
      <p:ext uri="{BB962C8B-B14F-4D97-AF65-F5344CB8AC3E}">
        <p14:creationId xmlns:p14="http://schemas.microsoft.com/office/powerpoint/2010/main" val="34767550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85" y="1395339"/>
            <a:ext cx="4524038" cy="30219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33046" y="905607"/>
            <a:ext cx="7484013" cy="471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IT-медик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Специалист с хорошим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знанием ИТ, создает базы физиологических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данных и управляет ими, создает программное обеспечение для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лечебного и диагностического оборудования.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6736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916" y="1446554"/>
            <a:ext cx="5276850" cy="351472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260123" y="741406"/>
            <a:ext cx="5613009" cy="5332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Архитектор медицинского оборудования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Специалист в области инженерной и компьютерной графики, материаловедения, сопромата, деталей машин, электротехники, обладает пространственным мышлением, понимает анатомию и физиологию человека, разбирается в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биосовместимости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материалов и приборов, является экспертом в области медицинской и технической безопасности.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4103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77" y="1083213"/>
            <a:ext cx="4971277" cy="310896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659266" y="779709"/>
            <a:ext cx="6096000" cy="53357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Генетический консультант.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Проводит первичный и плановый генетический анализ в диагностических центрах, обрабатывает данные с диагностических устройств, дает заключение и рекомендации по дальнейшей схеме лечения (выявление наследственных заболеваний, </a:t>
            </a:r>
            <a:r>
              <a:rPr lang="ru-RU" sz="32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онкомаркеров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т.д.)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201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80492" y="2264898"/>
            <a:ext cx="80746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rgbClr val="002060"/>
                </a:solidFill>
                <a:latin typeface="Arial Black" panose="020B0A04020102020204" pitchFamily="34" charset="0"/>
              </a:rPr>
              <a:t>Парад профессии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46" y="3930747"/>
            <a:ext cx="1808871" cy="180887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4831" y="4204481"/>
            <a:ext cx="1535137" cy="15351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6573" y="4204481"/>
            <a:ext cx="1269645" cy="17967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7554" y="3684854"/>
            <a:ext cx="1441592" cy="20932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63804" y="3314846"/>
            <a:ext cx="1902952" cy="275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4635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79" y="1898513"/>
            <a:ext cx="4868282" cy="27156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467643" y="966824"/>
            <a:ext cx="6096000" cy="49114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Клинический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биоинформатик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случае нестандартного течения болезни строит модель биохимических процессов болезни, чтобы понять первопричины заболевания (выявляет нарушения на клеточном и субклеточном уровне)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8741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66117" y="690445"/>
            <a:ext cx="6096000" cy="50140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Оператор медицинских роботов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Специалист по программированию диагностических, лечебных и хирургических роботов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том числе, лечением наследственных заболеваний и других генетических проблем у детей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blog.onlime.ru/wp-content/uploads/2018/10/1352706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05" y="997365"/>
            <a:ext cx="4884248" cy="3251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5393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33403" y="657334"/>
            <a:ext cx="6096000" cy="49114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Специалист по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киберпротезированию</a:t>
            </a:r>
            <a:endParaRPr lang="ru-RU" sz="32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Будет заниматься разработкой и вживлением функциональных искусственных устройств (</a:t>
            </a:r>
            <a:r>
              <a:rPr lang="ru-RU" sz="32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киберпротезов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и органов, совместимых с живыми тканями. Так называемый «продвинутый нейрохирург».</a:t>
            </a:r>
            <a:endParaRPr lang="ru-RU" sz="3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804" y="1502287"/>
            <a:ext cx="5023785" cy="322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9650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74080" y="854283"/>
            <a:ext cx="6096000" cy="49114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Консультант по здоровой старости</a:t>
            </a:r>
            <a:endParaRPr lang="ru-RU" sz="32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Специалист медико-социальной сферы, разрабатывающий оптимальные решения по проблемам стареющего населения, например, образ жизни, питание, физические нагрузки и др.</a:t>
            </a:r>
            <a:endParaRPr lang="ru-RU" sz="3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417" y="1634008"/>
            <a:ext cx="5028661" cy="3351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7847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10289" y="628529"/>
            <a:ext cx="5050302" cy="4344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Сетевой врач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Высококлассный диагност, владеющий информационными и коммуникационными технологиями, способный ставить диагнозы в онлайн-режиме. Ориентирован на диагностику предболезней, профилактику.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214" y="1431565"/>
            <a:ext cx="5316970" cy="3541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6874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94227" y="916327"/>
            <a:ext cx="9833317" cy="483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Копирайтер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Это человек, который пишет на заказ тексты различного характера: рекламные тексты, сценарии, слоганы.  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Контент-менеджер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Это человек, который наполняет сайты материалами (контентом): статьями, новостями, фотографиями </a:t>
            </a:r>
            <a:endParaRPr lang="ru-RU" sz="24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Веб-дизайнер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Это человек, который занимается разработкой дизайна сайтов.  </a:t>
            </a:r>
            <a:endParaRPr lang="ru-RU" sz="24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Вебмастер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Это специализация довольно широкого профиля, в которую входит администрирование, поддержка, обновление сайта.  </a:t>
            </a:r>
            <a:endParaRPr lang="ru-RU" sz="24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Интернет-</a:t>
            </a:r>
            <a:r>
              <a:rPr lang="ru-RU" sz="2400" b="1" u="sng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коуч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Это человек, который занимается консультированием или обучением людей «он-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лайн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  </a:t>
            </a:r>
            <a:endParaRPr lang="ru-RU" sz="24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0251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3200" y="1800665"/>
            <a:ext cx="67443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002060"/>
                </a:solidFill>
              </a:rPr>
              <a:t>Угадай профессию!</a:t>
            </a:r>
          </a:p>
        </p:txBody>
      </p:sp>
    </p:spTree>
    <p:extLst>
      <p:ext uri="{BB962C8B-B14F-4D97-AF65-F5344CB8AC3E}">
        <p14:creationId xmlns:p14="http://schemas.microsoft.com/office/powerpoint/2010/main" val="18335857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639" y="728317"/>
            <a:ext cx="2846457" cy="17078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8236" y="728317"/>
            <a:ext cx="3183835" cy="21225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676" y="687496"/>
            <a:ext cx="3309084" cy="22064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963" y="2786795"/>
            <a:ext cx="2804669" cy="18720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9368" y="4345843"/>
            <a:ext cx="2296390" cy="17209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494" y="2932148"/>
            <a:ext cx="3566491" cy="20039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49184" y="4518991"/>
            <a:ext cx="2618961" cy="174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9771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8626" y="1736035"/>
            <a:ext cx="103236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rgbClr val="002060"/>
                </a:solidFill>
              </a:rPr>
              <a:t>Профессия наших родителей</a:t>
            </a:r>
          </a:p>
        </p:txBody>
      </p:sp>
    </p:spTree>
    <p:extLst>
      <p:ext uri="{BB962C8B-B14F-4D97-AF65-F5344CB8AC3E}">
        <p14:creationId xmlns:p14="http://schemas.microsoft.com/office/powerpoint/2010/main" val="42549638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1" y="824120"/>
            <a:ext cx="5109541" cy="510954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49009" y="1158995"/>
            <a:ext cx="5128590" cy="4167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990" indent="-173990" fontAlgn="base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вам на уроке было: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интересно и познавательно –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яблоко;</a:t>
            </a:r>
            <a:endParaRPr lang="ru-RU" sz="28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совсем довольны своей работай на уроке, но в целом вам понравилось –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среднее яблоко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размеру;</a:t>
            </a:r>
            <a:endParaRPr lang="ru-RU" sz="28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понравился урок, вам было скучно и непонятно –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маленькое яблоко.</a:t>
            </a:r>
            <a:endParaRPr lang="ru-RU" sz="28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272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1686" y="877779"/>
            <a:ext cx="9833317" cy="4834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Парад</a:t>
            </a:r>
            <a:r>
              <a:rPr lang="ru-RU" sz="4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это существительное, заимствованное в XVIII в. из французского (</a:t>
            </a:r>
            <a:r>
              <a:rPr lang="ru-RU" sz="4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parade</a:t>
            </a:r>
            <a:r>
              <a:rPr lang="ru-RU" sz="4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восходит к испанскому </a:t>
            </a:r>
            <a:r>
              <a:rPr lang="ru-RU" sz="48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parada</a:t>
            </a:r>
            <a:r>
              <a:rPr lang="ru-RU" sz="4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(с тем же </a:t>
            </a:r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значением</a:t>
            </a:r>
            <a:r>
              <a:rPr lang="ru-RU" sz="4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образованного от глагола </a:t>
            </a:r>
            <a:r>
              <a:rPr lang="ru-RU" sz="48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рагаг</a:t>
            </a:r>
            <a:r>
              <a:rPr lang="ru-RU" sz="4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"готовиться".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2695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68488" y="2080592"/>
            <a:ext cx="601203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/>
              <a:t>МОЛОДЦЫ!</a:t>
            </a:r>
          </a:p>
        </p:txBody>
      </p:sp>
    </p:spTree>
    <p:extLst>
      <p:ext uri="{BB962C8B-B14F-4D97-AF65-F5344CB8AC3E}">
        <p14:creationId xmlns:p14="http://schemas.microsoft.com/office/powerpoint/2010/main" val="228209020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6191" y="1258957"/>
            <a:ext cx="641662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</a:rPr>
              <a:t>Ресурсы:</a:t>
            </a:r>
          </a:p>
          <a:p>
            <a:pPr marL="342900" indent="-342900">
              <a:buAutoNum type="arabicPeriod"/>
            </a:pPr>
            <a:r>
              <a:rPr lang="en-US" sz="2800" dirty="0">
                <a:solidFill>
                  <a:srgbClr val="002060"/>
                </a:solidFill>
                <a:hlinkClick r:id="rId2"/>
              </a:rPr>
              <a:t>https://yandex.ru/images/search?tex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</a:p>
          <a:p>
            <a:pPr marL="342900" indent="-342900">
              <a:buAutoNum type="arabicPeriod"/>
            </a:pPr>
            <a:r>
              <a:rPr lang="en-US" sz="2800" dirty="0">
                <a:solidFill>
                  <a:srgbClr val="002060"/>
                </a:solidFill>
                <a:hlinkClick r:id="rId3"/>
              </a:rPr>
              <a:t>https://my.1sept.ru/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</a:p>
          <a:p>
            <a:pPr marL="342900" indent="-342900">
              <a:buAutoNum type="arabicPeriod"/>
            </a:pPr>
            <a:r>
              <a:rPr lang="en-US" sz="2800" dirty="0">
                <a:solidFill>
                  <a:srgbClr val="002060"/>
                </a:solidFill>
                <a:hlinkClick r:id="rId4"/>
              </a:rPr>
              <a:t>https://infourok.ru/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19181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39287" y="1575582"/>
            <a:ext cx="666808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99"/>
                </a:solidFill>
              </a:rPr>
              <a:t>Сам</a:t>
            </a:r>
            <a:r>
              <a:rPr lang="ru-RU" sz="2800" dirty="0">
                <a:solidFill>
                  <a:srgbClr val="000099"/>
                </a:solidFill>
              </a:rPr>
              <a:t> </a:t>
            </a:r>
            <a:r>
              <a:rPr lang="ru-RU" sz="2800" b="1" dirty="0">
                <a:solidFill>
                  <a:srgbClr val="000099"/>
                </a:solidFill>
              </a:rPr>
              <a:t>термин</a:t>
            </a:r>
            <a:r>
              <a:rPr lang="ru-RU" sz="2800" dirty="0">
                <a:solidFill>
                  <a:srgbClr val="000099"/>
                </a:solidFill>
              </a:rPr>
              <a:t> «</a:t>
            </a:r>
            <a:r>
              <a:rPr lang="ru-RU" sz="2800" b="1" dirty="0">
                <a:solidFill>
                  <a:srgbClr val="000099"/>
                </a:solidFill>
              </a:rPr>
              <a:t>профессия</a:t>
            </a:r>
            <a:r>
              <a:rPr lang="ru-RU" sz="2800" dirty="0">
                <a:solidFill>
                  <a:srgbClr val="000099"/>
                </a:solidFill>
              </a:rPr>
              <a:t>» </a:t>
            </a:r>
            <a:r>
              <a:rPr lang="ru-RU" sz="2800" b="1" dirty="0">
                <a:solidFill>
                  <a:srgbClr val="000099"/>
                </a:solidFill>
              </a:rPr>
              <a:t>произошёл</a:t>
            </a:r>
            <a:r>
              <a:rPr lang="ru-RU" sz="2800" dirty="0">
                <a:solidFill>
                  <a:srgbClr val="000099"/>
                </a:solidFill>
              </a:rPr>
              <a:t> </a:t>
            </a:r>
            <a:r>
              <a:rPr lang="ru-RU" sz="2800" b="1" dirty="0">
                <a:solidFill>
                  <a:srgbClr val="000099"/>
                </a:solidFill>
              </a:rPr>
              <a:t>от</a:t>
            </a:r>
            <a:r>
              <a:rPr lang="ru-RU" sz="2800" dirty="0">
                <a:solidFill>
                  <a:srgbClr val="000099"/>
                </a:solidFill>
              </a:rPr>
              <a:t> </a:t>
            </a:r>
            <a:r>
              <a:rPr lang="ru-RU" sz="2800" b="1" dirty="0">
                <a:solidFill>
                  <a:srgbClr val="000099"/>
                </a:solidFill>
              </a:rPr>
              <a:t>латинского</a:t>
            </a:r>
            <a:r>
              <a:rPr lang="ru-RU" sz="2800" dirty="0">
                <a:solidFill>
                  <a:srgbClr val="000099"/>
                </a:solidFill>
              </a:rPr>
              <a:t> </a:t>
            </a:r>
            <a:r>
              <a:rPr lang="ru-RU" sz="2800" b="1" dirty="0">
                <a:solidFill>
                  <a:srgbClr val="000099"/>
                </a:solidFill>
              </a:rPr>
              <a:t>слова</a:t>
            </a:r>
            <a:r>
              <a:rPr lang="ru-RU" sz="2800" dirty="0">
                <a:solidFill>
                  <a:srgbClr val="000099"/>
                </a:solidFill>
              </a:rPr>
              <a:t> </a:t>
            </a:r>
            <a:r>
              <a:rPr lang="ru-RU" sz="2800" b="1" dirty="0" err="1">
                <a:solidFill>
                  <a:srgbClr val="000099"/>
                </a:solidFill>
              </a:rPr>
              <a:t>professio</a:t>
            </a:r>
            <a:r>
              <a:rPr lang="ru-RU" sz="2800" dirty="0">
                <a:solidFill>
                  <a:srgbClr val="000099"/>
                </a:solidFill>
              </a:rPr>
              <a:t> (</a:t>
            </a:r>
            <a:r>
              <a:rPr lang="ru-RU" sz="2800" dirty="0" err="1">
                <a:solidFill>
                  <a:srgbClr val="000099"/>
                </a:solidFill>
              </a:rPr>
              <a:t>професио</a:t>
            </a:r>
            <a:r>
              <a:rPr lang="ru-RU" sz="2800" dirty="0">
                <a:solidFill>
                  <a:srgbClr val="000099"/>
                </a:solidFill>
              </a:rPr>
              <a:t>), </a:t>
            </a:r>
            <a:r>
              <a:rPr lang="ru-RU" sz="2800" b="1" dirty="0">
                <a:solidFill>
                  <a:srgbClr val="000099"/>
                </a:solidFill>
              </a:rPr>
              <a:t>которое</a:t>
            </a:r>
            <a:r>
              <a:rPr lang="ru-RU" sz="2800" dirty="0">
                <a:solidFill>
                  <a:srgbClr val="000099"/>
                </a:solidFill>
              </a:rPr>
              <a:t> </a:t>
            </a:r>
            <a:r>
              <a:rPr lang="ru-RU" sz="2800" b="1" dirty="0">
                <a:solidFill>
                  <a:srgbClr val="000099"/>
                </a:solidFill>
              </a:rPr>
              <a:t>в</a:t>
            </a:r>
            <a:r>
              <a:rPr lang="ru-RU" sz="2800" dirty="0">
                <a:solidFill>
                  <a:srgbClr val="000099"/>
                </a:solidFill>
              </a:rPr>
              <a:t> </a:t>
            </a:r>
            <a:r>
              <a:rPr lang="ru-RU" sz="2800" b="1" dirty="0">
                <a:solidFill>
                  <a:srgbClr val="000099"/>
                </a:solidFill>
              </a:rPr>
              <a:t>свою</a:t>
            </a:r>
            <a:r>
              <a:rPr lang="ru-RU" sz="2800" dirty="0">
                <a:solidFill>
                  <a:srgbClr val="000099"/>
                </a:solidFill>
              </a:rPr>
              <a:t> </a:t>
            </a:r>
            <a:r>
              <a:rPr lang="ru-RU" sz="2800" b="1" dirty="0">
                <a:solidFill>
                  <a:srgbClr val="000099"/>
                </a:solidFill>
              </a:rPr>
              <a:t>очередь</a:t>
            </a:r>
            <a:r>
              <a:rPr lang="ru-RU" sz="2800" dirty="0">
                <a:solidFill>
                  <a:srgbClr val="000099"/>
                </a:solidFill>
              </a:rPr>
              <a:t> </a:t>
            </a:r>
            <a:r>
              <a:rPr lang="ru-RU" sz="2800" b="1" dirty="0">
                <a:solidFill>
                  <a:srgbClr val="000099"/>
                </a:solidFill>
              </a:rPr>
              <a:t>происходит</a:t>
            </a:r>
            <a:r>
              <a:rPr lang="ru-RU" sz="2800" dirty="0">
                <a:solidFill>
                  <a:srgbClr val="000099"/>
                </a:solidFill>
              </a:rPr>
              <a:t> </a:t>
            </a:r>
            <a:r>
              <a:rPr lang="ru-RU" sz="2800" b="1" dirty="0">
                <a:solidFill>
                  <a:srgbClr val="000099"/>
                </a:solidFill>
              </a:rPr>
              <a:t>от</a:t>
            </a:r>
            <a:r>
              <a:rPr lang="ru-RU" sz="2800" dirty="0">
                <a:solidFill>
                  <a:srgbClr val="000099"/>
                </a:solidFill>
              </a:rPr>
              <a:t> другого </a:t>
            </a:r>
            <a:r>
              <a:rPr lang="ru-RU" sz="2800" b="1" dirty="0">
                <a:solidFill>
                  <a:srgbClr val="000099"/>
                </a:solidFill>
              </a:rPr>
              <a:t>латинского</a:t>
            </a:r>
            <a:r>
              <a:rPr lang="ru-RU" sz="2800" dirty="0">
                <a:solidFill>
                  <a:srgbClr val="000099"/>
                </a:solidFill>
              </a:rPr>
              <a:t> </a:t>
            </a:r>
            <a:r>
              <a:rPr lang="ru-RU" sz="2800" b="1" dirty="0">
                <a:solidFill>
                  <a:srgbClr val="000099"/>
                </a:solidFill>
              </a:rPr>
              <a:t>слова</a:t>
            </a:r>
            <a:r>
              <a:rPr lang="ru-RU" sz="2800" dirty="0">
                <a:solidFill>
                  <a:srgbClr val="000099"/>
                </a:solidFill>
              </a:rPr>
              <a:t> </a:t>
            </a:r>
            <a:r>
              <a:rPr lang="ru-RU" sz="2800" dirty="0" err="1">
                <a:solidFill>
                  <a:srgbClr val="000099"/>
                </a:solidFill>
              </a:rPr>
              <a:t>profiteor</a:t>
            </a:r>
            <a:r>
              <a:rPr lang="ru-RU" sz="2800" dirty="0">
                <a:solidFill>
                  <a:srgbClr val="000099"/>
                </a:solidFill>
              </a:rPr>
              <a:t> (</a:t>
            </a:r>
            <a:r>
              <a:rPr lang="ru-RU" sz="2800" dirty="0" err="1">
                <a:solidFill>
                  <a:srgbClr val="000099"/>
                </a:solidFill>
              </a:rPr>
              <a:t>профитеор</a:t>
            </a:r>
            <a:r>
              <a:rPr lang="ru-RU" sz="2800" dirty="0">
                <a:solidFill>
                  <a:srgbClr val="000099"/>
                </a:solidFill>
              </a:rPr>
              <a:t>), которое дословно можно перевести, как «объявляю своим делом».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139" y="1359511"/>
            <a:ext cx="3766048" cy="3386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854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80002" y="885371"/>
            <a:ext cx="2745255" cy="535531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3800" dirty="0">
                <a:solidFill>
                  <a:srgbClr val="0070C0"/>
                </a:solidFill>
              </a:rPr>
              <a:t>П - </a:t>
            </a:r>
          </a:p>
          <a:p>
            <a:r>
              <a:rPr lang="ru-RU" sz="3800" dirty="0">
                <a:solidFill>
                  <a:srgbClr val="0070C0"/>
                </a:solidFill>
              </a:rPr>
              <a:t>Р -</a:t>
            </a:r>
          </a:p>
          <a:p>
            <a:r>
              <a:rPr lang="ru-RU" sz="3800" dirty="0">
                <a:solidFill>
                  <a:srgbClr val="0070C0"/>
                </a:solidFill>
              </a:rPr>
              <a:t>О -</a:t>
            </a:r>
          </a:p>
          <a:p>
            <a:r>
              <a:rPr lang="ru-RU" sz="3800" dirty="0">
                <a:solidFill>
                  <a:srgbClr val="0070C0"/>
                </a:solidFill>
              </a:rPr>
              <a:t>Ф -</a:t>
            </a:r>
          </a:p>
          <a:p>
            <a:r>
              <a:rPr lang="ru-RU" sz="3800" dirty="0">
                <a:solidFill>
                  <a:srgbClr val="0070C0"/>
                </a:solidFill>
              </a:rPr>
              <a:t>Е -</a:t>
            </a:r>
          </a:p>
          <a:p>
            <a:r>
              <a:rPr lang="ru-RU" sz="3800" dirty="0">
                <a:solidFill>
                  <a:srgbClr val="0070C0"/>
                </a:solidFill>
              </a:rPr>
              <a:t>С -</a:t>
            </a:r>
          </a:p>
          <a:p>
            <a:r>
              <a:rPr lang="ru-RU" sz="3800" dirty="0">
                <a:solidFill>
                  <a:srgbClr val="0070C0"/>
                </a:solidFill>
              </a:rPr>
              <a:t>С -</a:t>
            </a:r>
          </a:p>
          <a:p>
            <a:r>
              <a:rPr lang="ru-RU" sz="3800" dirty="0">
                <a:solidFill>
                  <a:srgbClr val="0070C0"/>
                </a:solidFill>
              </a:rPr>
              <a:t>И -</a:t>
            </a:r>
          </a:p>
          <a:p>
            <a:r>
              <a:rPr lang="ru-RU" sz="3800" dirty="0">
                <a:solidFill>
                  <a:srgbClr val="0070C0"/>
                </a:solidFill>
              </a:rPr>
              <a:t>Я - </a:t>
            </a:r>
          </a:p>
        </p:txBody>
      </p:sp>
    </p:spTree>
    <p:extLst>
      <p:ext uri="{BB962C8B-B14F-4D97-AF65-F5344CB8AC3E}">
        <p14:creationId xmlns:p14="http://schemas.microsoft.com/office/powerpoint/2010/main" val="3118419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5237" y="1659988"/>
            <a:ext cx="9014904" cy="3679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 – техника</a:t>
            </a:r>
            <a:endParaRPr lang="ru-RU" sz="4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 – природа</a:t>
            </a:r>
            <a:endParaRPr lang="ru-RU" sz="4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 – человек</a:t>
            </a:r>
            <a:endParaRPr lang="ru-RU" sz="4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 - знаковая система</a:t>
            </a:r>
            <a:endParaRPr lang="ru-RU" sz="4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 - художественный образ </a:t>
            </a:r>
            <a:endParaRPr lang="ru-RU" sz="4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448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062" y="694958"/>
            <a:ext cx="6920985" cy="4608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8187397" y="1871004"/>
            <a:ext cx="33280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0070C0"/>
                </a:solidFill>
              </a:rPr>
              <a:t>Штурвал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51299" y="3868616"/>
            <a:ext cx="3901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Человек - человек</a:t>
            </a:r>
          </a:p>
        </p:txBody>
      </p:sp>
    </p:spTree>
    <p:extLst>
      <p:ext uri="{BB962C8B-B14F-4D97-AF65-F5344CB8AC3E}">
        <p14:creationId xmlns:p14="http://schemas.microsoft.com/office/powerpoint/2010/main" val="144416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097" y="772917"/>
            <a:ext cx="5430693" cy="36162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836898" y="1786596"/>
            <a:ext cx="41721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>
                <a:solidFill>
                  <a:srgbClr val="0070C0"/>
                </a:solidFill>
              </a:rPr>
              <a:t>Отвертка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19091" y="3927455"/>
            <a:ext cx="5007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Человек – художественный образ</a:t>
            </a:r>
          </a:p>
        </p:txBody>
      </p:sp>
    </p:spTree>
    <p:extLst>
      <p:ext uri="{BB962C8B-B14F-4D97-AF65-F5344CB8AC3E}">
        <p14:creationId xmlns:p14="http://schemas.microsoft.com/office/powerpoint/2010/main" val="496619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166</TotalTime>
  <Words>571</Words>
  <Application>Microsoft Office PowerPoint</Application>
  <PresentationFormat>Широкоэкранный</PresentationFormat>
  <Paragraphs>89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8" baseType="lpstr">
      <vt:lpstr>Arial</vt:lpstr>
      <vt:lpstr>Arial Black</vt:lpstr>
      <vt:lpstr>Calibri</vt:lpstr>
      <vt:lpstr>Garamond</vt:lpstr>
      <vt:lpstr>Symbol</vt:lpstr>
      <vt:lpstr>Times New Roman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Рафиля</dc:creator>
  <cp:lastModifiedBy>Рафиля</cp:lastModifiedBy>
  <cp:revision>19</cp:revision>
  <dcterms:created xsi:type="dcterms:W3CDTF">2022-01-05T13:34:54Z</dcterms:created>
  <dcterms:modified xsi:type="dcterms:W3CDTF">2022-01-07T10:38:53Z</dcterms:modified>
</cp:coreProperties>
</file>