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5" r:id="rId3"/>
    <p:sldId id="257" r:id="rId4"/>
    <p:sldId id="274" r:id="rId5"/>
    <p:sldId id="275" r:id="rId6"/>
    <p:sldId id="276" r:id="rId7"/>
    <p:sldId id="270" r:id="rId8"/>
    <p:sldId id="259" r:id="rId9"/>
    <p:sldId id="271" r:id="rId10"/>
    <p:sldId id="268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МОУ Детчинская средняя общеобразовательная школа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Тема интегрированного урока:</a:t>
            </a:r>
          </a:p>
          <a:p>
            <a:pPr marL="0" indent="0" algn="r">
              <a:buNone/>
            </a:pPr>
            <a:r>
              <a:rPr lang="ru-RU" b="1" i="1" dirty="0" smtClean="0"/>
              <a:t>« Употребление числительных при сложении чисел»</a:t>
            </a:r>
          </a:p>
          <a:p>
            <a:pPr marL="0" indent="0" algn="r">
              <a:buNone/>
            </a:pPr>
            <a:endParaRPr lang="ru-RU" b="1" i="1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Никонорова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 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Казакова Т. 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8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82296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«Человек подобен дроби: в знаменателе – то, что он о себе думает, в числителе – то, что он есть на самом деле. Чем больше знаменатель, тем меньше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дробь»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       Л.Н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Толстой 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3617202" cy="471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763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1.Сочинение-рассуждение «Какая я дробь»</a:t>
            </a:r>
          </a:p>
          <a:p>
            <a:r>
              <a:rPr lang="ru-RU" dirty="0" smtClean="0"/>
              <a:t>2. Составить пять заданий по сложению отрицательных чисел, чтобы их можно было применить на уроке русского языка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 важнее?...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/>
              <a:t>Что важнее?...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335966" cy="520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08" y="1340768"/>
            <a:ext cx="4191949" cy="524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2152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Научиться правильно …</a:t>
            </a:r>
          </a:p>
          <a:p>
            <a:r>
              <a:rPr lang="ru-RU" dirty="0" smtClean="0"/>
              <a:t>Употреблять числительные при выполнении математических заданий</a:t>
            </a:r>
          </a:p>
          <a:p>
            <a:r>
              <a:rPr lang="ru-RU" dirty="0" smtClean="0"/>
              <a:t>2. Закрепить знания по…</a:t>
            </a:r>
          </a:p>
          <a:p>
            <a:pPr marL="114300" indent="0">
              <a:buNone/>
            </a:pPr>
            <a:r>
              <a:rPr lang="ru-RU" dirty="0" smtClean="0"/>
              <a:t>Теме «Сложение отрицательных чисел»</a:t>
            </a:r>
          </a:p>
          <a:p>
            <a:r>
              <a:rPr lang="ru-RU" dirty="0" smtClean="0"/>
              <a:t>3. Формировать умение…</a:t>
            </a:r>
          </a:p>
          <a:p>
            <a:r>
              <a:rPr lang="ru-RU" dirty="0" smtClean="0"/>
              <a:t>Работать самостоятельно, в парах, в группах.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74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6" y="2204864"/>
            <a:ext cx="9136863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Интересные сведения </a:t>
            </a:r>
            <a:b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  отрицательных и положительных  числах</a:t>
            </a:r>
            <a:endParaRPr lang="uk-UA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645024"/>
            <a:ext cx="4464496" cy="2736304"/>
          </a:xfrm>
        </p:spPr>
        <p:txBody>
          <a:bodyPr>
            <a:normAutofit fontScale="92500" lnSpcReduction="10000"/>
          </a:bodyPr>
          <a:lstStyle/>
          <a:p>
            <a:pPr algn="r"/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Подготовил ученик</a:t>
            </a:r>
          </a:p>
          <a:p>
            <a:pPr algn="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6 б класса</a:t>
            </a:r>
          </a:p>
          <a:p>
            <a:pPr algn="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Волков Александр</a:t>
            </a:r>
          </a:p>
          <a:p>
            <a:pPr algn="r"/>
            <a:endParaRPr lang="uk-UA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Происхождение </a:t>
            </a:r>
            <a:r>
              <a:rPr lang="ru-RU" i="1" dirty="0" smtClean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терминов </a:t>
            </a:r>
            <a:r>
              <a:rPr lang="ru-RU" i="1" dirty="0">
                <a:solidFill>
                  <a:srgbClr val="000000"/>
                </a:solidFill>
                <a:latin typeface="Cambria"/>
                <a:ea typeface="Calibri"/>
                <a:cs typeface="Times New Roman"/>
              </a:rPr>
              <a:t>«плюс» и «минус»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000000"/>
                </a:solidFill>
                <a:ea typeface="Calibri"/>
                <a:cs typeface="Times New Roman"/>
              </a:rPr>
              <a:t> Термины произошли от </a:t>
            </a:r>
            <a:r>
              <a:rPr lang="ru-RU" dirty="0" smtClean="0">
                <a:solidFill>
                  <a:srgbClr val="000000"/>
                </a:solidFill>
                <a:ea typeface="Calibri"/>
                <a:cs typeface="Times New Roman"/>
              </a:rPr>
              <a:t>слов</a:t>
            </a: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ea typeface="Calibri"/>
                <a:cs typeface="Times New Roman"/>
              </a:rPr>
              <a:t>plus</a:t>
            </a:r>
            <a:r>
              <a:rPr lang="ru-RU" dirty="0" smtClean="0">
                <a:solidFill>
                  <a:srgbClr val="000000"/>
                </a:solidFill>
                <a:ea typeface="Calibri"/>
                <a:cs typeface="Times New Roman"/>
              </a:rPr>
              <a:t> – «больше</a:t>
            </a:r>
            <a:r>
              <a:rPr lang="ru-RU" dirty="0">
                <a:solidFill>
                  <a:srgbClr val="000000"/>
                </a:solidFill>
                <a:ea typeface="Calibri"/>
                <a:cs typeface="Times New Roman"/>
              </a:rPr>
              <a:t>»,   </a:t>
            </a:r>
            <a:r>
              <a:rPr lang="ru-RU" dirty="0" err="1">
                <a:solidFill>
                  <a:srgbClr val="000000"/>
                </a:solidFill>
                <a:ea typeface="Calibri"/>
                <a:cs typeface="Times New Roman"/>
              </a:rPr>
              <a:t>minus</a:t>
            </a:r>
            <a:r>
              <a:rPr lang="ru-RU" dirty="0">
                <a:solidFill>
                  <a:srgbClr val="000000"/>
                </a:solidFill>
                <a:ea typeface="Calibri"/>
                <a:cs typeface="Times New Roman"/>
              </a:rPr>
              <a:t> – «меньше». </a:t>
            </a:r>
            <a:endParaRPr lang="ru-RU" dirty="0" smtClean="0">
              <a:solidFill>
                <a:srgbClr val="000000"/>
              </a:solidFill>
              <a:ea typeface="Calibri"/>
              <a:cs typeface="Times New Roman"/>
            </a:endParaRPr>
          </a:p>
          <a:p>
            <a:pPr>
              <a:buNone/>
            </a:pPr>
            <a:r>
              <a:rPr lang="ru-RU" dirty="0" smtClean="0">
                <a:solidFill>
                  <a:srgbClr val="000000"/>
                </a:solidFill>
                <a:ea typeface="Calibri"/>
                <a:cs typeface="Times New Roman"/>
              </a:rPr>
              <a:t>Сначала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dirty="0">
                <a:ea typeface="Calibri"/>
                <a:cs typeface="Times New Roman"/>
              </a:rPr>
              <a:t>действия обозначали первыми буквами p; m. </a:t>
            </a:r>
            <a:endParaRPr lang="ru-RU" dirty="0" smtClean="0">
              <a:ea typeface="Calibri"/>
              <a:cs typeface="Times New Roman"/>
            </a:endParaRPr>
          </a:p>
          <a:p>
            <a:endParaRPr lang="ru-RU" dirty="0" smtClean="0">
              <a:ea typeface="Calibri"/>
              <a:cs typeface="Times New Roman"/>
            </a:endParaRPr>
          </a:p>
          <a:p>
            <a:r>
              <a:rPr lang="ru-RU" dirty="0">
                <a:ea typeface="Calibri"/>
                <a:cs typeface="Times New Roman"/>
              </a:rPr>
              <a:t>Многие математики предпочитали </a:t>
            </a:r>
            <a:r>
              <a:rPr lang="ru-RU" dirty="0">
                <a:solidFill>
                  <a:srgbClr val="000000"/>
                </a:solidFill>
                <a:ea typeface="Calibri"/>
                <a:cs typeface="Arial"/>
              </a:rPr>
              <a:t> </a:t>
            </a: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a typeface="Calibri"/>
                <a:cs typeface="Arial"/>
              </a:rPr>
              <a:t> </a:t>
            </a:r>
            <a:endParaRPr lang="ru-RU" dirty="0" smtClean="0">
              <a:solidFill>
                <a:srgbClr val="000000"/>
              </a:solidFill>
              <a:ea typeface="Calibri"/>
              <a:cs typeface="Arial"/>
            </a:endParaRPr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>
                <a:ea typeface="Calibri"/>
                <a:cs typeface="Times New Roman"/>
              </a:rPr>
              <a:t> Предположительно, знаки позаимствованы из торговой практики:  </a:t>
            </a:r>
            <a:r>
              <a:rPr lang="ru-RU" dirty="0">
                <a:ea typeface="Calibri"/>
                <a:cs typeface="Times New Roman"/>
              </a:rPr>
              <a:t>проданные меры вина отмечались на бочке «–», а при восстановлении запаса их перечеркивали, получался знак «+». </a:t>
            </a:r>
            <a:br>
              <a:rPr lang="ru-RU" dirty="0">
                <a:ea typeface="Calibri"/>
                <a:cs typeface="Times New Roman"/>
              </a:rPr>
            </a:br>
            <a:r>
              <a:rPr lang="ru-RU" dirty="0" smtClean="0">
                <a:ea typeface="Calibri"/>
                <a:cs typeface="Times New Roman"/>
              </a:rPr>
              <a:t>                          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284984"/>
            <a:ext cx="1235462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000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6000" dirty="0" smtClean="0"/>
              <a:t>Знаете ли вы, что…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68339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endParaRPr lang="ru-RU" sz="6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8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индийский </a:t>
            </a:r>
            <a:r>
              <a:rPr lang="ru-RU" sz="8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 </a:t>
            </a:r>
            <a:r>
              <a:rPr lang="ru-RU" sz="8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Брахмагупта</a:t>
            </a:r>
            <a:r>
              <a:rPr lang="ru-RU" sz="8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излагал правила </a:t>
            </a:r>
            <a:r>
              <a:rPr lang="ru-RU" sz="8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сложения положительных или отрицательных чисел так: </a:t>
            </a: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«имущество и имущество есть имущество, сумма двух долгов есть долг; сумма имущества и нуля есть имущество; сумма долга и нуля </a:t>
            </a:r>
            <a:r>
              <a:rPr lang="ru-RU" sz="8000" b="1" i="1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8000" b="1" i="1" smtClean="0">
                <a:latin typeface="Times New Roman" pitchFamily="18" charset="0"/>
                <a:cs typeface="Times New Roman" pitchFamily="18" charset="0"/>
              </a:rPr>
              <a:t>долг; </a:t>
            </a:r>
            <a:endParaRPr lang="ru-RU" sz="8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     сумма имущества и нуля, есть имущество»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11200" b="1" dirty="0" smtClean="0"/>
              <a:t>Математическая запись:</a:t>
            </a:r>
          </a:p>
          <a:p>
            <a:pPr marL="0" indent="0" algn="ctr">
              <a:buNone/>
            </a:pPr>
            <a:r>
              <a:rPr lang="ru-RU" sz="11200" b="1" dirty="0" smtClean="0"/>
              <a:t>(+</a:t>
            </a:r>
            <a:r>
              <a:rPr lang="ru-RU" sz="11200" b="1" dirty="0"/>
              <a:t>х) + (+у) = </a:t>
            </a:r>
            <a:r>
              <a:rPr lang="ru-RU" sz="11200" b="1" dirty="0" smtClean="0"/>
              <a:t> +(</a:t>
            </a:r>
            <a:r>
              <a:rPr lang="ru-RU" sz="11200" b="1" dirty="0"/>
              <a:t>х + у)‏   </a:t>
            </a:r>
          </a:p>
          <a:p>
            <a:pPr marL="0" indent="0" algn="ctr">
              <a:buNone/>
            </a:pPr>
            <a:r>
              <a:rPr lang="ru-RU" sz="11200" b="1" dirty="0" smtClean="0"/>
              <a:t>  </a:t>
            </a:r>
            <a:r>
              <a:rPr lang="ru-RU" sz="11200" b="1" dirty="0"/>
              <a:t>(-х)+(-у</a:t>
            </a:r>
            <a:r>
              <a:rPr lang="ru-RU" sz="11200" b="1" dirty="0" smtClean="0"/>
              <a:t>) = -(х + у</a:t>
            </a:r>
            <a:r>
              <a:rPr lang="ru-RU" sz="11200" b="1" dirty="0"/>
              <a:t>)‏ </a:t>
            </a:r>
            <a:br>
              <a:rPr lang="ru-RU" sz="11200" b="1" dirty="0"/>
            </a:br>
            <a:r>
              <a:rPr lang="ru-RU" sz="11200" b="1" dirty="0"/>
              <a:t>  </a:t>
            </a:r>
            <a:r>
              <a:rPr lang="ru-RU" sz="11200" b="1" dirty="0" smtClean="0"/>
              <a:t> </a:t>
            </a:r>
            <a:r>
              <a:rPr lang="ru-RU" sz="11200" b="1" dirty="0"/>
              <a:t> 0 + (-х) </a:t>
            </a:r>
            <a:r>
              <a:rPr lang="ru-RU" sz="11200" b="1" dirty="0" smtClean="0"/>
              <a:t>=  </a:t>
            </a:r>
            <a:r>
              <a:rPr lang="ru-RU" sz="11200" b="1" dirty="0"/>
              <a:t>-х       </a:t>
            </a:r>
            <a:endParaRPr lang="ru-RU" sz="11200" b="1" dirty="0" smtClean="0"/>
          </a:p>
          <a:p>
            <a:pPr marL="0" indent="0" algn="ctr">
              <a:buNone/>
            </a:pPr>
            <a:r>
              <a:rPr lang="ru-RU" sz="11200" b="1" dirty="0" smtClean="0"/>
              <a:t>     </a:t>
            </a:r>
            <a:r>
              <a:rPr lang="ru-RU" sz="11200" b="1" dirty="0"/>
              <a:t>0  </a:t>
            </a:r>
            <a:r>
              <a:rPr lang="ru-RU" sz="11200" b="1" dirty="0" smtClean="0"/>
              <a:t>+( +</a:t>
            </a:r>
            <a:r>
              <a:rPr lang="ru-RU" sz="11200" b="1" dirty="0" err="1" smtClean="0"/>
              <a:t>х</a:t>
            </a:r>
            <a:r>
              <a:rPr lang="ru-RU" sz="11200" b="1" dirty="0" smtClean="0"/>
              <a:t>) </a:t>
            </a:r>
            <a:r>
              <a:rPr lang="ru-RU" sz="11200" b="1" dirty="0"/>
              <a:t>= </a:t>
            </a:r>
            <a:r>
              <a:rPr lang="ru-RU" sz="11200" b="1" dirty="0" smtClean="0"/>
              <a:t> + х</a:t>
            </a:r>
            <a:r>
              <a:rPr lang="ru-RU" sz="11200" b="1" dirty="0"/>
              <a:t/>
            </a:r>
            <a:br>
              <a:rPr lang="ru-RU" sz="11200" b="1" dirty="0"/>
            </a:br>
            <a:r>
              <a:rPr lang="ru-RU" sz="8000" dirty="0">
                <a:ea typeface="Times New Roman"/>
                <a:cs typeface="Times New Roman"/>
              </a:rPr>
              <a:t/>
            </a:r>
            <a:br>
              <a:rPr lang="ru-RU" sz="8000" dirty="0">
                <a:ea typeface="Times New Roman"/>
                <a:cs typeface="Times New Roman"/>
              </a:rPr>
            </a:br>
            <a:endParaRPr lang="ru-RU" sz="8000" dirty="0"/>
          </a:p>
        </p:txBody>
      </p:sp>
      <p:pic>
        <p:nvPicPr>
          <p:cNvPr id="4" name="Picture 3" descr="C:\Users\Алина\Desktop\Brahmagupta Indian Astrono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772442"/>
            <a:ext cx="2088232" cy="2891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5373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743200" y="188913"/>
            <a:ext cx="6400800" cy="2387600"/>
          </a:xfrm>
        </p:spPr>
        <p:txBody>
          <a:bodyPr>
            <a:normAutofit lnSpcReduction="10000"/>
          </a:bodyPr>
          <a:lstStyle/>
          <a:p>
            <a:r>
              <a:rPr lang="ru-RU" sz="2200" b="1" dirty="0" err="1">
                <a:solidFill>
                  <a:prstClr val="black"/>
                </a:solidFill>
              </a:rPr>
              <a:t>Дендра́рий</a:t>
            </a:r>
            <a:r>
              <a:rPr lang="ru-RU" sz="2200" dirty="0">
                <a:solidFill>
                  <a:prstClr val="black"/>
                </a:solidFill>
              </a:rPr>
              <a:t> (от греч. </a:t>
            </a:r>
            <a:r>
              <a:rPr lang="ru-RU" sz="2200" dirty="0" smtClean="0">
                <a:solidFill>
                  <a:prstClr val="black"/>
                </a:solidFill>
              </a:rPr>
              <a:t>— </a:t>
            </a:r>
            <a:r>
              <a:rPr lang="ru-RU" sz="2200" dirty="0">
                <a:solidFill>
                  <a:prstClr val="black"/>
                </a:solidFill>
              </a:rPr>
              <a:t>дерево), или </a:t>
            </a:r>
            <a:r>
              <a:rPr lang="ru-RU" sz="2200" dirty="0" smtClean="0">
                <a:solidFill>
                  <a:prstClr val="black"/>
                </a:solidFill>
              </a:rPr>
              <a:t>территория</a:t>
            </a:r>
            <a:r>
              <a:rPr lang="ru-RU" sz="2200" dirty="0">
                <a:solidFill>
                  <a:prstClr val="black"/>
                </a:solidFill>
              </a:rPr>
              <a:t>, отведённая под культивацию в открытом грунте древесных растений (деревьев, кустарников, лиан), размещаемых по систематическим, географическим, экологическим, декоративным и другим </a:t>
            </a:r>
            <a:r>
              <a:rPr lang="ru-RU" sz="2200" dirty="0" smtClean="0">
                <a:solidFill>
                  <a:prstClr val="black"/>
                </a:solidFill>
              </a:rPr>
              <a:t>признакам.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36912"/>
            <a:ext cx="6264696" cy="417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675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85821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effectLst/>
              </a:rPr>
              <a:t>Сочинский </a:t>
            </a:r>
            <a:r>
              <a:rPr lang="ru-RU" sz="2400" b="1" i="1" dirty="0">
                <a:effectLst/>
              </a:rPr>
              <a:t>«Дендрарий» - замечательный памятник садово-паркового искусства, прекрасный уголок отдыха и объект познавательных экскурсий для жителей и гостей города-курорта Сочи.</a:t>
            </a: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2204864"/>
            <a:ext cx="7655295" cy="449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7612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195664"/>
          </a:xfrm>
        </p:spPr>
        <p:txBody>
          <a:bodyPr>
            <a:normAutofit/>
          </a:bodyPr>
          <a:lstStyle/>
          <a:p>
            <a:r>
              <a:rPr lang="ru-RU" sz="2000" b="1" dirty="0"/>
              <a:t>Дендрарий в </a:t>
            </a:r>
            <a:r>
              <a:rPr lang="ru-RU" sz="2000" b="1" dirty="0" smtClean="0"/>
              <a:t>Сочи, </a:t>
            </a:r>
            <a:r>
              <a:rPr lang="ru-RU" sz="2000" b="1" i="1" kern="800" dirty="0">
                <a:latin typeface="Times New Roman"/>
                <a:ea typeface="Times New Roman"/>
              </a:rPr>
              <a:t>основанный в 1892 году </a:t>
            </a:r>
            <a:r>
              <a:rPr lang="ru-RU" sz="2000" b="1" i="1" kern="800" dirty="0" err="1">
                <a:latin typeface="Times New Roman"/>
                <a:ea typeface="Times New Roman"/>
              </a:rPr>
              <a:t>Худековым</a:t>
            </a:r>
            <a:r>
              <a:rPr lang="ru-RU" sz="2000" b="1" i="1" kern="800" dirty="0">
                <a:latin typeface="Times New Roman"/>
                <a:ea typeface="Times New Roman"/>
              </a:rPr>
              <a:t> С.Н.</a:t>
            </a:r>
            <a:br>
              <a:rPr lang="ru-RU" sz="2000" b="1" i="1" kern="800" dirty="0">
                <a:latin typeface="Times New Roman"/>
                <a:ea typeface="Times New Roman"/>
              </a:rPr>
            </a:br>
            <a:r>
              <a:rPr lang="ru-RU" sz="2000" b="1" dirty="0" smtClean="0"/>
              <a:t>- </a:t>
            </a:r>
            <a:r>
              <a:rPr lang="ru-RU" sz="2000" b="1" dirty="0"/>
              <a:t>является зеленой сокровищницей Российских субтропиков, насчитывающей более 1800 экзотических и редких растений, которые завезены в парк из разных уголков мира</a:t>
            </a:r>
            <a:r>
              <a:rPr lang="ru-RU" sz="2000" b="1" dirty="0" smtClean="0"/>
              <a:t>.</a:t>
            </a:r>
            <a:r>
              <a:rPr lang="ru-RU" sz="2000" b="1" i="1" kern="800" dirty="0">
                <a:latin typeface="Times New Roman"/>
                <a:ea typeface="Times New Roman"/>
              </a:rPr>
              <a:t> </a:t>
            </a:r>
            <a:r>
              <a:rPr lang="ru-RU" sz="2000" b="1" dirty="0" smtClean="0"/>
              <a:t>В </a:t>
            </a:r>
            <a:r>
              <a:rPr lang="ru-RU" sz="2000" b="1" dirty="0"/>
              <a:t>начале 60-х годов прошлого столетия общая площадь «Дендрария» увеличилась до 48 га. </a:t>
            </a:r>
            <a:r>
              <a:rPr lang="ru-RU" sz="2000" b="1" i="1" dirty="0"/>
              <a:t>Для удобства посетителей с 1978 года  начала работу подвесная канатная дорога. 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17032"/>
            <a:ext cx="7488832" cy="241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6305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349</TotalTime>
  <Words>325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МОУ Детчинская средняя общеобразовательная школа</vt:lpstr>
      <vt:lpstr>Слайд 2</vt:lpstr>
      <vt:lpstr>Задачи </vt:lpstr>
      <vt:lpstr>Интересные сведения  об  отрицательных и положительных  числах</vt:lpstr>
      <vt:lpstr>Происхождение терминов «плюс» и «минус» </vt:lpstr>
      <vt:lpstr>Знаете ли вы, что…</vt:lpstr>
      <vt:lpstr>Слайд 7</vt:lpstr>
      <vt:lpstr>Сочинский «Дендрарий» - замечательный памятник садово-паркового искусства, прекрасный уголок отдыха и объект познавательных экскурсий для жителей и гостей города-курорта Сочи. </vt:lpstr>
      <vt:lpstr>Слайд 9</vt:lpstr>
      <vt:lpstr>Слайд 10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Детчинская средняя общеобразовательная школа</dc:title>
  <dc:creator>Учитель</dc:creator>
  <cp:lastModifiedBy>Учитель</cp:lastModifiedBy>
  <cp:revision>12</cp:revision>
  <dcterms:created xsi:type="dcterms:W3CDTF">2017-02-17T07:09:19Z</dcterms:created>
  <dcterms:modified xsi:type="dcterms:W3CDTF">2022-12-11T19:28:07Z</dcterms:modified>
</cp:coreProperties>
</file>