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63" r:id="rId4"/>
    <p:sldId id="266" r:id="rId5"/>
    <p:sldId id="267" r:id="rId6"/>
    <p:sldId id="268" r:id="rId7"/>
    <p:sldId id="269" r:id="rId8"/>
    <p:sldId id="270" r:id="rId9"/>
    <p:sldId id="271" r:id="rId10"/>
    <p:sldId id="259" r:id="rId11"/>
    <p:sldId id="272" r:id="rId12"/>
    <p:sldId id="273" r:id="rId13"/>
    <p:sldId id="274" r:id="rId14"/>
    <p:sldId id="275" r:id="rId15"/>
    <p:sldId id="276" r:id="rId16"/>
    <p:sldId id="277" r:id="rId17"/>
    <p:sldId id="262" r:id="rId18"/>
    <p:sldId id="278" r:id="rId19"/>
    <p:sldId id="279" r:id="rId20"/>
    <p:sldId id="280" r:id="rId21"/>
    <p:sldId id="281" r:id="rId22"/>
    <p:sldId id="282" r:id="rId23"/>
    <p:sldId id="283" r:id="rId24"/>
    <p:sldId id="261" r:id="rId25"/>
    <p:sldId id="260" r:id="rId26"/>
    <p:sldId id="258" r:id="rId27"/>
    <p:sldId id="26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5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B99CDC-988B-4603-9775-592ABA003A09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E21F25-4C8A-4381-89DC-1D6F785D8A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1F25-4C8A-4381-89DC-1D6F785D8A1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73;&#1077;&#1083;&#1072;&#1103;%20&#1092;&#1083;&#1077;&#1096;&#1082;&#1072;\&#1085;&#1077;&#1076;&#1077;&#1083;&#1103;%20&#1084;&#1072;&#1090;&#1077;&#1084;&#1072;&#1090;&#1080;&#1082;&#1080;%2012-18\&#1084;&#1086;&#1088;&#1089;&#1082;&#1086;&#1081;%20&#1073;&#1086;&#1081;%205-6\&#1084;&#1086;&#1088;&#1089;&#1082;&#1086;&#1081;%20&#1073;&#1086;&#1081;\vanessa_mjej_-_shtorm_snik.ru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18" Type="http://schemas.openxmlformats.org/officeDocument/2006/relationships/slide" Target="slide16.xml"/><Relationship Id="rId26" Type="http://schemas.openxmlformats.org/officeDocument/2006/relationships/slide" Target="slide27.xml"/><Relationship Id="rId3" Type="http://schemas.openxmlformats.org/officeDocument/2006/relationships/slide" Target="slide24.xml"/><Relationship Id="rId21" Type="http://schemas.openxmlformats.org/officeDocument/2006/relationships/slide" Target="slide19.xml"/><Relationship Id="rId7" Type="http://schemas.openxmlformats.org/officeDocument/2006/relationships/slide" Target="slide5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5" Type="http://schemas.openxmlformats.org/officeDocument/2006/relationships/slide" Target="slide23.xml"/><Relationship Id="rId2" Type="http://schemas.openxmlformats.org/officeDocument/2006/relationships/notesSlide" Target="../notesSlides/notesSlide1.xml"/><Relationship Id="rId16" Type="http://schemas.openxmlformats.org/officeDocument/2006/relationships/slide" Target="slide14.xml"/><Relationship Id="rId20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11" Type="http://schemas.openxmlformats.org/officeDocument/2006/relationships/slide" Target="slide9.xml"/><Relationship Id="rId24" Type="http://schemas.openxmlformats.org/officeDocument/2006/relationships/slide" Target="slide22.xml"/><Relationship Id="rId5" Type="http://schemas.openxmlformats.org/officeDocument/2006/relationships/slide" Target="slide3.xml"/><Relationship Id="rId15" Type="http://schemas.openxmlformats.org/officeDocument/2006/relationships/slide" Target="slide13.xml"/><Relationship Id="rId23" Type="http://schemas.openxmlformats.org/officeDocument/2006/relationships/slide" Target="slide21.xml"/><Relationship Id="rId28" Type="http://schemas.openxmlformats.org/officeDocument/2006/relationships/image" Target="../media/image5.jpeg"/><Relationship Id="rId10" Type="http://schemas.openxmlformats.org/officeDocument/2006/relationships/slide" Target="slide8.xml"/><Relationship Id="rId19" Type="http://schemas.openxmlformats.org/officeDocument/2006/relationships/slide" Target="slide17.xml"/><Relationship Id="rId4" Type="http://schemas.openxmlformats.org/officeDocument/2006/relationships/image" Target="../media/image4.jpeg"/><Relationship Id="rId9" Type="http://schemas.openxmlformats.org/officeDocument/2006/relationships/slide" Target="slide7.xml"/><Relationship Id="rId14" Type="http://schemas.openxmlformats.org/officeDocument/2006/relationships/slide" Target="slide12.xml"/><Relationship Id="rId22" Type="http://schemas.openxmlformats.org/officeDocument/2006/relationships/slide" Target="slide20.xml"/><Relationship Id="rId27" Type="http://schemas.openxmlformats.org/officeDocument/2006/relationships/hyperlink" Target="&#1041;&#1077;&#1079;&#1086;&#1087;&#1072;&#1089;&#1085;&#1086;&#1089;&#1090;&#1100;%20&#1096;&#1082;&#1086;&#1083;&#1100;&#1085;&#1080;&#1082;&#1086;&#1074;%20&#1074;%20&#1089;&#1077;&#1090;&#1080;%20&#1048;&#1085;&#1090;&#1077;&#1088;&#1085;&#1077;&#1090;.mp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73;&#1077;&#1083;&#1072;&#1103;%20&#1092;&#1083;&#1077;&#1096;&#1082;&#1072;\&#1085;&#1077;&#1076;&#1077;&#1083;&#1103;%20&#1084;&#1072;&#1090;&#1077;&#1084;&#1072;&#1090;&#1080;&#1082;&#1080;%2012-18\&#1084;&#1086;&#1088;&#1089;&#1082;&#1086;&#1081;%20&#1073;&#1086;&#1081;%205-6\&#1084;&#1086;&#1088;&#1089;&#1082;&#1086;&#1081;%20&#1073;&#1086;&#1081;\09%20-%20The%20Cross%20Of%20Changes.mp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71480"/>
            <a:ext cx="835824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Stop">
              <a:avLst/>
            </a:prstTxWarp>
            <a:spAutoFit/>
            <a:scene3d>
              <a:camera prst="perspectiveContrastingRightFacing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Морской бой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pic>
        <p:nvPicPr>
          <p:cNvPr id="5" name="vanessa_mjej_-_shtorm_snik.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215082"/>
            <a:ext cx="304800" cy="304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4348" y="3931042"/>
            <a:ext cx="9072626" cy="235547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Stop">
              <a:avLst/>
            </a:prstTxWarp>
            <a:spAutoFit/>
            <a:scene3d>
              <a:camera prst="perspectiveContrastingRightFacing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Поле битвы –</a:t>
            </a:r>
          </a:p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ИНТЕРНЕТ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Если вирус обнаружен, следует: 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Установить какую разновидность имеет вирус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264317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Удалить его и предотвратить дальнейшее заражение 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478631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Выяснить,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как он попал на компьютер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692945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Выключить компьютер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не дает хакерам проникать в компьютер и просматривать файлы и документы: 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Отсутствие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-камеры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264317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Антивирусная программа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478631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Обновления операционной системы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3" action="ppaction://hlinksldjump"/>
          </p:cNvPr>
          <p:cNvSpPr/>
          <p:nvPr/>
        </p:nvSpPr>
        <p:spPr>
          <a:xfrm>
            <a:off x="692945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Применение брандмауэра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Какое незаконное действие преследуется в России согласно Уголовному Кодексу РФ? 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Уничтожение компьютерных вирусов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264317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Создание и распространение компьютерных вирусов и вредоносных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программ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478631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Установка программного обеспечения для защиты компьютера 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692945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Использование пробных версий антивирусов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каком году появилась электронная почта?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1972 г. </a:t>
            </a:r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264317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1975 г.</a:t>
            </a:r>
          </a:p>
        </p:txBody>
      </p:sp>
      <p:sp>
        <p:nvSpPr>
          <p:cNvPr id="5" name="Багетная рамка 4">
            <a:hlinkClick r:id="rId3" action="ppaction://hlinksldjump"/>
          </p:cNvPr>
          <p:cNvSpPr/>
          <p:nvPr/>
        </p:nvSpPr>
        <p:spPr>
          <a:xfrm>
            <a:off x="478631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1976 г. </a:t>
            </a:r>
          </a:p>
        </p:txBody>
      </p:sp>
      <p:sp>
        <p:nvSpPr>
          <p:cNvPr id="6" name="Багетная рамка 5">
            <a:hlinkClick r:id="rId3" action="ppaction://hlinksldjump"/>
          </p:cNvPr>
          <p:cNvSpPr/>
          <p:nvPr/>
        </p:nvSpPr>
        <p:spPr>
          <a:xfrm>
            <a:off x="692945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1979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г.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каком году была изобретена Всемирная паутина? </a:t>
            </a: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1992 г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264317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1998 г.</a:t>
            </a:r>
          </a:p>
        </p:txBody>
      </p:sp>
      <p:sp>
        <p:nvSpPr>
          <p:cNvPr id="5" name="Багетная рамка 4">
            <a:hlinkClick r:id="rId3" action="ppaction://hlinksldjump"/>
          </p:cNvPr>
          <p:cNvSpPr/>
          <p:nvPr/>
        </p:nvSpPr>
        <p:spPr>
          <a:xfrm>
            <a:off x="478631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2000 г. </a:t>
            </a:r>
          </a:p>
        </p:txBody>
      </p:sp>
      <p:sp>
        <p:nvSpPr>
          <p:cNvPr id="6" name="Багетная рамка 5">
            <a:hlinkClick r:id="rId3" action="ppaction://hlinksldjump"/>
          </p:cNvPr>
          <p:cNvSpPr/>
          <p:nvPr/>
        </p:nvSpPr>
        <p:spPr>
          <a:xfrm>
            <a:off x="692945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1991 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в Интернете запрещено законом? 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Размещать информацию о себе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264317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Копировать файлы для личного использования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3" action="ppaction://hlinksldjump"/>
          </p:cNvPr>
          <p:cNvSpPr/>
          <p:nvPr/>
        </p:nvSpPr>
        <p:spPr>
          <a:xfrm>
            <a:off x="478631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Размещать информацию других без их согласия 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692945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Использование пробных версий антивирусов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285720" y="0"/>
            <a:ext cx="8643998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Дата рождения Интернета?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января 1983 г.</a:t>
            </a:r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264317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12 апреля 1961 г.</a:t>
            </a:r>
          </a:p>
        </p:txBody>
      </p:sp>
      <p:sp>
        <p:nvSpPr>
          <p:cNvPr id="5" name="Багетная рамка 4">
            <a:hlinkClick r:id="rId3" action="ppaction://hlinksldjump"/>
          </p:cNvPr>
          <p:cNvSpPr/>
          <p:nvPr/>
        </p:nvSpPr>
        <p:spPr>
          <a:xfrm>
            <a:off x="478631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22 июня 1941 г. </a:t>
            </a:r>
          </a:p>
        </p:txBody>
      </p:sp>
      <p:sp>
        <p:nvSpPr>
          <p:cNvPr id="6" name="Багетная рамка 5">
            <a:hlinkClick r:id="rId3" action="ppaction://hlinksldjump"/>
          </p:cNvPr>
          <p:cNvSpPr/>
          <p:nvPr/>
        </p:nvSpPr>
        <p:spPr>
          <a:xfrm>
            <a:off x="692945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11 мая 1985 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Кто  создаёт  опасные  программы?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хакеры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чёрный властелин</a:t>
            </a:r>
          </a:p>
        </p:txBody>
      </p:sp>
      <p:sp>
        <p:nvSpPr>
          <p:cNvPr id="5" name="Багетная рамка 4">
            <a:hlinkClick r:id="rId3" action="ppaction://hlinksldjump"/>
          </p:cNvPr>
          <p:cNvSpPr/>
          <p:nvPr/>
        </p:nvSpPr>
        <p:spPr>
          <a:xfrm>
            <a:off x="464343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шпионы  </a:t>
            </a:r>
          </a:p>
        </p:txBody>
      </p:sp>
      <p:sp>
        <p:nvSpPr>
          <p:cNvPr id="6" name="Багетная рамка 5">
            <a:hlinkClick r:id="rId3" action="ppaction://hlinksldjump"/>
          </p:cNvPr>
          <p:cNvSpPr/>
          <p:nvPr/>
        </p:nvSpPr>
        <p:spPr>
          <a:xfrm>
            <a:off x="678657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программисты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надо делать, чтобы антивирусная программа была эффективной?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лучше не иметь антивирусную программу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  посещать  сайты,  где  нет  достоверности,  что  сайт  находится  под защитой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3" action="ppaction://hlinksldjump"/>
          </p:cNvPr>
          <p:cNvSpPr/>
          <p:nvPr/>
        </p:nvSpPr>
        <p:spPr>
          <a:xfrm>
            <a:off x="464343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обновлять антивирусную базу</a:t>
            </a: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6715140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использовать несколько антивирусных программ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Отправка незатребованной почты, нарушающая правила сетевого этикета называется …….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электронным обменом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электронным ресурсом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3" action="ppaction://hlinksldjump"/>
          </p:cNvPr>
          <p:cNvSpPr/>
          <p:nvPr/>
        </p:nvSpPr>
        <p:spPr>
          <a:xfrm>
            <a:off x="464343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электронным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спамом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678657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электронным сервером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1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Игровое поле</a:t>
            </a:r>
            <a:endParaRPr lang="ru-RU" sz="36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1142984"/>
            <a:ext cx="1201631" cy="804851"/>
          </a:xfrm>
          <a:prstGeom prst="rect">
            <a:avLst/>
          </a:prstGeom>
          <a:noFill/>
        </p:spPr>
      </p:pic>
      <p:pic>
        <p:nvPicPr>
          <p:cNvPr id="5" name="Picture 2" descr="D:\неделя математики 12-18\0_a59a_1a712621_XL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142984"/>
            <a:ext cx="1201631" cy="804851"/>
          </a:xfrm>
          <a:prstGeom prst="rect">
            <a:avLst/>
          </a:prstGeom>
          <a:noFill/>
        </p:spPr>
      </p:pic>
      <p:pic>
        <p:nvPicPr>
          <p:cNvPr id="6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929190" y="1142984"/>
            <a:ext cx="1201189" cy="806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1142984"/>
            <a:ext cx="1201631" cy="804851"/>
          </a:xfrm>
          <a:prstGeom prst="rect">
            <a:avLst/>
          </a:prstGeom>
          <a:noFill/>
        </p:spPr>
      </p:pic>
      <p:pic>
        <p:nvPicPr>
          <p:cNvPr id="8" name="Picture 2" descr="D:\неделя математики 12-18\0_a59a_1a712621_XL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1142984"/>
            <a:ext cx="1201631" cy="804851"/>
          </a:xfrm>
          <a:prstGeom prst="rect">
            <a:avLst/>
          </a:prstGeom>
          <a:noFill/>
        </p:spPr>
      </p:pic>
      <p:pic>
        <p:nvPicPr>
          <p:cNvPr id="9" name="Picture 2" descr="D:\неделя математики 12-18\0_a59a_1a712621_XL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071678"/>
            <a:ext cx="1201631" cy="804851"/>
          </a:xfrm>
          <a:prstGeom prst="rect">
            <a:avLst/>
          </a:prstGeom>
          <a:noFill/>
        </p:spPr>
      </p:pic>
      <p:pic>
        <p:nvPicPr>
          <p:cNvPr id="10" name="Picture 2" descr="D:\неделя математики 12-18\0_a59a_1a712621_XL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2071678"/>
            <a:ext cx="1201631" cy="804851"/>
          </a:xfrm>
          <a:prstGeom prst="rect">
            <a:avLst/>
          </a:prstGeom>
          <a:noFill/>
        </p:spPr>
      </p:pic>
      <p:pic>
        <p:nvPicPr>
          <p:cNvPr id="11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071678"/>
            <a:ext cx="1201631" cy="804851"/>
          </a:xfrm>
          <a:prstGeom prst="rect">
            <a:avLst/>
          </a:prstGeom>
          <a:noFill/>
        </p:spPr>
      </p:pic>
      <p:pic>
        <p:nvPicPr>
          <p:cNvPr id="12" name="Picture 2" descr="D:\неделя математики 12-18\0_a59a_1a712621_XL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071678"/>
            <a:ext cx="1201631" cy="804851"/>
          </a:xfrm>
          <a:prstGeom prst="rect">
            <a:avLst/>
          </a:prstGeom>
          <a:noFill/>
        </p:spPr>
      </p:pic>
      <p:pic>
        <p:nvPicPr>
          <p:cNvPr id="13" name="Picture 2" descr="D:\неделя математики 12-18\0_a59a_1a712621_XL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071678"/>
            <a:ext cx="1201631" cy="804851"/>
          </a:xfrm>
          <a:prstGeom prst="rect">
            <a:avLst/>
          </a:prstGeom>
          <a:noFill/>
        </p:spPr>
      </p:pic>
      <p:pic>
        <p:nvPicPr>
          <p:cNvPr id="14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2071678"/>
            <a:ext cx="1201631" cy="804851"/>
          </a:xfrm>
          <a:prstGeom prst="rect">
            <a:avLst/>
          </a:prstGeom>
          <a:noFill/>
        </p:spPr>
      </p:pic>
      <p:pic>
        <p:nvPicPr>
          <p:cNvPr id="15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000372"/>
            <a:ext cx="1201631" cy="804851"/>
          </a:xfrm>
          <a:prstGeom prst="rect">
            <a:avLst/>
          </a:prstGeom>
          <a:noFill/>
        </p:spPr>
      </p:pic>
      <p:pic>
        <p:nvPicPr>
          <p:cNvPr id="16" name="Picture 2" descr="D:\неделя математики 12-18\0_a59a_1a712621_XL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000372"/>
            <a:ext cx="1201631" cy="804851"/>
          </a:xfrm>
          <a:prstGeom prst="rect">
            <a:avLst/>
          </a:prstGeom>
          <a:noFill/>
        </p:spPr>
      </p:pic>
      <p:pic>
        <p:nvPicPr>
          <p:cNvPr id="17" name="Picture 2" descr="D:\неделя математики 12-18\0_a59a_1a712621_XL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3000372"/>
            <a:ext cx="1201631" cy="804851"/>
          </a:xfrm>
          <a:prstGeom prst="rect">
            <a:avLst/>
          </a:prstGeom>
          <a:noFill/>
        </p:spPr>
      </p:pic>
      <p:pic>
        <p:nvPicPr>
          <p:cNvPr id="18" name="Picture 2" descr="D:\неделя математики 12-18\0_a59a_1a712621_XL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000372"/>
            <a:ext cx="1201631" cy="804851"/>
          </a:xfrm>
          <a:prstGeom prst="rect">
            <a:avLst/>
          </a:prstGeom>
          <a:noFill/>
        </p:spPr>
      </p:pic>
      <p:pic>
        <p:nvPicPr>
          <p:cNvPr id="19" name="Picture 2" descr="D:\неделя математики 12-18\0_a59a_1a712621_XL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3000372"/>
            <a:ext cx="1201631" cy="804851"/>
          </a:xfrm>
          <a:prstGeom prst="rect">
            <a:avLst/>
          </a:prstGeom>
          <a:noFill/>
        </p:spPr>
      </p:pic>
      <p:pic>
        <p:nvPicPr>
          <p:cNvPr id="20" name="Picture 2" descr="D:\неделя математики 12-18\0_a59a_1a712621_XL.jp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3000372"/>
            <a:ext cx="1201631" cy="804851"/>
          </a:xfrm>
          <a:prstGeom prst="rect">
            <a:avLst/>
          </a:prstGeom>
          <a:noFill/>
        </p:spPr>
      </p:pic>
      <p:pic>
        <p:nvPicPr>
          <p:cNvPr id="21" name="Picture 2" descr="D:\неделя математики 12-18\0_a59a_1a712621_XL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929066"/>
            <a:ext cx="1201631" cy="804851"/>
          </a:xfrm>
          <a:prstGeom prst="rect">
            <a:avLst/>
          </a:prstGeom>
          <a:noFill/>
        </p:spPr>
      </p:pic>
      <p:pic>
        <p:nvPicPr>
          <p:cNvPr id="22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929066"/>
            <a:ext cx="1201631" cy="804851"/>
          </a:xfrm>
          <a:prstGeom prst="rect">
            <a:avLst/>
          </a:prstGeom>
          <a:noFill/>
        </p:spPr>
      </p:pic>
      <p:pic>
        <p:nvPicPr>
          <p:cNvPr id="23" name="Picture 2" descr="D:\неделя математики 12-18\0_a59a_1a712621_XL.jp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3929066"/>
            <a:ext cx="1201631" cy="804851"/>
          </a:xfrm>
          <a:prstGeom prst="rect">
            <a:avLst/>
          </a:prstGeom>
          <a:noFill/>
        </p:spPr>
      </p:pic>
      <p:pic>
        <p:nvPicPr>
          <p:cNvPr id="24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929066"/>
            <a:ext cx="1201631" cy="804851"/>
          </a:xfrm>
          <a:prstGeom prst="rect">
            <a:avLst/>
          </a:prstGeom>
          <a:noFill/>
        </p:spPr>
      </p:pic>
      <p:pic>
        <p:nvPicPr>
          <p:cNvPr id="25" name="Picture 2" descr="D:\неделя математики 12-18\0_a59a_1a712621_XL.jp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3929066"/>
            <a:ext cx="1201631" cy="804851"/>
          </a:xfrm>
          <a:prstGeom prst="rect">
            <a:avLst/>
          </a:prstGeom>
          <a:noFill/>
        </p:spPr>
      </p:pic>
      <p:pic>
        <p:nvPicPr>
          <p:cNvPr id="26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3929066"/>
            <a:ext cx="1201631" cy="804851"/>
          </a:xfrm>
          <a:prstGeom prst="rect">
            <a:avLst/>
          </a:prstGeom>
          <a:noFill/>
        </p:spPr>
      </p:pic>
      <p:pic>
        <p:nvPicPr>
          <p:cNvPr id="27" name="Picture 2" descr="D:\неделя математики 12-18\0_a59a_1a712621_XL.jp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857760"/>
            <a:ext cx="1201631" cy="804851"/>
          </a:xfrm>
          <a:prstGeom prst="rect">
            <a:avLst/>
          </a:prstGeom>
          <a:noFill/>
        </p:spPr>
      </p:pic>
      <p:pic>
        <p:nvPicPr>
          <p:cNvPr id="28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4857760"/>
            <a:ext cx="1201631" cy="804851"/>
          </a:xfrm>
          <a:prstGeom prst="rect">
            <a:avLst/>
          </a:prstGeom>
          <a:noFill/>
        </p:spPr>
      </p:pic>
      <p:pic>
        <p:nvPicPr>
          <p:cNvPr id="29" name="Picture 2" descr="D:\неделя математики 12-18\0_a59a_1a712621_XL.jp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4857760"/>
            <a:ext cx="1201631" cy="804851"/>
          </a:xfrm>
          <a:prstGeom prst="rect">
            <a:avLst/>
          </a:prstGeom>
          <a:noFill/>
        </p:spPr>
      </p:pic>
      <p:pic>
        <p:nvPicPr>
          <p:cNvPr id="30" name="Picture 2" descr="D:\неделя математики 12-18\0_a59a_1a712621_XL.jpg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857760"/>
            <a:ext cx="1201631" cy="804851"/>
          </a:xfrm>
          <a:prstGeom prst="rect">
            <a:avLst/>
          </a:prstGeom>
          <a:noFill/>
        </p:spPr>
      </p:pic>
      <p:pic>
        <p:nvPicPr>
          <p:cNvPr id="31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4857760"/>
            <a:ext cx="1201631" cy="804851"/>
          </a:xfrm>
          <a:prstGeom prst="rect">
            <a:avLst/>
          </a:prstGeom>
          <a:noFill/>
        </p:spPr>
      </p:pic>
      <p:pic>
        <p:nvPicPr>
          <p:cNvPr id="32" name="Picture 2" descr="D:\неделя математики 12-18\0_a59a_1a712621_XL.jpg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4857760"/>
            <a:ext cx="1201631" cy="804851"/>
          </a:xfrm>
          <a:prstGeom prst="rect">
            <a:avLst/>
          </a:prstGeom>
          <a:noFill/>
        </p:spPr>
      </p:pic>
      <p:pic>
        <p:nvPicPr>
          <p:cNvPr id="33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786454"/>
            <a:ext cx="1201631" cy="804851"/>
          </a:xfrm>
          <a:prstGeom prst="rect">
            <a:avLst/>
          </a:prstGeom>
          <a:noFill/>
        </p:spPr>
      </p:pic>
      <p:pic>
        <p:nvPicPr>
          <p:cNvPr id="34" name="Picture 2" descr="D:\неделя математики 12-18\0_a59a_1a712621_XL.jpg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5786454"/>
            <a:ext cx="1201631" cy="804851"/>
          </a:xfrm>
          <a:prstGeom prst="rect">
            <a:avLst/>
          </a:prstGeom>
          <a:noFill/>
        </p:spPr>
      </p:pic>
      <p:pic>
        <p:nvPicPr>
          <p:cNvPr id="35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5786454"/>
            <a:ext cx="1201631" cy="804851"/>
          </a:xfrm>
          <a:prstGeom prst="rect">
            <a:avLst/>
          </a:prstGeom>
          <a:noFill/>
        </p:spPr>
      </p:pic>
      <p:pic>
        <p:nvPicPr>
          <p:cNvPr id="36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5786454"/>
            <a:ext cx="1201631" cy="804851"/>
          </a:xfrm>
          <a:prstGeom prst="rect">
            <a:avLst/>
          </a:prstGeom>
          <a:noFill/>
        </p:spPr>
      </p:pic>
      <p:pic>
        <p:nvPicPr>
          <p:cNvPr id="37" name="Picture 2" descr="D:\неделя математики 12-18\0_a59a_1a712621_XL.jpg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5786454"/>
            <a:ext cx="1201631" cy="804851"/>
          </a:xfrm>
          <a:prstGeom prst="rect">
            <a:avLst/>
          </a:prstGeom>
          <a:noFill/>
        </p:spPr>
      </p:pic>
      <p:pic>
        <p:nvPicPr>
          <p:cNvPr id="38" name="Picture 2" descr="D:\неделя математики 12-18\0_a59a_1a712621_XL.jpg">
            <a:hlinkClick r:id="rId25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5786454"/>
            <a:ext cx="1201631" cy="804851"/>
          </a:xfrm>
          <a:prstGeom prst="rect">
            <a:avLst/>
          </a:prstGeom>
          <a:noFill/>
        </p:spPr>
      </p:pic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0" y="1142984"/>
          <a:ext cx="547670" cy="5242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767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" name="Таблица 39"/>
          <p:cNvGraphicFramePr>
            <a:graphicFrameLocks noGrp="1"/>
          </p:cNvGraphicFramePr>
          <p:nvPr/>
        </p:nvGraphicFramePr>
        <p:xfrm>
          <a:off x="428596" y="571480"/>
          <a:ext cx="8572560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28760"/>
                <a:gridCol w="1428760"/>
                <a:gridCol w="1428760"/>
                <a:gridCol w="1428760"/>
                <a:gridCol w="1428760"/>
                <a:gridCol w="142876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А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Б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В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Г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Д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Е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D:\неделя математики 12-18\0_a59a_1a712621_X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142984"/>
            <a:ext cx="1201631" cy="80485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41" name="Облако 40">
            <a:hlinkClick r:id="rId26" action="ppaction://hlinksldjump"/>
          </p:cNvPr>
          <p:cNvSpPr/>
          <p:nvPr/>
        </p:nvSpPr>
        <p:spPr>
          <a:xfrm>
            <a:off x="7929586" y="0"/>
            <a:ext cx="1214414" cy="50004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H:\черносиний\безопасный рунет 2018\2019\безопасный рунет 2020\морской бой 5-6\морской бой\Globe.jpg">
            <a:hlinkClick r:id="rId27" action="ppaction://hlinkfile"/>
          </p:cNvPr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357290" y="142852"/>
            <a:ext cx="1053257" cy="7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Однажды в социальной сети Марине пришло сообщение от организаторов конкурса красоты, в котором они предложили ей принять участие. Для участия нужно было отправить несколько фотографий в купальнике, для того чтобы оценить природную красоту будущей конкурсантки. Еще одним условием участия в конкурсе была необходимость перечислить определенную сумму на счет организации в качестве вступительного взноса, после оплаты которого, они свяжутся с девушкой по поводу дополнительной информации о конкурсе, а также времени и месте его проведения.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 какой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Интернет-угрозе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идет речь?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взломы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аккаунтов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3" action="ppaction://hlinksldjump"/>
          </p:cNvPr>
          <p:cNvSpPr/>
          <p:nvPr/>
        </p:nvSpPr>
        <p:spPr>
          <a:xfrm>
            <a:off x="464343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мошенничество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678657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фишинг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Алексею на почту пришло сообщение от службы безопасности социальной сети с информацией о том, что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аккаунт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пытались взломать, и его владельцу необходимо перейти по ссылке в письме для того, чтобы подтвердить персональные данные. Ни на минуту не подумав о подвохе, Алексей  переходит по ссылке, затем появляется стартовая страницы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соцсети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куда он немедленно вносит пароль и логин. О какой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Интернет-угрозе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идет речь?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взломы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аккаунтов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мошенничество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3" action="ppaction://hlinksldjump"/>
          </p:cNvPr>
          <p:cNvSpPr/>
          <p:nvPr/>
        </p:nvSpPr>
        <p:spPr>
          <a:xfrm>
            <a:off x="464343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фишинг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3" action="ppaction://hlinksldjump"/>
          </p:cNvPr>
          <p:cNvSpPr/>
          <p:nvPr/>
        </p:nvSpPr>
        <p:spPr>
          <a:xfrm>
            <a:off x="678657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электронную почту пришло письмо с уведомлением о том, что Ваша банковская карта заблокирована. Вам говорят, что произошел какой-то сбой в системе и данные  утеряны.  Вам необходимо срочно обновить (передать) свои персональные данные в банковскую  систему.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письме содержались угрозы непристойного характера.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какой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Интернет-угрозе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идет речь? </a:t>
            </a: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фишинг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464343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взломы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аккаунтов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678657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мошенничество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714348" y="0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Обман биометрических систем путем предоставления биометрическому сенсору копий, муляжей, фотографий, отрезанных пальцев, заранее записанных звуков и т. п.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500034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сёрфинг </a:t>
            </a:r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спуфинг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464343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руткит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6786578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буллинг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" action="ppaction://hlinkshowjump?jump=lastslideviewed" highlightClick="1">
              <a:snd r:embed="rId4" name="hammer.wav" builtIn="1"/>
            </a:hlinkClick>
          </p:cNvPr>
          <p:cNvSpPr/>
          <p:nvPr/>
        </p:nvSpPr>
        <p:spPr>
          <a:xfrm>
            <a:off x="7858148" y="6143644"/>
            <a:ext cx="714380" cy="50006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4" action="ppaction://hlinksldjump" highlightClick="1">
              <a:snd r:embed="rId5" name="hammer.wav" builtIn="1"/>
            </a:hlinkClick>
          </p:cNvPr>
          <p:cNvSpPr/>
          <p:nvPr/>
        </p:nvSpPr>
        <p:spPr>
          <a:xfrm>
            <a:off x="7715272" y="6215082"/>
            <a:ext cx="714380" cy="50006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ndAc>
      <p:stSnd>
        <p:snd r:embed="rId2" name="explode.wav" builtIn="1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 flipH="1">
            <a:off x="6643702" y="2000240"/>
            <a:ext cx="2286016" cy="857256"/>
          </a:xfrm>
          <a:prstGeom prst="wedgeRoundRectCallout">
            <a:avLst>
              <a:gd name="adj1" fmla="val 86644"/>
              <a:gd name="adj2" fmla="val 19931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Промазал!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 конец 3">
            <a:hlinkClick r:id="" action="ppaction://hlinkshowjump?jump=lastslideviewed" highlightClick="1">
              <a:snd r:embed="rId4" name="hammer.wav" builtIn="1"/>
            </a:hlinkClick>
          </p:cNvPr>
          <p:cNvSpPr/>
          <p:nvPr/>
        </p:nvSpPr>
        <p:spPr>
          <a:xfrm>
            <a:off x="7858148" y="6143644"/>
            <a:ext cx="714380" cy="50006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714356"/>
            <a:ext cx="7286676" cy="350046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Битва окончена!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 новых встреч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0007" dir="2000400" sy="-30000" kx="-800400" algn="bl" rotWithShape="0">
                  <a:prstClr val="black">
                    <a:alpha val="20000"/>
                  </a:prst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pic>
        <p:nvPicPr>
          <p:cNvPr id="4" name="09 - The Cross Of Change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6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571472" y="142852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Костя Иванов, бывая в Интернете, часто сталкивается с неприятной информацией, которая “лезет со всех сторон”, она мешает ему работать в Интернете. Как Васе избавиться от ненужной информации, чтобы пользоваться только интересными ему страничками.</a:t>
            </a: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42859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Установить антивирусную программу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Установить новый браузер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3" action="ppaction://hlinksldjump"/>
          </p:cNvPr>
          <p:cNvSpPr/>
          <p:nvPr/>
        </p:nvSpPr>
        <p:spPr>
          <a:xfrm>
            <a:off x="471487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Установить на свой браузер фильтр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агетная рамка 6">
            <a:hlinkClick r:id="rId2" action="ppaction://hlinksldjump"/>
          </p:cNvPr>
          <p:cNvSpPr/>
          <p:nvPr/>
        </p:nvSpPr>
        <p:spPr>
          <a:xfrm>
            <a:off x="7000892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Установить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автоудаление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571472" y="142852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Костя Иванов на уроке информатики создал себе электронный ящик. Теперь он может обмениваться сообщениями со своими друзьями. Сегодня на адрес его электронной почты пришло сообщение: файл с игрой от неизвестного пользователя. Как поступить Васе?</a:t>
            </a: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42859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Скачать файл, и начать играть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3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 открывать файл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471487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Отправить файл своим друзьям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агетная рамка 6">
            <a:hlinkClick r:id="rId2" action="ppaction://hlinksldjump"/>
          </p:cNvPr>
          <p:cNvSpPr/>
          <p:nvPr/>
        </p:nvSpPr>
        <p:spPr>
          <a:xfrm>
            <a:off x="7000892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Установить от имени администратора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571472" y="142852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Кости Иванова возникли вопросы при работе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онлайн-среде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Родители Кости уехали в командировку, бабушка Кости не может ему помочь. К кому Костя может обратиться?</a:t>
            </a: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42859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Он может спросить у одноклассников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Ему следует подождать приезда родителей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3" action="ppaction://hlinksldjump"/>
          </p:cNvPr>
          <p:cNvSpPr/>
          <p:nvPr/>
        </p:nvSpPr>
        <p:spPr>
          <a:xfrm>
            <a:off x="471487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Он может обратиться на линию помощи “Дети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”.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агетная рамка 6">
            <a:hlinkClick r:id="rId2" action="ppaction://hlinksldjump"/>
          </p:cNvPr>
          <p:cNvSpPr/>
          <p:nvPr/>
        </p:nvSpPr>
        <p:spPr>
          <a:xfrm>
            <a:off x="7000892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Обратится в милицию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571472" y="142852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Иван Неизвестный попросил Костю Иванова порекомендовать ему детские поисковые системы. Костя поторопился и в письме допустил ошибки: указал лишние системы. Какие из них являются детскими поисковыми системами?</a:t>
            </a: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42859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www.yandex.ru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www.rambler.ru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3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www.kids.quintura.ru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www.agakids.ru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471487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www.google.ru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Апорт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агетная рамка 6">
            <a:hlinkClick r:id="rId2" action="ppaction://hlinksldjump"/>
          </p:cNvPr>
          <p:cNvSpPr/>
          <p:nvPr/>
        </p:nvSpPr>
        <p:spPr>
          <a:xfrm>
            <a:off x="7000892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www.ok.ru, www.Vk.ru,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571472" y="142852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Иван Неизвестный посоветовал Косте Иванову для просмотра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веб-страниц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детский браузер. Как вы думаете какой?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42859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Youtube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Google Chrome.</a:t>
            </a: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471487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Opera.</a:t>
            </a:r>
          </a:p>
        </p:txBody>
      </p:sp>
      <p:sp>
        <p:nvSpPr>
          <p:cNvPr id="7" name="Багетная рамка 6">
            <a:hlinkClick r:id="rId3" action="ppaction://hlinksldjump"/>
          </p:cNvPr>
          <p:cNvSpPr/>
          <p:nvPr/>
        </p:nvSpPr>
        <p:spPr>
          <a:xfrm>
            <a:off x="7000892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Гогуль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571472" y="142852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является основным каналом распространения компьютерных вирусов? 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42859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Веб-страницы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Багетная рамка 4">
            <a:hlinkClick r:id="rId3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Электронная почта </a:t>
            </a: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471487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Флеш-накопители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флешки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агетная рамка 6">
            <a:hlinkClick r:id="rId2" action="ppaction://hlinksldjump"/>
          </p:cNvPr>
          <p:cNvSpPr/>
          <p:nvPr/>
        </p:nvSpPr>
        <p:spPr>
          <a:xfrm>
            <a:off x="7000892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CD-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диски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571472" y="142852"/>
            <a:ext cx="7643866" cy="24288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Для предотвращения заражения компьютера вирусами следует: 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42859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 чихать и не кашлять рядом с компьютером 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257173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 пользоваться Интернетом 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>
            <a:hlinkClick r:id="rId3" action="ppaction://hlinksldjump"/>
          </p:cNvPr>
          <p:cNvSpPr/>
          <p:nvPr/>
        </p:nvSpPr>
        <p:spPr>
          <a:xfrm>
            <a:off x="4714876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Устанавливать и обновлять антивирусные средства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агетная рамка 6">
            <a:hlinkClick r:id="rId2" action="ppaction://hlinksldjump"/>
          </p:cNvPr>
          <p:cNvSpPr/>
          <p:nvPr/>
        </p:nvSpPr>
        <p:spPr>
          <a:xfrm>
            <a:off x="7000892" y="5357826"/>
            <a:ext cx="1857388" cy="10001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Обновлять систему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610</TotalTime>
  <Words>795</Words>
  <PresentationFormat>Экран (4:3)</PresentationFormat>
  <Paragraphs>133</Paragraphs>
  <Slides>27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81</cp:revision>
  <dcterms:modified xsi:type="dcterms:W3CDTF">2020-02-17T15:09:28Z</dcterms:modified>
</cp:coreProperties>
</file>