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65" r:id="rId6"/>
    <p:sldId id="268" r:id="rId7"/>
    <p:sldId id="271" r:id="rId8"/>
    <p:sldId id="273" r:id="rId9"/>
    <p:sldId id="275" r:id="rId10"/>
    <p:sldId id="277" r:id="rId11"/>
    <p:sldId id="288" r:id="rId12"/>
    <p:sldId id="285" r:id="rId13"/>
    <p:sldId id="287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985" autoAdjust="0"/>
    <p:restoredTop sz="94660"/>
  </p:normalViewPr>
  <p:slideViewPr>
    <p:cSldViewPr snapToGrid="0">
      <p:cViewPr varScale="1">
        <p:scale>
          <a:sx n="88" d="100"/>
          <a:sy n="88" d="100"/>
        </p:scale>
        <p:origin x="63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FE2A72-63C1-42C4-800E-CFF5F28406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9B6416D-98A2-4019-B917-D95D29486A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6731E37-C37B-4D16-809D-4D00C46F43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F1D82-8CD0-4E97-A610-E26299FAF91C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3CF08B9-B8A5-4F03-B4F0-327845ABE2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CA93150-F9CF-423F-BB8E-B263584354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2FAD7-216E-4CAD-82F9-DC152F0B7F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75725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64E97A-E429-4F42-9AE5-75A98BE33B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D12557F-C557-4CDA-8D82-CD386EC18E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9C85F87-6B7E-4871-9DC3-0CBD389E6E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F1D82-8CD0-4E97-A610-E26299FAF91C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EDDED53-3102-4A82-B40E-4BF213708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4BC07F5-886E-46E9-BE54-5C1F1B924D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2FAD7-216E-4CAD-82F9-DC152F0B7F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0013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45D68777-45B3-4B0E-AB62-6B54F09F853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3F377B5-9AF8-4A41-8BCD-C5A1CF265B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8FCC659-8AE7-4095-8CBC-0A8899AD6F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F1D82-8CD0-4E97-A610-E26299FAF91C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F0F9A64-8E8C-4D05-B00C-4823280478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F9DC57A-9DEA-4FC3-8624-9B965E9467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2FAD7-216E-4CAD-82F9-DC152F0B7F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2649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514D92-1E63-4671-B69F-A8AB4A42A5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6581FC2-8B72-4F1E-9E21-D60DF5ECB5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FA1479F-D382-417A-BB3B-8282D41D3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F1D82-8CD0-4E97-A610-E26299FAF91C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630E23E-71FC-4881-BC6D-4A008D31ED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85D3B6E-B983-4522-B259-B024DBF50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2FAD7-216E-4CAD-82F9-DC152F0B7F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71801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0BDBAE-CE27-480C-983B-F1A74EB8ED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64BE4CD-3C67-4B20-BA02-076216FF5F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1E1B829-5F0A-49A4-8359-BC2065B836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F1D82-8CD0-4E97-A610-E26299FAF91C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C26E2BB-C1F6-4CEC-8F34-B36DFD8C00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E41ADD0-1679-4184-BC91-8133AB995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2FAD7-216E-4CAD-82F9-DC152F0B7F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7982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B3BC1D-8FFF-45CD-A7AB-BDF4A4AFED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DEC907D-6FC0-417A-B847-BBE8D84BEA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2BF8503-917E-4C33-815D-B0638B29A3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594528B-3B22-4D48-A8FF-6D3CE5805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F1D82-8CD0-4E97-A610-E26299FAF91C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F417CA9-296D-419B-90DE-69782DDE97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F565672-DC58-4FCB-80B5-C59E9FE001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2FAD7-216E-4CAD-82F9-DC152F0B7F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7645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B5D68F-19D1-492E-B14E-E7CA647D7F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070756A-659D-45BA-8BAC-7803CB6FBD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74466E7-811B-4C9F-B8AA-8564E3693C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EDB8427-C9AD-4765-9457-20A91624C3D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814F9B9-4760-4EA1-8D44-06A8E311BDA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7A5D94C-A8FE-406F-BA51-3A4E753DF9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F1D82-8CD0-4E97-A610-E26299FAF91C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60A84C0-EFD4-4433-87EC-BFF648523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108915C-DDC2-478E-8F14-4FAA4F2BF4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2FAD7-216E-4CAD-82F9-DC152F0B7F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84800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B6EB59-3FF9-47A7-9084-C71149D0CC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F75224A-4E83-4FD4-ACE2-C6690B214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F1D82-8CD0-4E97-A610-E26299FAF91C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9DEC241-23B5-4214-B00C-70A9E253A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B6984E3-C044-4766-BD5F-F725114BDC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2FAD7-216E-4CAD-82F9-DC152F0B7F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10712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F09EF58-3382-445D-AC92-052868E19B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F1D82-8CD0-4E97-A610-E26299FAF91C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80BB100-1F15-473E-8FE2-332E969F60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13FFA85-F644-4DD2-983E-345C9D548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2FAD7-216E-4CAD-82F9-DC152F0B7F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00235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23E98E-32CA-4F06-9C4C-8DBC5A4B45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98FB245-DF2C-4312-B7F1-9BA1F8A4C5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1F9C9E8-D870-451A-B41A-B3EB9556DF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09B17AC-1540-4F65-B648-D3135BBFEA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F1D82-8CD0-4E97-A610-E26299FAF91C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A696B49-C7C4-43CE-A4E3-28980E6FF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A7D46C9-1A77-4BC5-966D-2B70028F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2FAD7-216E-4CAD-82F9-DC152F0B7F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3545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53F0F5-8AD8-45E8-95E6-3DAD66D85F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BEA3C08-9CEB-45C7-AACF-91D0A1B76F8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CD0B613-6E09-488E-87C1-982A8859EF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81416C5-B988-48FD-8167-C5F71B6DF4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F1D82-8CD0-4E97-A610-E26299FAF91C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7D567C7-045E-422D-AE04-734A0CFCE1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A6EDD0F-71B7-40DD-94A8-6B9CA3C88D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2FAD7-216E-4CAD-82F9-DC152F0B7F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0207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84DAC7-15B6-4774-A398-303DF93C0D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7967505-B913-4756-8747-8FAA5A4E32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4FD97DD-E402-48FB-B736-169119C8D1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5F1D82-8CD0-4E97-A610-E26299FAF91C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190A995-45C9-4D44-8A2D-593E384CF5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7B2B2C8-B40F-47A9-82A0-6982213791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22FAD7-216E-4CAD-82F9-DC152F0B7F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6744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Яркий синий фон (40 фото)">
            <a:extLst>
              <a:ext uri="{FF2B5EF4-FFF2-40B4-BE49-F238E27FC236}">
                <a16:creationId xmlns:a16="http://schemas.microsoft.com/office/drawing/2014/main" id="{14199E40-8781-408D-BE7F-DCD29B277F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96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659E387-7D15-4A94-B1E0-4CA9FC908E79}"/>
              </a:ext>
            </a:extLst>
          </p:cNvPr>
          <p:cNvSpPr txBox="1"/>
          <p:nvPr/>
        </p:nvSpPr>
        <p:spPr>
          <a:xfrm>
            <a:off x="-203200" y="122528"/>
            <a:ext cx="12192000" cy="8535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Муниципальное дошкольное образовательное учреждение 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етский 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сад общеразвивающего вида «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Берёзка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 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п. Новая Игирма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0222" y="2065867"/>
            <a:ext cx="111985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Познавательно- исследовательский проект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«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Кто главный»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(Гвоздь и Карандаш поспорили) для детей старшего дошкольного возраста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190310" y="5475111"/>
            <a:ext cx="6798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Выполнил старший </a:t>
            </a:r>
            <a:r>
              <a:rPr lang="ru-RU" dirty="0" smtClean="0"/>
              <a:t>воспитатель: </a:t>
            </a:r>
            <a:r>
              <a:rPr lang="ru-RU" dirty="0" err="1" smtClean="0"/>
              <a:t>Говорина</a:t>
            </a:r>
            <a:r>
              <a:rPr lang="ru-RU" dirty="0" smtClean="0"/>
              <a:t> Анастасия Михайловна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792133" y="6185964"/>
            <a:ext cx="2088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2025 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3485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Яркий синий фон (40 фото)">
            <a:extLst>
              <a:ext uri="{FF2B5EF4-FFF2-40B4-BE49-F238E27FC236}">
                <a16:creationId xmlns:a16="http://schemas.microsoft.com/office/drawing/2014/main" id="{14199E40-8781-408D-BE7F-DCD29B277F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479358" y="64938"/>
            <a:ext cx="506901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Эксперимент со свечой (горит не горит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?)  </a:t>
            </a:r>
            <a:endParaRPr lang="ru-RU" sz="2000" dirty="0"/>
          </a:p>
        </p:txBody>
      </p:sp>
      <p:sp>
        <p:nvSpPr>
          <p:cNvPr id="8" name="Облако 7">
            <a:extLst>
              <a:ext uri="{FF2B5EF4-FFF2-40B4-BE49-F238E27FC236}">
                <a16:creationId xmlns:a16="http://schemas.microsoft.com/office/drawing/2014/main" id="{A350FDF7-9B5C-4B35-891B-C2AF0B1FFC87}"/>
              </a:ext>
            </a:extLst>
          </p:cNvPr>
          <p:cNvSpPr/>
          <p:nvPr/>
        </p:nvSpPr>
        <p:spPr>
          <a:xfrm>
            <a:off x="170248" y="529985"/>
            <a:ext cx="4376804" cy="2314419"/>
          </a:xfrm>
          <a:prstGeom prst="cloud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noProof="0" dirty="0" smtClean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noProof="0" dirty="0" smtClean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Зажгли свечу, поднесли к ней спичку, дерево горит.  Поднесла к свече гвоздь(металл) не горит.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248" y="2854610"/>
            <a:ext cx="5149235" cy="38619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4970" y="721931"/>
            <a:ext cx="5706808" cy="42801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21088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Яркий синий фон (40 фото)">
            <a:extLst>
              <a:ext uri="{FF2B5EF4-FFF2-40B4-BE49-F238E27FC236}">
                <a16:creationId xmlns:a16="http://schemas.microsoft.com/office/drawing/2014/main" id="{14199E40-8781-408D-BE7F-DCD29B277F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873" y="1128827"/>
            <a:ext cx="5056180" cy="28448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4074" y="4183472"/>
            <a:ext cx="4636767" cy="26110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3202244" y="88047"/>
            <a:ext cx="70894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Эксперимент «Какой предмет холоднее?»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«Что крепче?»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4072" y="1128827"/>
            <a:ext cx="4374374" cy="29420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08342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Яркий синий фон (40 фото)">
            <a:extLst>
              <a:ext uri="{FF2B5EF4-FFF2-40B4-BE49-F238E27FC236}">
                <a16:creationId xmlns:a16="http://schemas.microsoft.com/office/drawing/2014/main" id="{14199E40-8781-408D-BE7F-DCD29B277F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01B6D9F-2CD3-4A68-9C61-CE81208590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94247" y="1117433"/>
            <a:ext cx="3428998" cy="19288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B985104-0F8A-406A-B8A0-7146B3B25DD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867541" y="1021860"/>
            <a:ext cx="3722911" cy="20941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Облако 6">
            <a:extLst>
              <a:ext uri="{FF2B5EF4-FFF2-40B4-BE49-F238E27FC236}">
                <a16:creationId xmlns:a16="http://schemas.microsoft.com/office/drawing/2014/main" id="{F13981B4-875A-48C5-A724-0BF509FBB4A0}"/>
              </a:ext>
            </a:extLst>
          </p:cNvPr>
          <p:cNvSpPr/>
          <p:nvPr/>
        </p:nvSpPr>
        <p:spPr>
          <a:xfrm>
            <a:off x="3623733" y="479747"/>
            <a:ext cx="4908125" cy="2839186"/>
          </a:xfrm>
          <a:prstGeom prst="cloud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 ходе экспериментов дети «зажглись» интересом, каждый проявил инициативу в действиях, все очень старались. 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общем выводе на вопрос «кто же 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главнее</a:t>
            </a: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» Ребята решили, что победила дружба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A1A0BB3-3604-47B9-8053-7E45770BB66F}"/>
              </a:ext>
            </a:extLst>
          </p:cNvPr>
          <p:cNvSpPr txBox="1"/>
          <p:nvPr/>
        </p:nvSpPr>
        <p:spPr>
          <a:xfrm>
            <a:off x="3183082" y="61933"/>
            <a:ext cx="7480877" cy="405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«Кто главнее?» Вот в чём вопрос?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Стрелка вправо 5"/>
          <p:cNvSpPr/>
          <p:nvPr/>
        </p:nvSpPr>
        <p:spPr>
          <a:xfrm rot="20950391">
            <a:off x="374173" y="5106968"/>
            <a:ext cx="4312884" cy="908025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Турнирная таблица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47069" y="3374406"/>
            <a:ext cx="2416442" cy="341495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75841" y="3429000"/>
            <a:ext cx="2150081" cy="3209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648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Яркий синий фон (40 фото)">
            <a:extLst>
              <a:ext uri="{FF2B5EF4-FFF2-40B4-BE49-F238E27FC236}">
                <a16:creationId xmlns:a16="http://schemas.microsoft.com/office/drawing/2014/main" id="{14199E40-8781-408D-BE7F-DCD29B277F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813" y="1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97787" y="1633918"/>
            <a:ext cx="936549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Самое лучшее открытие –то, которое ребёнок делает сам» </a:t>
            </a:r>
          </a:p>
          <a:p>
            <a:pPr lvl="0">
              <a:defRPr/>
            </a:pPr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4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Эмерсон</a:t>
            </a:r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Ральф Уолдо)</a:t>
            </a:r>
            <a:endParaRPr 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9704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Яркий синий фон (40 фото)">
            <a:extLst>
              <a:ext uri="{FF2B5EF4-FFF2-40B4-BE49-F238E27FC236}">
                <a16:creationId xmlns:a16="http://schemas.microsoft.com/office/drawing/2014/main" id="{14199E40-8781-408D-BE7F-DCD29B277F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3200" y="0"/>
            <a:ext cx="12395200" cy="6975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9FDA805-6D91-4A01-8BE4-C80252D76B43}"/>
              </a:ext>
            </a:extLst>
          </p:cNvPr>
          <p:cNvSpPr txBox="1"/>
          <p:nvPr/>
        </p:nvSpPr>
        <p:spPr>
          <a:xfrm>
            <a:off x="135467" y="490306"/>
            <a:ext cx="12056533" cy="480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Актуальность</a:t>
            </a:r>
          </a:p>
          <a:p>
            <a:pPr lvl="0">
              <a:defRPr/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современном мире дети сталкиваются с множеством информации и предметов, важно научить их самостоятельно анализировать и обосновывать свои мнения. Проект способствует формированию навыков критического мышления через обсуждение значимости и роли различных предметов в жизни.</a:t>
            </a:r>
          </a:p>
          <a:p>
            <a:pPr lvl="0">
              <a:defRPr/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Гвоздь и карандаш — это примеры простых, но важных инструментов, используемых в повседневной жизни. Исследуя их функции, дети развивают представление об основных концепциях из области искусства, технологии и ремесел, что позволяет интегрировать знания из разных предметных областей.</a:t>
            </a:r>
          </a:p>
          <a:p>
            <a:pPr lvl="0">
              <a:defRPr/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Побуждает детей проявлять любознательность через практические эксперименты и творческие задания. Это содействует развитию творческого мышления и инициативности, что особенно важно в детском возрасте.</a:t>
            </a:r>
          </a:p>
          <a:p>
            <a:pPr lvl="0">
              <a:defRPr/>
            </a:pP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endParaRPr lang="ru-RU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defRPr/>
            </a:pP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исследовательских навыков у детей дошкольного возраста в процессе над экспериментами с деревом и металлом. </a:t>
            </a:r>
          </a:p>
          <a:p>
            <a:pPr lvl="0">
              <a:defRPr/>
            </a:pP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lvl="0">
              <a:defRPr/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выдвигать гипотезы и проверять их решения;(на примере экспериментирования с деревом и металлом); сравнивать предметы по характерным признакам, изучать свойства материалов опытны путём; обучать умению высказывать свои предложения, самостоятельно делать элементарные выводы и устанавливать причинно-следственные связи; развивать интерес к экспериментированию.</a:t>
            </a:r>
            <a:endParaRPr kumimoji="0" lang="ru-RU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6192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Яркий синий фон (40 фото)">
            <a:extLst>
              <a:ext uri="{FF2B5EF4-FFF2-40B4-BE49-F238E27FC236}">
                <a16:creationId xmlns:a16="http://schemas.microsoft.com/office/drawing/2014/main" id="{14199E40-8781-408D-BE7F-DCD29B277F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593104E-844A-4645-B940-FAB4B23BC132}"/>
              </a:ext>
            </a:extLst>
          </p:cNvPr>
          <p:cNvSpPr txBox="1"/>
          <p:nvPr/>
        </p:nvSpPr>
        <p:spPr>
          <a:xfrm>
            <a:off x="293914" y="0"/>
            <a:ext cx="11604171" cy="23391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endParaRPr kumimoji="0" lang="ru-RU" sz="2000" i="0" u="none" strike="noStrike" kern="1200" cap="none" spc="0" normalizeH="0" baseline="0" noProof="0" dirty="0" smtClean="0">
              <a:ln>
                <a:noFill/>
              </a:ln>
              <a:solidFill>
                <a:srgbClr val="212529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kumimoji="0" lang="ru-RU" i="0" u="none" strike="noStrike" kern="1200" cap="none" spc="0" normalizeH="0" baseline="0" noProof="0" dirty="0" smtClean="0">
                <a:ln>
                  <a:noFill/>
                </a:ln>
                <a:solidFill>
                  <a:srgbClr val="212529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kumimoji="0" lang="ru-RU" i="0" u="none" strike="noStrike" kern="1200" cap="none" spc="0" normalizeH="0" baseline="0" noProof="0" dirty="0">
                <a:ln>
                  <a:noFill/>
                </a:ln>
                <a:solidFill>
                  <a:srgbClr val="212529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ходе экспериментирования воспитатель создает проблемную ситуацию, которые способствуют активизации наглядно- образного и логического мышления, произвольного и непроизвольного внимания, воображения, а через объяснения и умозаключения у детей пополняется словарный запас. Через проект учатся самостоятельно искать информацию. Участвуют в обсуждении, как организовать, выслушивают любые мнения. Участвуют в разнообразных видах деятельности, выступают партнёрами и помощниками. Сами предлагают идеи. Дети вместе с воспитателем составляют план. Дети сами рассказывают о своём </a:t>
            </a:r>
            <a:r>
              <a:rPr kumimoji="0" lang="ru-RU" i="0" u="none" strike="noStrike" kern="1200" cap="none" spc="0" normalizeH="0" baseline="0" noProof="0" dirty="0" smtClean="0">
                <a:ln>
                  <a:noFill/>
                </a:ln>
                <a:solidFill>
                  <a:srgbClr val="212529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проекте</a:t>
            </a:r>
            <a:r>
              <a:rPr lang="ru-RU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ru-RU" i="0" u="none" strike="noStrike" kern="1200" cap="none" spc="0" normalizeH="0" baseline="0" noProof="0" dirty="0">
              <a:ln>
                <a:noFill/>
              </a:ln>
              <a:solidFill>
                <a:srgbClr val="212529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146956" y="2186756"/>
            <a:ext cx="1189808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Обоснование выбора темы проекта</a:t>
            </a:r>
          </a:p>
          <a:p>
            <a:endParaRPr lang="ru-RU" dirty="0"/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любят знакомиться с героями из книжек, сказок, мультиков, с теми, кого они видят в повседневной жизни. Мне захотелось познакомить детей с новыми героями, которые будут детям интересны. Два героя «Гвоздь» и «Карандаш» изготовлены своими руками. С помощью героев провести исследовательский эксперимент. «Что важнее: дерево или металл?»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93914" y="3941082"/>
            <a:ext cx="11604171" cy="2370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 работы с детьми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Заинтересовать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проблемой.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Совместное обсуждение проблемы: «Какие соревнование мы можем провести между героями Карандаш и Гвоздь?» Поэтапное решение проблемы.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Вместе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составить план и работу над ним. Постепенно заполнять фотографиями.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Беседы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детьми по составлению турнирной таблицы.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Принести с дому материал (металлические предметы и деревянные).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Нарисовать рисунки для эксперимента.</a:t>
            </a:r>
          </a:p>
        </p:txBody>
      </p:sp>
    </p:spTree>
    <p:extLst>
      <p:ext uri="{BB962C8B-B14F-4D97-AF65-F5344CB8AC3E}">
        <p14:creationId xmlns:p14="http://schemas.microsoft.com/office/powerpoint/2010/main" val="1221215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Яркий синий фон (40 фото)">
            <a:extLst>
              <a:ext uri="{FF2B5EF4-FFF2-40B4-BE49-F238E27FC236}">
                <a16:creationId xmlns:a16="http://schemas.microsoft.com/office/drawing/2014/main" id="{14199E40-8781-408D-BE7F-DCD29B277F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45DC52D-5044-4692-98D7-FE103A17A8F9}"/>
              </a:ext>
            </a:extLst>
          </p:cNvPr>
          <p:cNvSpPr txBox="1"/>
          <p:nvPr/>
        </p:nvSpPr>
        <p:spPr>
          <a:xfrm>
            <a:off x="411037" y="394717"/>
            <a:ext cx="11527971" cy="67605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212529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Опыты: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ru-RU" i="0" u="none" strike="noStrike" kern="1200" cap="none" spc="0" normalizeH="0" baseline="0" noProof="0" dirty="0" smtClean="0">
                <a:ln>
                  <a:noFill/>
                </a:ln>
                <a:solidFill>
                  <a:srgbClr val="212529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опыты </a:t>
            </a:r>
            <a:r>
              <a:rPr kumimoji="0" lang="ru-RU" i="0" u="none" strike="noStrike" kern="1200" cap="none" spc="0" normalizeH="0" baseline="0" noProof="0" dirty="0">
                <a:ln>
                  <a:noFill/>
                </a:ln>
                <a:solidFill>
                  <a:srgbClr val="212529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водой (переплыть речку кто справится, гвоздь или карандаш?)</a:t>
            </a:r>
            <a:endParaRPr kumimoji="0" lang="ru-RU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ru-RU" i="0" u="none" strike="noStrike" kern="1200" cap="none" spc="0" normalizeH="0" baseline="0" noProof="0" dirty="0">
                <a:ln>
                  <a:noFill/>
                </a:ln>
                <a:solidFill>
                  <a:srgbClr val="212529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горит не горит? </a:t>
            </a:r>
            <a:r>
              <a:rPr kumimoji="0" lang="ru-RU" i="0" u="none" strike="noStrike" kern="1200" cap="none" spc="0" normalizeH="0" baseline="0" noProof="0" dirty="0" smtClean="0">
                <a:ln>
                  <a:noFill/>
                </a:ln>
                <a:solidFill>
                  <a:srgbClr val="212529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(что горит, дерево или металл)</a:t>
            </a:r>
            <a:endParaRPr kumimoji="0" lang="ru-RU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ru-RU" i="0" u="none" strike="noStrike" kern="1200" cap="none" spc="0" normalizeH="0" baseline="0" noProof="0" dirty="0">
                <a:ln>
                  <a:noFill/>
                </a:ln>
                <a:solidFill>
                  <a:srgbClr val="212529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эксперимент «Что быстрее нагревается»</a:t>
            </a:r>
            <a:endParaRPr kumimoji="0" lang="ru-RU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ru-RU" i="0" u="none" strike="noStrike" kern="1200" cap="none" spc="0" normalizeH="0" baseline="0" noProof="0" dirty="0">
                <a:ln>
                  <a:noFill/>
                </a:ln>
                <a:solidFill>
                  <a:srgbClr val="212529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эксперимент с магнитными свойствами металла</a:t>
            </a:r>
            <a:endParaRPr kumimoji="0" lang="ru-RU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ru-RU" i="0" u="none" strike="noStrike" kern="1200" cap="none" spc="0" normalizeH="0" baseline="0" noProof="0" dirty="0">
                <a:ln>
                  <a:noFill/>
                </a:ln>
                <a:solidFill>
                  <a:srgbClr val="212529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эксперимент «Дерево хрупкое, металл прочный</a:t>
            </a:r>
            <a:r>
              <a:rPr kumimoji="0" lang="ru-RU" i="0" u="none" strike="noStrike" kern="1200" cap="none" spc="0" normalizeH="0" baseline="0" noProof="0" dirty="0" smtClean="0">
                <a:ln>
                  <a:noFill/>
                </a:ln>
                <a:solidFill>
                  <a:srgbClr val="212529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lang="ru-RU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ксперимент «Какой предмет холоднее»</a:t>
            </a:r>
            <a:endParaRPr kumimoji="0" lang="ru-RU" i="0" u="none" strike="noStrike" kern="1200" cap="none" spc="0" normalizeH="0" baseline="0" noProof="0" dirty="0" smtClean="0">
              <a:ln>
                <a:noFill/>
              </a:ln>
              <a:solidFill>
                <a:srgbClr val="212529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Оборудование:</a:t>
            </a:r>
          </a:p>
          <a:p>
            <a:pPr lvl="0" algn="just"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героя «Карандаш» и «Гвоздь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ёмкости с водой, кубики деревянные, ключи, монеты, скрепки, кнопки, гвозди, карандаши, спички,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магниты, линейки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(деревянная, металлическая), настольная лампа, лампочка, бруски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деревянные, свеча, компьютер, турнирная таблица.</a:t>
            </a:r>
          </a:p>
          <a:p>
            <a:pPr lvl="0" algn="just"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Планируемый результат:</a:t>
            </a:r>
          </a:p>
          <a:p>
            <a:pPr marL="285750" lvl="0" indent="-28575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умеют выдвигать гипотезы;</a:t>
            </a:r>
          </a:p>
          <a:p>
            <a:pPr marL="285750" lvl="0" indent="-28575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Разовьют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способности устанавливать причинно- следственные связи на основе элементарного эксперимента и делать выводы;</a:t>
            </a:r>
          </a:p>
          <a:p>
            <a:pPr marL="285750" lvl="0" indent="-28575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Развиты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умения: наблюдать, анализировать, сравнивать, выделять характерные существенные признаки предметов и явлений, обобщать их по этим признакам.</a:t>
            </a:r>
          </a:p>
          <a:p>
            <a:pPr lvl="0" algn="just">
              <a:lnSpc>
                <a:spcPct val="107000"/>
              </a:lnSpc>
              <a:spcAft>
                <a:spcPts val="800"/>
              </a:spcAft>
              <a:defRPr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1122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Яркий синий фон (40 фото)">
            <a:extLst>
              <a:ext uri="{FF2B5EF4-FFF2-40B4-BE49-F238E27FC236}">
                <a16:creationId xmlns:a16="http://schemas.microsoft.com/office/drawing/2014/main" id="{14199E40-8781-408D-BE7F-DCD29B277F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051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21F48E9-DBF9-46E7-AE19-FA3A2AB73037}"/>
              </a:ext>
            </a:extLst>
          </p:cNvPr>
          <p:cNvSpPr txBox="1"/>
          <p:nvPr/>
        </p:nvSpPr>
        <p:spPr>
          <a:xfrm>
            <a:off x="3850317" y="123111"/>
            <a:ext cx="61976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Ход работы. Вступление.</a:t>
            </a:r>
            <a:endParaRPr lang="ru-RU" sz="24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074B3B9-5E56-4BCD-A4F2-ED11BA8B0D4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23" t="3760" r="7991" b="4856"/>
          <a:stretch/>
        </p:blipFill>
        <p:spPr>
          <a:xfrm>
            <a:off x="2535820" y="2970299"/>
            <a:ext cx="7120360" cy="38077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Облако 7">
            <a:extLst>
              <a:ext uri="{FF2B5EF4-FFF2-40B4-BE49-F238E27FC236}">
                <a16:creationId xmlns:a16="http://schemas.microsoft.com/office/drawing/2014/main" id="{A350FDF7-9B5C-4B35-891B-C2AF0B1FFC87}"/>
              </a:ext>
            </a:extLst>
          </p:cNvPr>
          <p:cNvSpPr/>
          <p:nvPr/>
        </p:nvSpPr>
        <p:spPr>
          <a:xfrm>
            <a:off x="0" y="531110"/>
            <a:ext cx="4113387" cy="1988457"/>
          </a:xfrm>
          <a:prstGeom prst="cloud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212529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группе появляются два героя: гвоздь и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12529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карандаш.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0" name="Облако 9">
            <a:extLst>
              <a:ext uri="{FF2B5EF4-FFF2-40B4-BE49-F238E27FC236}">
                <a16:creationId xmlns:a16="http://schemas.microsoft.com/office/drawing/2014/main" id="{EA599ACE-BD09-44D0-8770-489798F7ACAB}"/>
              </a:ext>
            </a:extLst>
          </p:cNvPr>
          <p:cNvSpPr/>
          <p:nvPr/>
        </p:nvSpPr>
        <p:spPr>
          <a:xfrm>
            <a:off x="6389510" y="707887"/>
            <a:ext cx="4713919" cy="1919680"/>
          </a:xfrm>
          <a:prstGeom prst="cloud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Между ними затеялся спор: «Что важнее: дерево или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металл?»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трелка: изогнутая вверх 8">
            <a:extLst>
              <a:ext uri="{FF2B5EF4-FFF2-40B4-BE49-F238E27FC236}">
                <a16:creationId xmlns:a16="http://schemas.microsoft.com/office/drawing/2014/main" id="{4EE3EC2D-B936-408E-88CF-606F9620040B}"/>
              </a:ext>
            </a:extLst>
          </p:cNvPr>
          <p:cNvSpPr/>
          <p:nvPr/>
        </p:nvSpPr>
        <p:spPr>
          <a:xfrm rot="4086764">
            <a:off x="968276" y="2912015"/>
            <a:ext cx="1729014" cy="909433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Стрелка: изогнутая вверх 12">
            <a:extLst>
              <a:ext uri="{FF2B5EF4-FFF2-40B4-BE49-F238E27FC236}">
                <a16:creationId xmlns:a16="http://schemas.microsoft.com/office/drawing/2014/main" id="{35CC3496-7551-4D88-80A3-121FE355D383}"/>
              </a:ext>
            </a:extLst>
          </p:cNvPr>
          <p:cNvSpPr/>
          <p:nvPr/>
        </p:nvSpPr>
        <p:spPr>
          <a:xfrm rot="18071398">
            <a:off x="9669547" y="2563108"/>
            <a:ext cx="1729014" cy="909433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77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Яркий синий фон (40 фото)">
            <a:extLst>
              <a:ext uri="{FF2B5EF4-FFF2-40B4-BE49-F238E27FC236}">
                <a16:creationId xmlns:a16="http://schemas.microsoft.com/office/drawing/2014/main" id="{14199E40-8781-408D-BE7F-DCD29B277F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2F47E81-19DB-410B-9454-F0A8213470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809" y="326529"/>
            <a:ext cx="7189131" cy="40438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Облако 9">
            <a:extLst>
              <a:ext uri="{FF2B5EF4-FFF2-40B4-BE49-F238E27FC236}">
                <a16:creationId xmlns:a16="http://schemas.microsoft.com/office/drawing/2014/main" id="{C23727AE-9DE5-4DF9-8B07-65AA21B02242}"/>
              </a:ext>
            </a:extLst>
          </p:cNvPr>
          <p:cNvSpPr/>
          <p:nvPr/>
        </p:nvSpPr>
        <p:spPr>
          <a:xfrm>
            <a:off x="6050845" y="3657600"/>
            <a:ext cx="5971822" cy="2935111"/>
          </a:xfrm>
          <a:prstGeom prst="cloud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Дети перечисляют занятия,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участвуют в определении последовательности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действий, составляют план(кто</a:t>
            </a: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принесет предметы для эксперимента, кто будет рисовать, и для какого эксперимента)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2773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Яркий синий фон (40 фото)">
            <a:extLst>
              <a:ext uri="{FF2B5EF4-FFF2-40B4-BE49-F238E27FC236}">
                <a16:creationId xmlns:a16="http://schemas.microsoft.com/office/drawing/2014/main" id="{14199E40-8781-408D-BE7F-DCD29B277F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7ABEAF4-9934-4E80-BA0F-5C3093AB43DE}"/>
              </a:ext>
            </a:extLst>
          </p:cNvPr>
          <p:cNvSpPr txBox="1"/>
          <p:nvPr/>
        </p:nvSpPr>
        <p:spPr>
          <a:xfrm>
            <a:off x="746679" y="85259"/>
            <a:ext cx="1011645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Эксперимент «Тонет- не тонет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2400" dirty="0"/>
          </a:p>
        </p:txBody>
      </p:sp>
      <p:sp>
        <p:nvSpPr>
          <p:cNvPr id="12" name="Облако 11">
            <a:extLst>
              <a:ext uri="{FF2B5EF4-FFF2-40B4-BE49-F238E27FC236}">
                <a16:creationId xmlns:a16="http://schemas.microsoft.com/office/drawing/2014/main" id="{FEDA98D9-F97D-4723-A27F-C6220A2FE3E5}"/>
              </a:ext>
            </a:extLst>
          </p:cNvPr>
          <p:cNvSpPr/>
          <p:nvPr/>
        </p:nvSpPr>
        <p:spPr>
          <a:xfrm>
            <a:off x="0" y="1125667"/>
            <a:ext cx="4594578" cy="4301067"/>
          </a:xfrm>
          <a:prstGeom prst="cloud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Дети клали предметы в воду и наблюдали за тем, что произойдет (итог: металл утонул, дерево осталось </a:t>
            </a:r>
            <a:r>
              <a:rPr lang="ru-RU" b="1" noProof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плову</a:t>
            </a: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algn="ctr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предложили помочь гвоздю переплыть реку с помощью деревянного </a:t>
            </a: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плота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 мнению детей победила дружба</a:t>
            </a: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400" dirty="0"/>
          </a:p>
        </p:txBody>
      </p:sp>
      <p:sp>
        <p:nvSpPr>
          <p:cNvPr id="14" name="Облако 13">
            <a:extLst>
              <a:ext uri="{FF2B5EF4-FFF2-40B4-BE49-F238E27FC236}">
                <a16:creationId xmlns:a16="http://schemas.microsoft.com/office/drawing/2014/main" id="{0CC1C6A8-24F1-4EE6-9BAA-6567706A70A5}"/>
              </a:ext>
            </a:extLst>
          </p:cNvPr>
          <p:cNvSpPr/>
          <p:nvPr/>
        </p:nvSpPr>
        <p:spPr>
          <a:xfrm>
            <a:off x="8469086" y="4636445"/>
            <a:ext cx="3722914" cy="2144049"/>
          </a:xfrm>
          <a:prstGeom prst="cloud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Нео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kumimoji="0" lang="ru-RU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ходимо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переплыть речку, «кто справится, гвоздь или карандаш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6712" y="709688"/>
            <a:ext cx="6973153" cy="39267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72449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Яркий синий фон (40 фото)">
            <a:extLst>
              <a:ext uri="{FF2B5EF4-FFF2-40B4-BE49-F238E27FC236}">
                <a16:creationId xmlns:a16="http://schemas.microsoft.com/office/drawing/2014/main" id="{14199E40-8781-408D-BE7F-DCD29B277F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3DC895E-8445-4D68-92D9-03820D2ED986}"/>
              </a:ext>
            </a:extLst>
          </p:cNvPr>
          <p:cNvSpPr txBox="1"/>
          <p:nvPr/>
        </p:nvSpPr>
        <p:spPr>
          <a:xfrm>
            <a:off x="445179" y="85148"/>
            <a:ext cx="1130164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Эксперимент «Что быстрее нагревается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?»</a:t>
            </a:r>
            <a:endParaRPr lang="ru-RU" sz="2400" dirty="0"/>
          </a:p>
        </p:txBody>
      </p:sp>
      <p:sp>
        <p:nvSpPr>
          <p:cNvPr id="11" name="Облако 10">
            <a:extLst>
              <a:ext uri="{FF2B5EF4-FFF2-40B4-BE49-F238E27FC236}">
                <a16:creationId xmlns:a16="http://schemas.microsoft.com/office/drawing/2014/main" id="{5A86AAC7-7457-400C-8592-4701CD3ED857}"/>
              </a:ext>
            </a:extLst>
          </p:cNvPr>
          <p:cNvSpPr/>
          <p:nvPr/>
        </p:nvSpPr>
        <p:spPr>
          <a:xfrm>
            <a:off x="1162756" y="3976511"/>
            <a:ext cx="5746044" cy="2720623"/>
          </a:xfrm>
          <a:prstGeom prst="cloud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ад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включенной </a:t>
            </a:r>
            <a:r>
              <a:rPr kumimoji="0" lang="ru-RU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лампо</a:t>
            </a: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 </a:t>
            </a:r>
            <a:r>
              <a:rPr lang="ru-RU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держали </a:t>
            </a: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две линейки (деревянная, металлическая). Дети в свою очередь наблюдая и прикасаясь к линейкам, обсуждали: «Что быстрее нагревается</a:t>
            </a:r>
            <a:r>
              <a:rPr lang="en-US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И сделали вывод: металл нагревается быстрее.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91" y="546813"/>
            <a:ext cx="4716872" cy="35376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8800" y="2026354"/>
            <a:ext cx="5200417" cy="39003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61546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Яркий синий фон (40 фото)">
            <a:extLst>
              <a:ext uri="{FF2B5EF4-FFF2-40B4-BE49-F238E27FC236}">
                <a16:creationId xmlns:a16="http://schemas.microsoft.com/office/drawing/2014/main" id="{14199E40-8781-408D-BE7F-DCD29B277F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0188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лако 2">
            <a:extLst>
              <a:ext uri="{FF2B5EF4-FFF2-40B4-BE49-F238E27FC236}">
                <a16:creationId xmlns:a16="http://schemas.microsoft.com/office/drawing/2014/main" id="{A350FDF7-9B5C-4B35-891B-C2AF0B1FFC87}"/>
              </a:ext>
            </a:extLst>
          </p:cNvPr>
          <p:cNvSpPr/>
          <p:nvPr/>
        </p:nvSpPr>
        <p:spPr>
          <a:xfrm>
            <a:off x="7397870" y="764182"/>
            <a:ext cx="4267200" cy="2162995"/>
          </a:xfrm>
          <a:prstGeom prst="cloud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defRPr/>
            </a:pPr>
            <a:r>
              <a:rPr lang="ru-RU" sz="2000" b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000" b="1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ети прикладывали к магниту деревянные предметы, и металлические. Делали выводы.</a:t>
            </a:r>
            <a:endParaRPr lang="ru-RU" sz="2000" dirty="0">
              <a:solidFill>
                <a:prstClr val="black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11221" y="43181"/>
            <a:ext cx="60135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Эксперимент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магнитными свойствами металла</a:t>
            </a:r>
            <a:endParaRPr lang="ru-RU" sz="20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8794" y="3005132"/>
            <a:ext cx="4502887" cy="33771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9846" y="3637062"/>
            <a:ext cx="4123878" cy="3092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768694"/>
            <a:ext cx="4502887" cy="3374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773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865</TotalTime>
  <Words>881</Words>
  <Application>Microsoft Office PowerPoint</Application>
  <PresentationFormat>Широкоэкранный</PresentationFormat>
  <Paragraphs>61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Symbol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Anastasia Pakalnishkite</dc:creator>
  <cp:lastModifiedBy>ПК</cp:lastModifiedBy>
  <cp:revision>76</cp:revision>
  <dcterms:created xsi:type="dcterms:W3CDTF">2021-01-26T03:16:04Z</dcterms:created>
  <dcterms:modified xsi:type="dcterms:W3CDTF">2025-11-24T01:29:03Z</dcterms:modified>
</cp:coreProperties>
</file>