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60" r:id="rId5"/>
    <p:sldId id="262" r:id="rId6"/>
    <p:sldId id="278" r:id="rId7"/>
    <p:sldId id="279" r:id="rId8"/>
    <p:sldId id="271" r:id="rId9"/>
    <p:sldId id="277" r:id="rId10"/>
    <p:sldId id="280" r:id="rId11"/>
    <p:sldId id="281" r:id="rId12"/>
    <p:sldId id="282" r:id="rId13"/>
    <p:sldId id="283" r:id="rId14"/>
    <p:sldId id="284" r:id="rId15"/>
    <p:sldId id="276" r:id="rId16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E707AC"/>
    <a:srgbClr val="9966FF"/>
    <a:srgbClr val="00FF00"/>
    <a:srgbClr val="FF99FF"/>
    <a:srgbClr val="66FF99"/>
    <a:srgbClr val="66FF66"/>
    <a:srgbClr val="FF010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-70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B8F4AA5-A654-4C02-B35B-1F5DA6D35BC4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19460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6EC8BB2-A54D-40E4-9574-055B1C6385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6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6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6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5"/>
          <p:cNvCxnSpPr/>
          <p:nvPr/>
        </p:nvCxnSpPr>
        <p:spPr>
          <a:xfrm flipH="1">
            <a:off x="8228013" y="7938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16"/>
          <p:cNvCxnSpPr/>
          <p:nvPr/>
        </p:nvCxnSpPr>
        <p:spPr>
          <a:xfrm flipH="1">
            <a:off x="6108700" y="92075"/>
            <a:ext cx="6080125" cy="608012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0"/>
          <p:cNvCxnSpPr/>
          <p:nvPr/>
        </p:nvCxnSpPr>
        <p:spPr>
          <a:xfrm flipH="1">
            <a:off x="7335838" y="31750"/>
            <a:ext cx="4852987" cy="48529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22"/>
          <p:cNvCxnSpPr/>
          <p:nvPr/>
        </p:nvCxnSpPr>
        <p:spPr>
          <a:xfrm flipH="1">
            <a:off x="7845425" y="609600"/>
            <a:ext cx="4343400" cy="434340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/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1761A-7D39-4C78-8828-F8A06EDE99C4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CA4B2-0DFD-4CF0-B452-BF1E528A5B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D23D8-4ABD-48F0-8889-6A5F1C1C88CC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27A62-C28E-4F60-BA43-053FC9E485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/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1C97B-CEA0-46BF-A4F5-82EC77C2208C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AF354-D8FF-4B99-8616-D5FFAF90EE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3"/>
          <p:cNvSpPr txBox="1"/>
          <p:nvPr/>
        </p:nvSpPr>
        <p:spPr>
          <a:xfrm>
            <a:off x="531813" y="812800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  <a:cs typeface="+mn-cs"/>
              </a:rPr>
              <a:t>“</a:t>
            </a:r>
          </a:p>
        </p:txBody>
      </p:sp>
      <p:sp>
        <p:nvSpPr>
          <p:cNvPr id="6" name="TextBox 14"/>
          <p:cNvSpPr txBox="1"/>
          <p:nvPr/>
        </p:nvSpPr>
        <p:spPr>
          <a:xfrm>
            <a:off x="10285413" y="2768600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/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8EE69-EC37-44CF-8FF4-B50AB41B1A3E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65C80-5F12-4D9B-8437-40E9F684B3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/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13C80-EB83-405B-B844-B3B2DB6EC6F2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73B5B-ECD0-46D5-A708-6AEC4B571E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0"/>
          <p:cNvSpPr txBox="1"/>
          <p:nvPr/>
        </p:nvSpPr>
        <p:spPr>
          <a:xfrm>
            <a:off x="531813" y="812800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  <a:cs typeface="+mn-cs"/>
              </a:rPr>
              <a:t>“</a:t>
            </a:r>
          </a:p>
        </p:txBody>
      </p:sp>
      <p:sp>
        <p:nvSpPr>
          <p:cNvPr id="6" name="TextBox 11"/>
          <p:cNvSpPr txBox="1"/>
          <p:nvPr/>
        </p:nvSpPr>
        <p:spPr>
          <a:xfrm>
            <a:off x="10285413" y="2768600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/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25F4B-E560-4412-8009-1FF7C8D2D435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0144B-AE85-4761-9CC1-39AA647DBC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/>
          <a:lstStyle>
            <a:lvl1pPr>
              <a:defRPr lang="en-US" b="0" dirty="0"/>
            </a:lvl1pPr>
          </a:lstStyle>
          <a:p>
            <a:pPr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D580A-28F3-4780-91F4-3151B9CF0257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E5C4B-7C14-4657-AC8B-33E846199C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D91F3-1568-4EC6-BCB1-CD86CF92DD4F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856B7-45EC-4831-BC7F-1681AC6F9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41B44-01CB-400A-87AE-EE9F946D5F2E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D1909-ED9B-4F43-931E-CDA8BE8235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31103-0C4B-4102-B5DC-20466E5DAF48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ACB8D-60A3-42C1-935A-9BBBDCF222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55F3E-5B22-47DD-81D9-2F86A052C9B4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88060-B42C-44E3-8DBE-EF94ABD6B0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BBE93-666D-4936-B8D6-1780514BF326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904A2-2DAA-48DB-91E0-D34389C053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0829E-F621-4121-BE02-3A6216564798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97798-5C8B-4E3C-9440-73C5C9560D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E5189-FB69-427C-A93D-B233312A07E3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355B8-4EAC-47E0-AB54-88B1249CBA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174A3-62D0-412D-BE95-ECCD2C0231E0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143C0-B29E-4862-BD5A-732382103C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3F147-35D7-4EBA-8D84-633E7EE44205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A6230-45D7-44B5-965B-117ACA6034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EB70C-675E-451A-87E2-A83AB00CFE0D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7A938-8169-4E85-832E-AD62F11236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9207500" y="2963863"/>
            <a:ext cx="2981325" cy="320833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5852" y="2963333"/>
              <a:ext cx="912975" cy="91296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83"/>
              <a:ext cx="2981858" cy="298181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3013" y="3285648"/>
              <a:ext cx="1895814" cy="1895788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853" y="3131636"/>
              <a:ext cx="1744974" cy="174495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600" y="3682589"/>
              <a:ext cx="1270227" cy="127021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3" y="4487863"/>
            <a:ext cx="8534400" cy="150653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4213" y="685800"/>
            <a:ext cx="8534400" cy="361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3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8A7CF1B8-7BF7-46CC-8166-6E2AF52FCCC6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3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3000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25D25604-E3E6-4845-BBD9-1CF89B749C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7" r:id="rId2"/>
    <p:sldLayoutId id="2147483676" r:id="rId3"/>
    <p:sldLayoutId id="2147483675" r:id="rId4"/>
    <p:sldLayoutId id="2147483674" r:id="rId5"/>
    <p:sldLayoutId id="2147483673" r:id="rId6"/>
    <p:sldLayoutId id="2147483672" r:id="rId7"/>
    <p:sldLayoutId id="2147483671" r:id="rId8"/>
    <p:sldLayoutId id="2147483670" r:id="rId9"/>
    <p:sldLayoutId id="2147483669" r:id="rId10"/>
    <p:sldLayoutId id="2147483668" r:id="rId11"/>
    <p:sldLayoutId id="2147483679" r:id="rId12"/>
    <p:sldLayoutId id="2147483667" r:id="rId13"/>
    <p:sldLayoutId id="2147483680" r:id="rId14"/>
    <p:sldLayoutId id="2147483666" r:id="rId15"/>
    <p:sldLayoutId id="2147483665" r:id="rId16"/>
    <p:sldLayoutId id="2147483664" r:id="rId17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 cap="all">
          <a:ln w="3175" cmpd="sng">
            <a:noFill/>
          </a:ln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itchFamily="18" charset="2"/>
        <a:buChar char=""/>
        <a:defRPr sz="2000" kern="1200">
          <a:solidFill>
            <a:srgbClr val="0F496F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itchFamily="18" charset="2"/>
        <a:buChar char=""/>
        <a:defRPr sz="2800" kern="1200">
          <a:solidFill>
            <a:srgbClr val="0F496F"/>
          </a:solidFill>
          <a:latin typeface="+mn-lt"/>
          <a:ea typeface="+mn-ea"/>
          <a:cs typeface="+mn-cs"/>
        </a:defRPr>
      </a:lvl2pPr>
      <a:lvl3pPr marL="12001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itchFamily="18" charset="2"/>
        <a:buChar char=""/>
        <a:defRPr sz="1600" kern="1200">
          <a:solidFill>
            <a:srgbClr val="0F496F"/>
          </a:solidFill>
          <a:latin typeface="+mn-lt"/>
          <a:ea typeface="+mn-ea"/>
          <a:cs typeface="+mn-cs"/>
        </a:defRPr>
      </a:lvl3pPr>
      <a:lvl4pPr marL="15430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itchFamily="18" charset="2"/>
        <a:buChar char=""/>
        <a:defRPr sz="1400" kern="1200">
          <a:solidFill>
            <a:srgbClr val="0F496F"/>
          </a:solidFill>
          <a:latin typeface="+mn-lt"/>
          <a:ea typeface="+mn-ea"/>
          <a:cs typeface="+mn-cs"/>
        </a:defRPr>
      </a:lvl4pPr>
      <a:lvl5pPr marL="20002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itchFamily="18" charset="2"/>
        <a:buChar char=""/>
        <a:defRPr sz="1400" kern="1200">
          <a:solidFill>
            <a:srgbClr val="0F496F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7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49000">
              <a:schemeClr val="bg2">
                <a:lumMod val="40000"/>
                <a:lumOff val="6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 bwMode="auto">
          <a:xfrm>
            <a:off x="2913063" y="2851150"/>
            <a:ext cx="8534400" cy="1506538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3200" b="1" cap="none" smtClean="0">
                <a:ln>
                  <a:noFill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  <a:br>
              <a:rPr lang="ru-RU" sz="3200" b="1" cap="none" smtClean="0">
                <a:ln>
                  <a:noFill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cap="none" smtClean="0">
                <a:ln>
                  <a:noFill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«Чистый берег»</a:t>
            </a:r>
            <a:br>
              <a:rPr lang="ru-RU" sz="3200" b="1" cap="none" smtClean="0">
                <a:ln>
                  <a:noFill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500" b="1" cap="none" smtClean="0">
                <a:ln>
                  <a:noFill/>
                </a:ln>
                <a:solidFill>
                  <a:srgbClr val="FF0000"/>
                </a:solidFill>
              </a:rPr>
              <a:t/>
            </a:r>
            <a:br>
              <a:rPr lang="ru-RU" sz="2500" b="1" cap="none" smtClean="0">
                <a:ln>
                  <a:noFill/>
                </a:ln>
                <a:solidFill>
                  <a:srgbClr val="FF0000"/>
                </a:solidFill>
              </a:rPr>
            </a:br>
            <a:r>
              <a:rPr lang="ru-RU" sz="2500" b="1" cap="none" smtClean="0">
                <a:ln>
                  <a:noFill/>
                </a:ln>
                <a:solidFill>
                  <a:srgbClr val="FF0000"/>
                </a:solidFill>
              </a:rPr>
              <a:t/>
            </a:r>
            <a:br>
              <a:rPr lang="ru-RU" sz="2500" b="1" cap="none" smtClean="0">
                <a:ln>
                  <a:noFill/>
                </a:ln>
                <a:solidFill>
                  <a:srgbClr val="FF0000"/>
                </a:solidFill>
              </a:rPr>
            </a:br>
            <a:endParaRPr lang="ru-RU" sz="3200" cap="none" smtClean="0">
              <a:ln>
                <a:noFill/>
              </a:ln>
            </a:endParaRPr>
          </a:p>
        </p:txBody>
      </p:sp>
      <p:sp>
        <p:nvSpPr>
          <p:cNvPr id="20483" name="Прямоугольник 4"/>
          <p:cNvSpPr>
            <a:spLocks noChangeArrowheads="1"/>
          </p:cNvSpPr>
          <p:nvPr/>
        </p:nvSpPr>
        <p:spPr bwMode="auto">
          <a:xfrm>
            <a:off x="3625850" y="381000"/>
            <a:ext cx="8180388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spcBef>
                <a:spcPts val="1000"/>
              </a:spcBef>
              <a:buClr>
                <a:srgbClr val="A53010"/>
              </a:buClr>
            </a:pPr>
            <a:r>
              <a:rPr lang="ru-RU" sz="1600" b="1">
                <a:solidFill>
                  <a:srgbClr val="000000"/>
                </a:solidFill>
                <a:latin typeface="Century Gothic" pitchFamily="34" charset="0"/>
              </a:rPr>
              <a:t>Муниципальное бюджетное дошкольное образовательное учреждение центр развития ребенка – детский сад №2 «Ромашка»                        </a:t>
            </a:r>
            <a:endParaRPr lang="ru-RU" sz="1600" b="1">
              <a:solidFill>
                <a:srgbClr val="000000"/>
              </a:solidFill>
            </a:endParaRPr>
          </a:p>
          <a:p>
            <a:pPr algn="ctr" defTabSz="914400">
              <a:spcBef>
                <a:spcPts val="1000"/>
              </a:spcBef>
              <a:buClr>
                <a:srgbClr val="A53010"/>
              </a:buClr>
            </a:pPr>
            <a:r>
              <a:rPr lang="ru-RU" sz="1600" b="1">
                <a:solidFill>
                  <a:srgbClr val="000000"/>
                </a:solidFill>
                <a:latin typeface="Century Gothic" pitchFamily="34" charset="0"/>
              </a:rPr>
              <a:t>  Данковского муниципального района липецкой области</a:t>
            </a:r>
          </a:p>
        </p:txBody>
      </p:sp>
      <p:sp>
        <p:nvSpPr>
          <p:cNvPr id="20484" name="Прямоугольник 5"/>
          <p:cNvSpPr>
            <a:spLocks noChangeArrowheads="1"/>
          </p:cNvSpPr>
          <p:nvPr/>
        </p:nvSpPr>
        <p:spPr bwMode="auto">
          <a:xfrm>
            <a:off x="2898775" y="3971925"/>
            <a:ext cx="82296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042349"/>
                </a:solidFill>
              </a:rPr>
              <a:t>              </a:t>
            </a:r>
            <a:r>
              <a:rPr lang="ru-RU" sz="2400">
                <a:solidFill>
                  <a:srgbClr val="042349"/>
                </a:solidFill>
                <a:latin typeface="Century Gothic" pitchFamily="34" charset="0"/>
              </a:rPr>
              <a:t>Воспитатели высшей квалификационной категории</a:t>
            </a:r>
          </a:p>
          <a:p>
            <a:pPr algn="ctr"/>
            <a:endParaRPr lang="ru-RU" sz="2400" b="1">
              <a:solidFill>
                <a:srgbClr val="042349"/>
              </a:solidFill>
              <a:latin typeface="Century Gothic" pitchFamily="34" charset="0"/>
            </a:endParaRPr>
          </a:p>
          <a:p>
            <a:pPr algn="ctr"/>
            <a:r>
              <a:rPr lang="ru-RU" sz="2400" b="1">
                <a:solidFill>
                  <a:srgbClr val="042349"/>
                </a:solidFill>
              </a:rPr>
              <a:t>         </a:t>
            </a:r>
            <a:r>
              <a:rPr lang="ru-RU" sz="2400" b="1">
                <a:solidFill>
                  <a:srgbClr val="042349"/>
                </a:solidFill>
                <a:latin typeface="Century Gothic" pitchFamily="34" charset="0"/>
              </a:rPr>
              <a:t>Филатова Анна Юрьевна</a:t>
            </a:r>
          </a:p>
          <a:p>
            <a:pPr algn="ctr"/>
            <a:r>
              <a:rPr lang="ru-RU" sz="2400" b="1">
                <a:solidFill>
                  <a:srgbClr val="042349"/>
                </a:solidFill>
              </a:rPr>
              <a:t>        </a:t>
            </a:r>
            <a:r>
              <a:rPr lang="ru-RU" sz="2400" b="1">
                <a:solidFill>
                  <a:srgbClr val="042349"/>
                </a:solidFill>
                <a:latin typeface="Century Gothic" pitchFamily="34" charset="0"/>
              </a:rPr>
              <a:t>Кириллова Наталья Анатольевна</a:t>
            </a:r>
            <a:endParaRPr lang="ru-RU" sz="2400">
              <a:latin typeface="Century Gothic" pitchFamily="34" charset="0"/>
            </a:endParaRPr>
          </a:p>
        </p:txBody>
      </p:sp>
      <p:pic>
        <p:nvPicPr>
          <p:cNvPr id="20485" name="Picture 8" descr="chistye_rek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8763" y="395288"/>
            <a:ext cx="2862262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ZDmGoIOYFv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3088" y="3289300"/>
            <a:ext cx="372110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Прямоугольник 11"/>
          <p:cNvSpPr>
            <a:spLocks noChangeArrowheads="1"/>
          </p:cNvSpPr>
          <p:nvPr/>
        </p:nvSpPr>
        <p:spPr bwMode="auto">
          <a:xfrm>
            <a:off x="2809875" y="0"/>
            <a:ext cx="8567738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057400" lvl="4" indent="-228600" algn="ctr">
              <a:buFont typeface="Arial" charset="0"/>
              <a:buNone/>
            </a:pPr>
            <a:r>
              <a:rPr lang="ru-RU" sz="2800" b="1">
                <a:solidFill>
                  <a:srgbClr val="FF0101"/>
                </a:solidFill>
                <a:latin typeface="Times New Roman" pitchFamily="18" charset="0"/>
                <a:cs typeface="Times New Roman" pitchFamily="18" charset="0"/>
              </a:rPr>
              <a:t>Экологический субботник «Чистый берег реки  Вязовня» 2019 год</a:t>
            </a:r>
          </a:p>
          <a:p>
            <a:pPr marL="2057400" lvl="4" indent="-228600" algn="ctr">
              <a:buFont typeface="Arial" charset="0"/>
              <a:buNone/>
            </a:pPr>
            <a:endParaRPr lang="ru-RU" sz="2800" b="1">
              <a:solidFill>
                <a:srgbClr val="FF010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057400" lvl="4" indent="-228600" algn="ctr">
              <a:buFont typeface="Arial" charset="0"/>
              <a:buNone/>
            </a:pPr>
            <a:r>
              <a:rPr lang="ru-RU" sz="2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Акция совместно с клубом молодых семей «Семейный очаг».</a:t>
            </a:r>
          </a:p>
          <a:p>
            <a:pPr marL="2057400" lvl="4" indent="-228600">
              <a:buFont typeface="Arial" charset="0"/>
              <a:buNone/>
            </a:pPr>
            <a:endParaRPr lang="ru-RU" sz="20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8" descr="chistye_rek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77800"/>
            <a:ext cx="25082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8" descr="0SNIqd22vg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738" y="2171700"/>
            <a:ext cx="2538412" cy="338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9" descr="el75ZPwtKQ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17075" y="1819275"/>
            <a:ext cx="2106613" cy="281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10" descr="H0j7KMAX6T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94088" y="2446338"/>
            <a:ext cx="2320925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11" descr="ta1L6ffMyxk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02563" y="4486275"/>
            <a:ext cx="2890837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12" descr="kXOYzpjWhUU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9825" y="1989138"/>
            <a:ext cx="2162175" cy="288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Прямоугольник 11"/>
          <p:cNvSpPr>
            <a:spLocks noChangeArrowheads="1"/>
          </p:cNvSpPr>
          <p:nvPr/>
        </p:nvSpPr>
        <p:spPr bwMode="auto">
          <a:xfrm>
            <a:off x="2809875" y="0"/>
            <a:ext cx="9196388" cy="198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057400" lvl="4" indent="-228600">
              <a:buFont typeface="Arial" charset="0"/>
              <a:buNone/>
            </a:pPr>
            <a:endParaRPr lang="ru-RU" sz="2800" b="1">
              <a:solidFill>
                <a:srgbClr val="FF010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057400" lvl="4" indent="-228600">
              <a:buFont typeface="Arial" charset="0"/>
              <a:buNone/>
            </a:pPr>
            <a:r>
              <a:rPr lang="ru-RU" sz="2800" b="1">
                <a:solidFill>
                  <a:srgbClr val="FF0101"/>
                </a:solidFill>
                <a:latin typeface="Times New Roman" pitchFamily="18" charset="0"/>
                <a:cs typeface="Times New Roman" pitchFamily="18" charset="0"/>
              </a:rPr>
              <a:t>Трудовой десант на берег реки Дон 2020 год</a:t>
            </a:r>
          </a:p>
          <a:p>
            <a:pPr marL="2057400" lvl="4" indent="-228600">
              <a:buFont typeface="Arial" charset="0"/>
              <a:buNone/>
            </a:pPr>
            <a:r>
              <a:rPr lang="ru-RU" sz="2800" b="1">
                <a:solidFill>
                  <a:srgbClr val="FF0101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sz="2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Акция «Чистый Дон»</a:t>
            </a:r>
          </a:p>
          <a:p>
            <a:pPr marL="2057400" lvl="4" indent="-228600">
              <a:buFont typeface="Arial" charset="0"/>
              <a:buNone/>
            </a:pPr>
            <a:endParaRPr lang="ru-RU" sz="20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057400" lvl="4" indent="-228600">
              <a:buFont typeface="Arial" charset="0"/>
              <a:buNone/>
            </a:pPr>
            <a:endParaRPr lang="ru-RU" sz="20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8" descr="chistye_rek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77800"/>
            <a:ext cx="25082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9" descr="3JNU20A6yC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83538" y="1379538"/>
            <a:ext cx="3825875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10" descr="dEQ11jGgtGQ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4788" y="2093913"/>
            <a:ext cx="3184525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11" descr="V_8iDzYSNZQ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3175" y="1366838"/>
            <a:ext cx="3702050" cy="277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12" descr="V8VsDHkOC6s (1)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11375" y="4289425"/>
            <a:ext cx="3201988" cy="240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13" descr="q4xME1j11ag (1)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18263" y="4048125"/>
            <a:ext cx="3400425" cy="255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Прямоугольник 11"/>
          <p:cNvSpPr>
            <a:spLocks noChangeArrowheads="1"/>
          </p:cNvSpPr>
          <p:nvPr/>
        </p:nvSpPr>
        <p:spPr bwMode="auto">
          <a:xfrm>
            <a:off x="2809875" y="0"/>
            <a:ext cx="9196388" cy="198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057400" lvl="4" indent="-228600">
              <a:buFont typeface="Arial" charset="0"/>
              <a:buNone/>
            </a:pPr>
            <a:endParaRPr lang="ru-RU" sz="2800" b="1">
              <a:solidFill>
                <a:srgbClr val="FF010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057400" lvl="4" indent="-228600">
              <a:buFont typeface="Arial" charset="0"/>
              <a:buNone/>
            </a:pPr>
            <a:r>
              <a:rPr lang="ru-RU" sz="2800" b="1">
                <a:solidFill>
                  <a:srgbClr val="FF0101"/>
                </a:solidFill>
                <a:latin typeface="Times New Roman" pitchFamily="18" charset="0"/>
                <a:cs typeface="Times New Roman" pitchFamily="18" charset="0"/>
              </a:rPr>
              <a:t>Трудовой десант на берег реки Дон 2021 год</a:t>
            </a:r>
          </a:p>
          <a:p>
            <a:pPr marL="2057400" lvl="4" indent="-228600" algn="ctr">
              <a:buFont typeface="Arial" charset="0"/>
              <a:buNone/>
            </a:pPr>
            <a:r>
              <a:rPr lang="ru-RU" sz="2800" b="1">
                <a:solidFill>
                  <a:srgbClr val="FF010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Совместно с клубом молодых семей семейный очаг и ЛООО «Союз женщин Данковского района»</a:t>
            </a:r>
          </a:p>
          <a:p>
            <a:pPr marL="2057400" lvl="4" indent="-228600">
              <a:buFont typeface="Arial" charset="0"/>
              <a:buNone/>
            </a:pPr>
            <a:endParaRPr lang="ru-RU" sz="20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8" descr="chistye_rek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77800"/>
            <a:ext cx="25082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9" descr="ZDmGoIOYFv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94675" y="1778000"/>
            <a:ext cx="3584575" cy="268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10" descr="cOXeP0YOwn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084388"/>
            <a:ext cx="33020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11" descr="DWMnV_7O4U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44913" y="1816100"/>
            <a:ext cx="3806825" cy="285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12" descr="YULx9ZVqB_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96188" y="4159250"/>
            <a:ext cx="2024062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13" descr="S7rYllBQ99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30463" y="4354513"/>
            <a:ext cx="3114675" cy="233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Прямоугольник 11"/>
          <p:cNvSpPr>
            <a:spLocks noChangeArrowheads="1"/>
          </p:cNvSpPr>
          <p:nvPr/>
        </p:nvSpPr>
        <p:spPr bwMode="auto">
          <a:xfrm>
            <a:off x="2809875" y="531813"/>
            <a:ext cx="8567738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057400" lvl="4" indent="-228600" algn="ctr">
              <a:buFont typeface="Arial" charset="0"/>
              <a:buNone/>
            </a:pPr>
            <a:r>
              <a:rPr lang="ru-RU" sz="2800" b="1">
                <a:solidFill>
                  <a:srgbClr val="FF0101"/>
                </a:solidFill>
                <a:latin typeface="Times New Roman" pitchFamily="18" charset="0"/>
                <a:cs typeface="Times New Roman" pitchFamily="18" charset="0"/>
              </a:rPr>
              <a:t>Праздник  «Между речек веселых» на берегу реки Дон совместно с родителями</a:t>
            </a:r>
          </a:p>
          <a:p>
            <a:pPr marL="2057400" lvl="4" indent="-228600" algn="ctr">
              <a:buFont typeface="Arial" charset="0"/>
              <a:buNone/>
            </a:pPr>
            <a:endParaRPr lang="ru-RU" sz="2800">
              <a:solidFill>
                <a:srgbClr val="FF010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057400" lvl="4" indent="-228600">
              <a:buFont typeface="Arial" charset="0"/>
              <a:buNone/>
            </a:pPr>
            <a:endParaRPr lang="ru-RU" sz="2800">
              <a:solidFill>
                <a:srgbClr val="FF010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9" descr="t5wOIcmXcE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4975" y="1922463"/>
            <a:ext cx="4862513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10" descr="fm6Woe7R15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6425" y="1587500"/>
            <a:ext cx="2363788" cy="315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11" descr="xPw64nOf1w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725" y="2220913"/>
            <a:ext cx="2365375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12" descr="Uj9r38LBAvw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51350" y="4598988"/>
            <a:ext cx="4016375" cy="225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8" descr="chistye_reki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7175" y="177800"/>
            <a:ext cx="25082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Прямоугольник 11"/>
          <p:cNvSpPr>
            <a:spLocks noChangeArrowheads="1"/>
          </p:cNvSpPr>
          <p:nvPr/>
        </p:nvSpPr>
        <p:spPr bwMode="auto">
          <a:xfrm>
            <a:off x="2809875" y="531813"/>
            <a:ext cx="8567738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057400" lvl="4" indent="-228600" algn="ctr">
              <a:buFont typeface="Arial" charset="0"/>
              <a:buNone/>
            </a:pPr>
            <a:r>
              <a:rPr lang="ru-RU" sz="2800" b="1">
                <a:solidFill>
                  <a:srgbClr val="FF0101"/>
                </a:solidFill>
                <a:latin typeface="Times New Roman" pitchFamily="18" charset="0"/>
                <a:cs typeface="Times New Roman" pitchFamily="18" charset="0"/>
              </a:rPr>
              <a:t>Трудовой десант в «Стрелецкий лес» 2020 год</a:t>
            </a:r>
          </a:p>
          <a:p>
            <a:pPr marL="2057400" lvl="4" indent="-228600">
              <a:buFont typeface="Arial" charset="0"/>
              <a:buNone/>
            </a:pPr>
            <a:endParaRPr lang="ru-RU" sz="2800">
              <a:solidFill>
                <a:srgbClr val="FF010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8" descr="chistye_rek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77800"/>
            <a:ext cx="25082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8" descr="1XudVEmNR4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94625" y="1603375"/>
            <a:ext cx="4148138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9" descr="ul5he87FQa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663" y="2124075"/>
            <a:ext cx="346710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10" descr="x7OrpSKesv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57975" y="4144963"/>
            <a:ext cx="1901825" cy="253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11" descr="4XskvlwOnEY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78325" y="1790700"/>
            <a:ext cx="3092450" cy="231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12" descr="ul5he87FQa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98725" y="4371975"/>
            <a:ext cx="3074988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60000">
              <a:schemeClr val="bg2">
                <a:lumMod val="40000"/>
                <a:lumOff val="6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 bwMode="auto">
          <a:xfrm>
            <a:off x="2193925" y="2362200"/>
            <a:ext cx="7072313" cy="1338263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b="1" cap="none" smtClean="0">
                <a:ln>
                  <a:noFill/>
                </a:ln>
                <a:solidFill>
                  <a:srgbClr val="FF0101"/>
                </a:solidFill>
              </a:rPr>
              <a:t>СПАСИБО ЗА ВНИМАНИЕ!</a:t>
            </a:r>
            <a:br>
              <a:rPr lang="ru-RU" b="1" cap="none" smtClean="0">
                <a:ln>
                  <a:noFill/>
                </a:ln>
                <a:solidFill>
                  <a:srgbClr val="FF0101"/>
                </a:solidFill>
              </a:rPr>
            </a:br>
            <a:r>
              <a:rPr lang="ru-RU" b="1" cap="none" smtClean="0">
                <a:ln>
                  <a:noFill/>
                </a:ln>
                <a:solidFill>
                  <a:srgbClr val="FF0101"/>
                </a:solidFill>
              </a:rPr>
              <a:t/>
            </a:r>
            <a:br>
              <a:rPr lang="ru-RU" b="1" cap="none" smtClean="0">
                <a:ln>
                  <a:noFill/>
                </a:ln>
                <a:solidFill>
                  <a:srgbClr val="FF0101"/>
                </a:solidFill>
              </a:rPr>
            </a:br>
            <a:r>
              <a:rPr lang="ru-RU" b="1" cap="none" smtClean="0">
                <a:ln>
                  <a:noFill/>
                </a:ln>
                <a:solidFill>
                  <a:srgbClr val="FF0101"/>
                </a:solidFill>
              </a:rPr>
              <a:t>ТВОРЧЕСКИХ УСПЕХОВ!</a:t>
            </a:r>
          </a:p>
        </p:txBody>
      </p:sp>
      <p:pic>
        <p:nvPicPr>
          <p:cNvPr id="37891" name="Picture 8" descr="chistye_rek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77800"/>
            <a:ext cx="25082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52000">
              <a:schemeClr val="bg2">
                <a:lumMod val="40000"/>
                <a:lumOff val="6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 bwMode="auto">
          <a:xfrm>
            <a:off x="5173663" y="285750"/>
            <a:ext cx="6019800" cy="11430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2000" b="1" cap="none" smtClean="0">
                <a:ln>
                  <a:noFill/>
                </a:ln>
                <a:solidFill>
                  <a:srgbClr val="FF0101"/>
                </a:solidFill>
              </a:rPr>
              <a:t>АКТУАЛЬНОСТЬ</a:t>
            </a:r>
          </a:p>
        </p:txBody>
      </p:sp>
      <p:sp>
        <p:nvSpPr>
          <p:cNvPr id="21507" name="Текст 7"/>
          <p:cNvSpPr>
            <a:spLocks noGrp="1"/>
          </p:cNvSpPr>
          <p:nvPr>
            <p:ph type="body" sz="half" idx="2"/>
          </p:nvPr>
        </p:nvSpPr>
        <p:spPr>
          <a:xfrm>
            <a:off x="4775200" y="1746250"/>
            <a:ext cx="6870700" cy="4481513"/>
          </a:xfrm>
        </p:spPr>
        <p:txBody>
          <a:bodyPr/>
          <a:lstStyle/>
          <a:p>
            <a:pPr eaLnBrk="1" hangingPunct="1"/>
            <a:endParaRPr lang="ru-RU" sz="1600" smtClean="0"/>
          </a:p>
          <a:p>
            <a:pPr>
              <a:buFont typeface="Wingdings 3" pitchFamily="18" charset="2"/>
              <a:buChar char=""/>
            </a:pPr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Одной из главных проблем на современном этапе становится формирование разумного взаимодействия человека с природой. Чтобы сохранить берега рек чистыми и  красивыми  необходимо воспитывать экологическую культуру с детства. Большинство людей считают берега рек   местом отдыха, но мало кто задумывается о судьбе рек, и их обитателях. После отдыха людей  у реки остаются не потушенные костры, мусор. А дети всегда берут пример с родителей. Поэтому необходимо прививать любовь к природе, формировать отзывчивость, любознательность и воспитывать способность управлять своим поведением в природе.</a:t>
            </a:r>
          </a:p>
        </p:txBody>
      </p:sp>
      <p:pic>
        <p:nvPicPr>
          <p:cNvPr id="21508" name="Picture 8" descr="1XudVEmNR4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088" y="2422525"/>
            <a:ext cx="4549775" cy="375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9" descr="chistye_rek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550" y="190500"/>
            <a:ext cx="2862263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53000">
              <a:schemeClr val="bg2">
                <a:lumMod val="40000"/>
                <a:lumOff val="6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Текст 7"/>
          <p:cNvSpPr>
            <a:spLocks noGrp="1"/>
          </p:cNvSpPr>
          <p:nvPr>
            <p:ph type="body" sz="half" idx="2"/>
          </p:nvPr>
        </p:nvSpPr>
        <p:spPr>
          <a:xfrm>
            <a:off x="3763963" y="574675"/>
            <a:ext cx="8026400" cy="5546725"/>
          </a:xfrm>
        </p:spPr>
        <p:txBody>
          <a:bodyPr/>
          <a:lstStyle/>
          <a:p>
            <a:pPr eaLnBrk="1" hangingPunct="1"/>
            <a:r>
              <a:rPr lang="ru-RU" sz="2000" b="1" smtClean="0">
                <a:solidFill>
                  <a:srgbClr val="FF0101"/>
                </a:solidFill>
                <a:latin typeface="Times New Roman" pitchFamily="18" charset="0"/>
                <a:cs typeface="Times New Roman" pitchFamily="18" charset="0"/>
              </a:rPr>
              <a:t>Тип проекта</a:t>
            </a:r>
            <a:r>
              <a:rPr lang="ru-RU" sz="20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познавательно - исследовательский</a:t>
            </a:r>
          </a:p>
          <a:p>
            <a:pPr eaLnBrk="1" hangingPunct="1"/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smtClean="0">
                <a:solidFill>
                  <a:srgbClr val="FF0101"/>
                </a:solidFill>
                <a:latin typeface="Times New Roman" pitchFamily="18" charset="0"/>
                <a:cs typeface="Times New Roman" pitchFamily="18" charset="0"/>
              </a:rPr>
              <a:t>Форма проекта</a:t>
            </a:r>
            <a:r>
              <a:rPr lang="ru-RU" sz="20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фронтальный.</a:t>
            </a:r>
          </a:p>
          <a:p>
            <a:pPr eaLnBrk="1" hangingPunct="1"/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smtClean="0">
                <a:solidFill>
                  <a:srgbClr val="FF0101"/>
                </a:solidFill>
                <a:latin typeface="Times New Roman" pitchFamily="18" charset="0"/>
                <a:cs typeface="Times New Roman" pitchFamily="18" charset="0"/>
              </a:rPr>
              <a:t>Вид проекта</a:t>
            </a:r>
            <a:r>
              <a:rPr lang="ru-RU" sz="20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долгосрочный. </a:t>
            </a:r>
          </a:p>
          <a:p>
            <a:pPr eaLnBrk="1" hangingPunct="1"/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smtClean="0">
                <a:solidFill>
                  <a:srgbClr val="FF0101"/>
                </a:solidFill>
                <a:latin typeface="Times New Roman" pitchFamily="18" charset="0"/>
                <a:cs typeface="Times New Roman" pitchFamily="18" charset="0"/>
              </a:rPr>
              <a:t>Участники</a:t>
            </a:r>
            <a:r>
              <a:rPr lang="ru-RU" sz="2000" smtClean="0">
                <a:solidFill>
                  <a:srgbClr val="FF010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smtClean="0">
                <a:solidFill>
                  <a:srgbClr val="FF0101"/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дети 5-6лет, родители воспитанников, педагоги.</a:t>
            </a:r>
          </a:p>
          <a:p>
            <a:pPr>
              <a:buFont typeface="Wingdings 3" pitchFamily="18" charset="2"/>
              <a:buChar char=""/>
            </a:pPr>
            <a:r>
              <a:rPr lang="ru-RU" sz="2000" b="1" smtClean="0">
                <a:solidFill>
                  <a:srgbClr val="FF0101"/>
                </a:solidFill>
                <a:latin typeface="Times New Roman" pitchFamily="18" charset="0"/>
                <a:cs typeface="Times New Roman" pitchFamily="18" charset="0"/>
              </a:rPr>
              <a:t>Формы и методы работы</a:t>
            </a:r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3" pitchFamily="18" charset="2"/>
              <a:buChar char=""/>
            </a:pPr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1.наблюдения , </a:t>
            </a:r>
            <a:b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2. сбор информации,</a:t>
            </a:r>
            <a:b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3. опыты и эксперименты,</a:t>
            </a:r>
            <a:b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4. экскурсии и акции,</a:t>
            </a:r>
          </a:p>
          <a:p>
            <a:pPr>
              <a:buFont typeface="Wingdings 3" pitchFamily="18" charset="2"/>
              <a:buChar char=""/>
            </a:pPr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5. обработка собранной информации,</a:t>
            </a:r>
            <a:b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6. творческая работа</a:t>
            </a:r>
          </a:p>
        </p:txBody>
      </p:sp>
      <p:pic>
        <p:nvPicPr>
          <p:cNvPr id="22531" name="Picture 6" descr="chistye_rek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913" y="231775"/>
            <a:ext cx="2574925" cy="178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5" descr="3JNU20A6yC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979738"/>
            <a:ext cx="3803650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6" descr="q4xME1j11ag (1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34375" y="3571875"/>
            <a:ext cx="3613150" cy="270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55000">
              <a:schemeClr val="bg2">
                <a:lumMod val="40000"/>
                <a:lumOff val="6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Текст 7"/>
          <p:cNvSpPr>
            <a:spLocks noGrp="1"/>
          </p:cNvSpPr>
          <p:nvPr>
            <p:ph type="body" sz="half" idx="2"/>
          </p:nvPr>
        </p:nvSpPr>
        <p:spPr>
          <a:xfrm>
            <a:off x="3302000" y="912813"/>
            <a:ext cx="8266113" cy="32448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FFFFFF"/>
              </a:buClr>
            </a:pPr>
            <a:r>
              <a:rPr lang="ru-RU" sz="2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Формирование у детей экологической культуры поведения в окружающей нас природе, расширение представлений о роли реки в жизни человека, ее значении для жизни всего живого, через различные виды деятельности.</a:t>
            </a:r>
          </a:p>
          <a:p>
            <a:pPr eaLnBrk="1" hangingPunct="1">
              <a:lnSpc>
                <a:spcPct val="80000"/>
              </a:lnSpc>
              <a:buClr>
                <a:srgbClr val="FFFFFF"/>
              </a:buClr>
            </a:pPr>
            <a:endParaRPr lang="ru-RU" sz="200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 3" pitchFamily="18" charset="2"/>
              <a:buChar char=""/>
            </a:pPr>
            <a:r>
              <a:rPr lang="ru-RU" sz="2000" b="1" smtClean="0">
                <a:solidFill>
                  <a:srgbClr val="FF0101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:- </a:t>
            </a:r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изучить литературные источники по исследуемой проблеме,</a:t>
            </a:r>
          </a:p>
          <a:p>
            <a:pPr>
              <a:lnSpc>
                <a:spcPct val="80000"/>
              </a:lnSpc>
              <a:buFont typeface="Wingdings 3" pitchFamily="18" charset="2"/>
              <a:buChar char=""/>
            </a:pPr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провести наблюдения  за флорой и фауной рек Данковского края,</a:t>
            </a:r>
          </a:p>
          <a:p>
            <a:pPr>
              <a:lnSpc>
                <a:spcPct val="80000"/>
              </a:lnSpc>
              <a:buFont typeface="Wingdings 3" pitchFamily="18" charset="2"/>
              <a:buChar char=""/>
            </a:pPr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провести цикл экспериментов с водой (речная, родниковая, водопроводная), проанализировать полученные данные в процессе исследования выбранной темы и сделать выводы,</a:t>
            </a:r>
          </a:p>
          <a:p>
            <a:pPr>
              <a:lnSpc>
                <a:spcPct val="80000"/>
              </a:lnSpc>
              <a:buFont typeface="Wingdings 3" pitchFamily="18" charset="2"/>
              <a:buChar char=""/>
            </a:pPr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организовать регулярную очистку берегов рек и родников  Дона и Вязовни,</a:t>
            </a:r>
          </a:p>
          <a:p>
            <a:pPr>
              <a:lnSpc>
                <a:spcPct val="80000"/>
              </a:lnSpc>
              <a:buFont typeface="Wingdings 3" pitchFamily="18" charset="2"/>
              <a:buChar char=""/>
            </a:pPr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развивать познавательный интерес и любознательность в процессе наблюдений,</a:t>
            </a:r>
          </a:p>
          <a:p>
            <a:pPr>
              <a:lnSpc>
                <a:spcPct val="80000"/>
              </a:lnSpc>
              <a:buFont typeface="Wingdings 3" pitchFamily="18" charset="2"/>
              <a:buChar char=""/>
            </a:pPr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формировать понимание последствий экологически безответственного поведения (разведение костров,  оставление мусора и т. д.) через ознакомление с правилами поведения на природе,</a:t>
            </a:r>
          </a:p>
          <a:p>
            <a:pPr>
              <a:lnSpc>
                <a:spcPct val="80000"/>
              </a:lnSpc>
              <a:buFont typeface="Wingdings 3" pitchFamily="18" charset="2"/>
              <a:buChar char=""/>
            </a:pPr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-привлечь родителей к проблеме воспитания у детей любви к природе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3555" name="Picture 7" descr="kXOYzpjWhU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638" y="2505075"/>
            <a:ext cx="2801937" cy="373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8" descr="chistye_rek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8300" y="369888"/>
            <a:ext cx="2506663" cy="174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57000">
              <a:schemeClr val="bg2">
                <a:lumMod val="40000"/>
                <a:lumOff val="6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 bwMode="auto">
          <a:xfrm>
            <a:off x="3197225" y="0"/>
            <a:ext cx="5719763" cy="89535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2000" b="1" cap="none" smtClean="0">
                <a:ln>
                  <a:noFill/>
                </a:ln>
                <a:solidFill>
                  <a:srgbClr val="FF0101"/>
                </a:solidFill>
              </a:rPr>
              <a:t>1ЭТАП РАБОТЫ НАД ПРОЕКТОМ</a:t>
            </a:r>
            <a:br>
              <a:rPr lang="ru-RU" sz="2000" b="1" cap="none" smtClean="0">
                <a:ln>
                  <a:noFill/>
                </a:ln>
                <a:solidFill>
                  <a:srgbClr val="FF0101"/>
                </a:solidFill>
              </a:rPr>
            </a:br>
            <a:r>
              <a:rPr lang="ru-RU" sz="1800" cap="none" smtClean="0">
                <a:ln>
                  <a:noFill/>
                </a:ln>
                <a:solidFill>
                  <a:srgbClr val="FF0101"/>
                </a:solidFill>
              </a:rPr>
              <a:t>(ПОДГОТОВИТЕЛЬНЫЙ</a:t>
            </a:r>
            <a:r>
              <a:rPr lang="ru-RU" sz="1800" cap="none" smtClean="0">
                <a:ln>
                  <a:noFill/>
                </a:ln>
                <a:solidFill>
                  <a:srgbClr val="C00000"/>
                </a:solidFill>
              </a:rPr>
              <a:t>)</a:t>
            </a:r>
          </a:p>
        </p:txBody>
      </p:sp>
      <p:sp>
        <p:nvSpPr>
          <p:cNvPr id="24579" name="Текст 7"/>
          <p:cNvSpPr>
            <a:spLocks noGrp="1"/>
          </p:cNvSpPr>
          <p:nvPr>
            <p:ph type="body" sz="half" idx="2"/>
          </p:nvPr>
        </p:nvSpPr>
        <p:spPr>
          <a:xfrm>
            <a:off x="528638" y="1874838"/>
            <a:ext cx="10847387" cy="5146675"/>
          </a:xfrm>
        </p:spPr>
        <p:txBody>
          <a:bodyPr/>
          <a:lstStyle/>
          <a:p>
            <a:pPr>
              <a:buFont typeface="Wingdings 3" pitchFamily="18" charset="2"/>
              <a:buChar char=""/>
            </a:pPr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Проведено анкетирование родителей «Экологическое воспитание в семье».</a:t>
            </a:r>
          </a:p>
          <a:p>
            <a:pPr>
              <a:buFont typeface="Wingdings 3" pitchFamily="18" charset="2"/>
              <a:buChar char=""/>
            </a:pPr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Оформлен альбом «Живое серебро Дона».</a:t>
            </a:r>
          </a:p>
          <a:p>
            <a:pPr>
              <a:buFont typeface="Wingdings 3" pitchFamily="18" charset="2"/>
              <a:buChar char=""/>
            </a:pPr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Оформлены памятки и буклеты для родителей «Сохраним природу родного края».</a:t>
            </a:r>
          </a:p>
          <a:p>
            <a:pPr>
              <a:buFont typeface="Wingdings 3" pitchFamily="18" charset="2"/>
              <a:buChar char=""/>
            </a:pPr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 Оборудовали в уголке природы мини – лабораторию  по проведению опытно – экспериментальной деятельности с водой.</a:t>
            </a:r>
          </a:p>
          <a:p>
            <a:pPr>
              <a:buFont typeface="Wingdings 3" pitchFamily="18" charset="2"/>
              <a:buChar char=""/>
            </a:pPr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5.Сформировали видеотеку познавательных фильмов и мультфильмов для детей из серии «Уроки тетушки Совы», «Эколята – дошколята».</a:t>
            </a:r>
          </a:p>
        </p:txBody>
      </p:sp>
      <p:pic>
        <p:nvPicPr>
          <p:cNvPr id="24580" name="Picture 7" descr="DWMnV_7O4U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62788" y="4371975"/>
            <a:ext cx="331470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8" descr="YU5FixNFIA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875838" y="285750"/>
            <a:ext cx="210502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8" descr="chistye_reki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25082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 idx="4294967295"/>
          </p:nvPr>
        </p:nvSpPr>
        <p:spPr bwMode="auto">
          <a:xfrm>
            <a:off x="3482975" y="0"/>
            <a:ext cx="5543550" cy="895350"/>
          </a:xfrm>
          <a:noFill/>
        </p:spPr>
        <p:txBody>
          <a:bodyPr wrap="square" numCol="1" anchor="b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2000" b="1" cap="none" smtClean="0">
                <a:ln>
                  <a:noFill/>
                </a:ln>
                <a:solidFill>
                  <a:srgbClr val="FF0101"/>
                </a:solidFill>
              </a:rPr>
              <a:t>2 ЭТАП РАБОТЫ НАД ПРОЕКТОМ</a:t>
            </a:r>
            <a:br>
              <a:rPr lang="ru-RU" sz="2000" b="1" cap="none" smtClean="0">
                <a:ln>
                  <a:noFill/>
                </a:ln>
                <a:solidFill>
                  <a:srgbClr val="FF0101"/>
                </a:solidFill>
              </a:rPr>
            </a:br>
            <a:r>
              <a:rPr lang="ru-RU" sz="1800" cap="none" smtClean="0">
                <a:ln>
                  <a:noFill/>
                </a:ln>
                <a:solidFill>
                  <a:srgbClr val="FF0101"/>
                </a:solidFill>
              </a:rPr>
              <a:t>(основной)</a:t>
            </a:r>
          </a:p>
        </p:txBody>
      </p:sp>
      <p:sp>
        <p:nvSpPr>
          <p:cNvPr id="26626" name="Текст 7"/>
          <p:cNvSpPr>
            <a:spLocks noGrp="1"/>
          </p:cNvSpPr>
          <p:nvPr>
            <p:ph type="body" sz="half" idx="4294967295"/>
          </p:nvPr>
        </p:nvSpPr>
        <p:spPr>
          <a:xfrm>
            <a:off x="1019175" y="1711325"/>
            <a:ext cx="10847388" cy="5146675"/>
          </a:xfrm>
        </p:spPr>
        <p:txBody>
          <a:bodyPr anchor="t"/>
          <a:lstStyle/>
          <a:p>
            <a:pPr marL="0" indent="0"/>
            <a:endParaRPr lang="ru-RU" sz="1800" smtClean="0"/>
          </a:p>
          <a:p>
            <a:pPr marL="0" indent="0"/>
            <a:endParaRPr lang="ru-RU" sz="1800" smtClean="0"/>
          </a:p>
          <a:p>
            <a:pPr marL="0" indent="0"/>
            <a:r>
              <a:rPr lang="ru-RU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Проведено 6 «Трудовых десантов» по уборке мусора на берегу рек Вязовня, Дон в разное время года.</a:t>
            </a:r>
          </a:p>
          <a:p>
            <a:pPr marL="0" indent="0"/>
            <a:r>
              <a:rPr lang="ru-RU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Работа в мини – лаборатории «Волшебница вода».</a:t>
            </a:r>
          </a:p>
          <a:p>
            <a:pPr marL="0" indent="0"/>
            <a:r>
              <a:rPr lang="ru-RU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Собран  материл  флора и фауна рек Дон и Вязовня (коллекции ракушек, разные виды грунта, гербарии).</a:t>
            </a:r>
          </a:p>
          <a:p>
            <a:pPr marL="0" indent="0"/>
            <a:r>
              <a:rPr lang="ru-RU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 Оформлена  фотовыставка «Река моими глазами».</a:t>
            </a:r>
          </a:p>
          <a:p>
            <a:pPr marL="0" indent="0"/>
            <a:r>
              <a:rPr lang="ru-RU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5. Приняли участие в региональной  акции «Малые города России и городские поселения»,  для строительства новой набережной реки Дон.</a:t>
            </a:r>
          </a:p>
          <a:p>
            <a:pPr marL="0" indent="0"/>
            <a:r>
              <a:rPr lang="ru-RU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6. Экскурсии на спасательную</a:t>
            </a:r>
            <a:r>
              <a:rPr lang="ru-RU" sz="18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станцию реки Дон в разное время года, (инструктаж по правилам поведения на воде, практические занятия с работниками спасательной станции, с демонстрацией погружения водолазов). </a:t>
            </a:r>
          </a:p>
        </p:txBody>
      </p:sp>
      <p:pic>
        <p:nvPicPr>
          <p:cNvPr id="26627" name="Picture 8" descr="chistye_rek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5" y="177800"/>
            <a:ext cx="25082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7" descr="dEQ11jGgtGQ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986838" y="0"/>
            <a:ext cx="3013075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 idx="4294967295"/>
          </p:nvPr>
        </p:nvSpPr>
        <p:spPr bwMode="auto">
          <a:xfrm>
            <a:off x="3482975" y="0"/>
            <a:ext cx="5543550" cy="895350"/>
          </a:xfrm>
          <a:noFill/>
        </p:spPr>
        <p:txBody>
          <a:bodyPr wrap="square" numCol="1" anchor="b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2000" b="1" cap="none" smtClean="0">
                <a:ln>
                  <a:noFill/>
                </a:ln>
                <a:solidFill>
                  <a:srgbClr val="FF0101"/>
                </a:solidFill>
              </a:rPr>
              <a:t>3 ЭТАП РАБОТЫ НАД ПРОЕКТОМ</a:t>
            </a:r>
            <a:br>
              <a:rPr lang="ru-RU" sz="2000" b="1" cap="none" smtClean="0">
                <a:ln>
                  <a:noFill/>
                </a:ln>
                <a:solidFill>
                  <a:srgbClr val="FF0101"/>
                </a:solidFill>
              </a:rPr>
            </a:br>
            <a:r>
              <a:rPr lang="ru-RU" sz="1800" cap="none" smtClean="0">
                <a:ln>
                  <a:noFill/>
                </a:ln>
                <a:solidFill>
                  <a:srgbClr val="FF0101"/>
                </a:solidFill>
              </a:rPr>
              <a:t>(итоговый)</a:t>
            </a:r>
          </a:p>
        </p:txBody>
      </p:sp>
      <p:sp>
        <p:nvSpPr>
          <p:cNvPr id="28674" name="Текст 7"/>
          <p:cNvSpPr>
            <a:spLocks noGrp="1"/>
          </p:cNvSpPr>
          <p:nvPr>
            <p:ph type="body" sz="half" idx="4294967295"/>
          </p:nvPr>
        </p:nvSpPr>
        <p:spPr>
          <a:xfrm>
            <a:off x="1033463" y="1711325"/>
            <a:ext cx="10847387" cy="5146675"/>
          </a:xfrm>
        </p:spPr>
        <p:txBody>
          <a:bodyPr anchor="t"/>
          <a:lstStyle/>
          <a:p>
            <a:pPr marL="0" indent="0"/>
            <a:endParaRPr lang="ru-RU" sz="1800" smtClean="0"/>
          </a:p>
          <a:p>
            <a:pPr marL="0" indent="0"/>
            <a:endParaRPr lang="ru-RU" sz="1800" smtClean="0"/>
          </a:p>
          <a:p>
            <a:pPr marL="0" indent="0"/>
            <a:endParaRPr lang="ru-RU" sz="1800" smtClean="0"/>
          </a:p>
          <a:p>
            <a:pPr marL="0" indent="0"/>
            <a:r>
              <a:rPr lang="ru-RU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Проведен праздник  «Между речек веселых» на берегу реки Дон совместно с родителями.</a:t>
            </a:r>
          </a:p>
          <a:p>
            <a:pPr marL="0" indent="0"/>
            <a:r>
              <a:rPr lang="ru-RU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2.На сайте детского сада, группы, в сети интернет регулярно размещалась информация и фотоотчеты о ходе проекта.</a:t>
            </a:r>
          </a:p>
        </p:txBody>
      </p:sp>
      <p:pic>
        <p:nvPicPr>
          <p:cNvPr id="28675" name="Picture 7" descr="lFZ-iFX2TW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66175" y="385763"/>
            <a:ext cx="3124200" cy="233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8" descr="vo3IreF8pF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7925" y="904875"/>
            <a:ext cx="3452813" cy="194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9" descr="khx8f7Wcrrk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54500" y="3932238"/>
            <a:ext cx="4743450" cy="266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8" descr="chistye_reki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7175" y="177800"/>
            <a:ext cx="25082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54000">
              <a:schemeClr val="bg2">
                <a:lumMod val="40000"/>
                <a:lumOff val="6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62475" y="558800"/>
            <a:ext cx="6005513" cy="884238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L="685800" indent="-685800" algn="ctr" eaLnBrk="1" hangingPunct="1"/>
            <a:r>
              <a:rPr lang="ru-RU" b="1" cap="none" smtClean="0">
                <a:ln>
                  <a:noFill/>
                </a:ln>
                <a:solidFill>
                  <a:srgbClr val="FF0101"/>
                </a:solidFill>
                <a:latin typeface="Times New Roman" pitchFamily="18" charset="0"/>
                <a:cs typeface="Times New Roman" pitchFamily="18" charset="0"/>
              </a:rPr>
              <a:t>Экскурсии на спасательную станцию реки Дон</a:t>
            </a:r>
            <a:endParaRPr lang="ru-RU" cap="none" smtClean="0">
              <a:ln>
                <a:noFill/>
              </a:ln>
            </a:endParaRPr>
          </a:p>
        </p:txBody>
      </p:sp>
      <p:pic>
        <p:nvPicPr>
          <p:cNvPr id="30723" name="Picture 9" descr="PWB36oymDO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6475" y="1787525"/>
            <a:ext cx="3659188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10" descr="lFZ-iFX2TW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42150" y="2593975"/>
            <a:ext cx="3414713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11" descr="vNjQpSYxNU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83688" y="4602163"/>
            <a:ext cx="3008312" cy="22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12" descr="WEr_CyyLDE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75088" y="4616450"/>
            <a:ext cx="3649662" cy="205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13" descr="fJSik-MNTdU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3363" y="4041775"/>
            <a:ext cx="2633662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8" descr="chistye_reki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7175" y="163513"/>
            <a:ext cx="2154238" cy="149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5330825" y="1401763"/>
            <a:ext cx="660241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Воспитанники ДС №2 «Ромашка»  вместе с командой "Городские реновации Липецкой области" участвуют  в проекте в рамках конкурса "Малые города и исторические поселения".</a:t>
            </a:r>
            <a:r>
              <a:rPr lang="ru-RU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Прямоугольник 11"/>
          <p:cNvSpPr>
            <a:spLocks noChangeArrowheads="1"/>
          </p:cNvSpPr>
          <p:nvPr/>
        </p:nvSpPr>
        <p:spPr bwMode="auto">
          <a:xfrm>
            <a:off x="3652838" y="319088"/>
            <a:ext cx="6996112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057400" lvl="4" indent="-228600">
              <a:buFont typeface="Arial" charset="0"/>
              <a:buNone/>
            </a:pPr>
            <a:r>
              <a:rPr lang="ru-RU" sz="2800" b="1">
                <a:solidFill>
                  <a:srgbClr val="FF0101"/>
                </a:solidFill>
                <a:latin typeface="Times New Roman" pitchFamily="18" charset="0"/>
                <a:cs typeface="Times New Roman" pitchFamily="18" charset="0"/>
              </a:rPr>
              <a:t>Работа в мини – лаборатории «Волшебница вода»  </a:t>
            </a:r>
          </a:p>
          <a:p>
            <a:pPr marL="2057400" lvl="4" indent="-228600">
              <a:buFont typeface="Arial" charset="0"/>
              <a:buNone/>
            </a:pPr>
            <a:endParaRPr lang="ru-RU" sz="2800" b="1">
              <a:solidFill>
                <a:srgbClr val="FF010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057400" lvl="4" indent="-228600" algn="ctr">
              <a:buFont typeface="Arial" charset="0"/>
              <a:buNone/>
            </a:pPr>
            <a:r>
              <a:rPr lang="ru-RU" sz="2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Забор воды из реки Вязовня для опытов.</a:t>
            </a:r>
          </a:p>
        </p:txBody>
      </p:sp>
      <p:pic>
        <p:nvPicPr>
          <p:cNvPr id="31746" name="Picture 8" descr="chistye_rek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77800"/>
            <a:ext cx="25082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4" descr="xTOgJYfsRQ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85063" y="2898775"/>
            <a:ext cx="4106862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5" descr="o9xTZduVfI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7338" y="2176463"/>
            <a:ext cx="3040062" cy="227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6" descr="b2gCpIyGFx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2088" y="2105025"/>
            <a:ext cx="3332162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7" descr="vCupwLRE99w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19363" y="4224338"/>
            <a:ext cx="3201987" cy="240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679</TotalTime>
  <Words>567</Words>
  <Application>Microsoft Office PowerPoint</Application>
  <PresentationFormat>Произвольный</PresentationFormat>
  <Paragraphs>67</Paragraphs>
  <Slides>15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Arial</vt:lpstr>
      <vt:lpstr>Century Gothic</vt:lpstr>
      <vt:lpstr>Wingdings 3</vt:lpstr>
      <vt:lpstr>Calibri</vt:lpstr>
      <vt:lpstr>Times New Roman</vt:lpstr>
      <vt:lpstr>Сектор</vt:lpstr>
      <vt:lpstr>Сектор</vt:lpstr>
      <vt:lpstr>Сектор</vt:lpstr>
      <vt:lpstr>Сектор</vt:lpstr>
      <vt:lpstr>ПРОЕКТ «Чистый берег»   </vt:lpstr>
      <vt:lpstr>АКТУАЛЬНОСТЬ</vt:lpstr>
      <vt:lpstr>Слайд 3</vt:lpstr>
      <vt:lpstr>Слайд 4</vt:lpstr>
      <vt:lpstr>1ЭТАП РАБОТЫ НАД ПРОЕКТОМ (ПОДГОТОВИТЕЛЬНЫЙ)</vt:lpstr>
      <vt:lpstr>2 ЭТАП РАБОТЫ НАД ПРОЕКТОМ (основной)</vt:lpstr>
      <vt:lpstr>3 ЭТАП РАБОТЫ НАД ПРОЕКТОМ (итоговый)</vt:lpstr>
      <vt:lpstr>Экскурсии на спасательную станцию реки Дон</vt:lpstr>
      <vt:lpstr>Слайд 9</vt:lpstr>
      <vt:lpstr>Слайд 10</vt:lpstr>
      <vt:lpstr>Слайд 11</vt:lpstr>
      <vt:lpstr>Слайд 12</vt:lpstr>
      <vt:lpstr>Слайд 13</vt:lpstr>
      <vt:lpstr>Слайд 14</vt:lpstr>
      <vt:lpstr>СПАСИБО ЗА ВНИМАНИЕ!  ТВОРЧЕСКИХ УСПЕХОВ!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Мой успешный проект «безопасная дорога»   </dc:title>
  <dc:creator>Галочка</dc:creator>
  <cp:lastModifiedBy>Admin</cp:lastModifiedBy>
  <cp:revision>46</cp:revision>
  <dcterms:created xsi:type="dcterms:W3CDTF">2020-06-02T20:57:46Z</dcterms:created>
  <dcterms:modified xsi:type="dcterms:W3CDTF">2021-03-25T09:22:36Z</dcterms:modified>
</cp:coreProperties>
</file>