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8" r:id="rId3"/>
    <p:sldId id="257" r:id="rId4"/>
    <p:sldId id="260" r:id="rId5"/>
    <p:sldId id="261" r:id="rId6"/>
    <p:sldId id="262" r:id="rId7"/>
    <p:sldId id="263" r:id="rId8"/>
    <p:sldId id="264" r:id="rId9"/>
    <p:sldId id="267" r:id="rId10"/>
    <p:sldId id="268" r:id="rId11"/>
    <p:sldId id="270" r:id="rId12"/>
    <p:sldId id="26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7" d="100"/>
          <a:sy n="47" d="100"/>
        </p:scale>
        <p:origin x="-117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BABCD-823A-47A0-9D9D-DED0703CA6E6}" type="datetimeFigureOut">
              <a:rPr lang="ru-RU" smtClean="0"/>
              <a:t>01.12.2020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0CA050-38EA-4BF4-B41B-21C0AAFE3E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86774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0CA050-38EA-4BF4-B41B-21C0AAFE3E35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22853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jpg"/><Relationship Id="rId4" Type="http://schemas.openxmlformats.org/officeDocument/2006/relationships/image" Target="../media/image29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jp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jpeg"/><Relationship Id="rId4" Type="http://schemas.openxmlformats.org/officeDocument/2006/relationships/image" Target="../media/image1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8280920" cy="1398017"/>
          </a:xfrm>
        </p:spPr>
        <p:txBody>
          <a:bodyPr/>
          <a:lstStyle/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ВСЕРОССИЙСКИЙ ПЕДАГОГИЧЕСКИЙ КОНКУРС</a:t>
            </a:r>
            <a:b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ВОСПИТАНИЕ ПАТРИОТА И ГРАЖДАНИНА РОССИИ 21 ВЕКА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7191" y="4677554"/>
            <a:ext cx="5771688" cy="1823372"/>
          </a:xfrm>
        </p:spPr>
        <p:txBody>
          <a:bodyPr>
            <a:noAutofit/>
          </a:bodyPr>
          <a:lstStyle/>
          <a:p>
            <a:r>
              <a:rPr lang="ru-RU" b="1" dirty="0" smtClean="0">
                <a:latin typeface="Comic Sans MS" pitchFamily="66" charset="0"/>
              </a:rPr>
              <a:t>Корнеева Наталья Александровна</a:t>
            </a:r>
          </a:p>
          <a:p>
            <a:r>
              <a:rPr lang="ru-RU" b="1" dirty="0" smtClean="0">
                <a:latin typeface="Comic Sans MS" pitchFamily="66" charset="0"/>
              </a:rPr>
              <a:t>учитель биологии и химии</a:t>
            </a:r>
          </a:p>
          <a:p>
            <a:r>
              <a:rPr lang="ru-RU" b="1" dirty="0" smtClean="0">
                <a:latin typeface="Comic Sans MS" pitchFamily="66" charset="0"/>
              </a:rPr>
              <a:t>МАОУ «Гимназия №25 г. Благовещенска»</a:t>
            </a:r>
          </a:p>
          <a:p>
            <a:r>
              <a:rPr lang="ru-RU" b="1" dirty="0" smtClean="0">
                <a:latin typeface="Comic Sans MS" pitchFamily="66" charset="0"/>
              </a:rPr>
              <a:t>Амурская область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2697591"/>
            <a:ext cx="52316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spcBef>
                <a:spcPct val="20000"/>
              </a:spcBef>
              <a:spcAft>
                <a:spcPts val="600"/>
              </a:spcAft>
              <a:buClr>
                <a:prstClr val="black">
                  <a:lumMod val="75000"/>
                  <a:lumOff val="25000"/>
                </a:prstClr>
              </a:buClr>
            </a:pP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Рабочая программа «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rPr>
              <a:t>З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емляне»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0684" y="2204864"/>
            <a:ext cx="3062012" cy="4082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167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352928" cy="924475"/>
          </a:xfrm>
        </p:spPr>
        <p:txBody>
          <a:bodyPr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itchFamily="66" charset="0"/>
              </a:rPr>
              <a:t>Классный час «Берегите лес от пожара»</a:t>
            </a:r>
            <a:endParaRPr lang="ru-RU" dirty="0"/>
          </a:p>
        </p:txBody>
      </p:sp>
      <p:pic>
        <p:nvPicPr>
          <p:cNvPr id="3074" name="Picture 2" descr="C:\Users\наталья\Desktop\Наташечка\Фотографии\Школа\IMG_20200917_16404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296" y="2249869"/>
            <a:ext cx="4104456" cy="3078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59" b="30074"/>
          <a:stretch/>
        </p:blipFill>
        <p:spPr>
          <a:xfrm>
            <a:off x="5364087" y="1236712"/>
            <a:ext cx="3439223" cy="255232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074" b="32963"/>
          <a:stretch/>
        </p:blipFill>
        <p:spPr>
          <a:xfrm>
            <a:off x="5364087" y="4307702"/>
            <a:ext cx="3203564" cy="226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983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63688" y="188640"/>
            <a:ext cx="7125113" cy="924475"/>
          </a:xfrm>
        </p:spPr>
        <p:txBody>
          <a:bodyPr/>
          <a:lstStyle/>
          <a:p>
            <a:r>
              <a:rPr lang="ru-RU" sz="2400" b="1" dirty="0" smtClean="0">
                <a:solidFill>
                  <a:srgbClr val="FF0000"/>
                </a:solidFill>
                <a:latin typeface="Comic Sans MS" pitchFamily="66" charset="0"/>
              </a:rPr>
              <a:t>Онлайн-</a:t>
            </a:r>
            <a:r>
              <a:rPr lang="ru-RU" sz="2400" b="1" dirty="0" err="1" smtClean="0">
                <a:solidFill>
                  <a:srgbClr val="FF0000"/>
                </a:solidFill>
                <a:latin typeface="Comic Sans MS" pitchFamily="66" charset="0"/>
              </a:rPr>
              <a:t>фотоакция</a:t>
            </a:r>
            <a:r>
              <a:rPr lang="ru-RU" sz="2400" b="1" dirty="0" smtClean="0">
                <a:solidFill>
                  <a:srgbClr val="FF0000"/>
                </a:solidFill>
                <a:latin typeface="Comic Sans MS" pitchFamily="66" charset="0"/>
              </a:rPr>
              <a:t> «Лосося нужно беречь»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052736"/>
            <a:ext cx="3312368" cy="228501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1346736"/>
            <a:ext cx="2528534" cy="337137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81" b="28000"/>
          <a:stretch/>
        </p:blipFill>
        <p:spPr>
          <a:xfrm>
            <a:off x="721270" y="3645024"/>
            <a:ext cx="2588667" cy="306181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57" t="24592" r="6664" b="28297"/>
          <a:stretch/>
        </p:blipFill>
        <p:spPr>
          <a:xfrm>
            <a:off x="6516216" y="3337752"/>
            <a:ext cx="2458720" cy="3230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106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491880" y="1412776"/>
            <a:ext cx="5460994" cy="1224136"/>
          </a:xfrm>
        </p:spPr>
        <p:txBody>
          <a:bodyPr/>
          <a:lstStyle/>
          <a:p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«Любовь к природе, как, впрочем,</a:t>
            </a:r>
            <a:b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и всякая человеческая любовь, несомненно,</a:t>
            </a:r>
            <a:b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закладывается в нас с детства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».</a:t>
            </a:r>
            <a:b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/>
            </a:r>
            <a:b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Соколов-Микитов Иван Сергеевич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395536" y="2492896"/>
            <a:ext cx="8208912" cy="4032448"/>
          </a:xfrm>
        </p:spPr>
        <p:txBody>
          <a:bodyPr>
            <a:normAutofit/>
          </a:bodyPr>
          <a:lstStyle/>
          <a:p>
            <a:pPr algn="just"/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Экологическое воспитание подрастающего поколения – одна из основных задач в данный момент. История человечества неразрывно связана с историей природы. На современном этапе вопросы традиционного взаимодействия ее с человеком выросли в глобальную экологическую проблему. Если люди в ближайшем будущем не научаться бережно, относиться к природе, они погубят себя. А для этого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нужно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воспитывать экологическую культуру и ответственность. И начинать экологическое воспитание надо со школьного возраста, так как в это время приобретенные знания могут в дальнейшем преобразоваться в прочные убеждения. </a:t>
            </a:r>
            <a:endParaRPr lang="ru-RU" b="1" dirty="0" smtClean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  <a:p>
            <a:pPr algn="just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Это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трудная, но интересная работа. Возможностей здесь много. Результат такой работы – благодарность родителей и желание детей сделать свою школу, улицу, город, страну чистой и красивой.</a:t>
            </a:r>
          </a:p>
          <a:p>
            <a:pPr algn="just"/>
            <a:endParaRPr lang="ru-RU" b="1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5" t="6815" r="7112" b="17629"/>
          <a:stretch/>
        </p:blipFill>
        <p:spPr>
          <a:xfrm>
            <a:off x="899592" y="332656"/>
            <a:ext cx="2974608" cy="1949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541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75724"/>
            <a:ext cx="8208912" cy="2105204"/>
          </a:xfrm>
        </p:spPr>
        <p:txBody>
          <a:bodyPr/>
          <a:lstStyle/>
          <a:p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Программа экологического воспитания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Земляне» состоит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из нескольких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ступеней</a:t>
            </a:r>
            <a:b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ступень «Юные земляне» для обучающихся 5-7 классов</a:t>
            </a:r>
            <a:br>
              <a:rPr lang="ru-RU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 ступень « Земляне» для обучающихся 8-9 классов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2933564"/>
            <a:ext cx="4752528" cy="3564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135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88640"/>
            <a:ext cx="7125113" cy="924475"/>
          </a:xfrm>
        </p:spPr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Цели и задачи программы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052737"/>
            <a:ext cx="8712968" cy="55446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solidFill>
                  <a:srgbClr val="FF0000"/>
                </a:solidFill>
                <a:latin typeface="Comic Sans MS" pitchFamily="66" charset="0"/>
              </a:rPr>
              <a:t>Целью воспитательной работы является воспитание всесторонне-развитой личности через экологическое воспитание.</a:t>
            </a:r>
          </a:p>
          <a:p>
            <a:pPr marL="0" indent="0">
              <a:buNone/>
            </a:pPr>
            <a:endParaRPr lang="ru-RU" dirty="0" smtClean="0">
              <a:latin typeface="Comic Sans MS" pitchFamily="66" charset="0"/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  <a:t>Мы </a:t>
            </a:r>
            <a:r>
              <a:rPr lang="ru-RU" b="1" dirty="0">
                <a:solidFill>
                  <a:srgbClr val="FF0000"/>
                </a:solidFill>
                <a:latin typeface="Comic Sans MS" pitchFamily="66" charset="0"/>
              </a:rPr>
              <a:t>считаем,  что такая работа в полной мере позволяет реализовать следующие задачи в воспитании подростков:</a:t>
            </a:r>
          </a:p>
          <a:p>
            <a:pPr marL="0" indent="0">
              <a:buNone/>
            </a:pPr>
            <a:r>
              <a:rPr lang="ru-RU" dirty="0">
                <a:latin typeface="Comic Sans MS" pitchFamily="66" charset="0"/>
              </a:rPr>
              <a:t>•	Развитие у обучающихся чувства причастности к решению экологических проблем через вовлечение их в различные виды деятельности</a:t>
            </a:r>
          </a:p>
          <a:p>
            <a:pPr marL="0" indent="0">
              <a:buNone/>
            </a:pPr>
            <a:r>
              <a:rPr lang="ru-RU" dirty="0">
                <a:latin typeface="Comic Sans MS" pitchFamily="66" charset="0"/>
              </a:rPr>
              <a:t>•	Воспитание у обучающихся осознанной необходимости охраны окружающей среды</a:t>
            </a:r>
          </a:p>
          <a:p>
            <a:pPr marL="0" indent="0">
              <a:buNone/>
            </a:pPr>
            <a:r>
              <a:rPr lang="ru-RU" dirty="0">
                <a:latin typeface="Comic Sans MS" pitchFamily="66" charset="0"/>
              </a:rPr>
              <a:t>•	Научить принимать верные решения в вопросах окружающей среды</a:t>
            </a:r>
          </a:p>
          <a:p>
            <a:pPr marL="0" indent="0">
              <a:buNone/>
            </a:pPr>
            <a:r>
              <a:rPr lang="ru-RU" dirty="0">
                <a:latin typeface="Comic Sans MS" pitchFamily="66" charset="0"/>
              </a:rPr>
              <a:t>•	Воспитание любви к природе и родному краю</a:t>
            </a:r>
          </a:p>
          <a:p>
            <a:pPr marL="0" indent="0">
              <a:buNone/>
            </a:pPr>
            <a:r>
              <a:rPr lang="ru-RU" dirty="0">
                <a:latin typeface="Comic Sans MS" pitchFamily="66" charset="0"/>
              </a:rPr>
              <a:t>•	Проявлять обеспокоенность за свое здоровье и здоровье окружающих людей.</a:t>
            </a:r>
          </a:p>
          <a:p>
            <a:endParaRPr lang="ru-RU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3315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496944" cy="1339551"/>
          </a:xfrm>
        </p:spPr>
        <p:txBody>
          <a:bodyPr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itchFamily="66" charset="0"/>
              </a:rPr>
              <a:t>Акция «День </a:t>
            </a:r>
            <a:r>
              <a:rPr lang="ru-RU" sz="2400" b="1" dirty="0">
                <a:solidFill>
                  <a:srgbClr val="FF0000"/>
                </a:solidFill>
                <a:latin typeface="Comic Sans MS" pitchFamily="66" charset="0"/>
              </a:rPr>
              <a:t>тигра на </a:t>
            </a:r>
            <a:r>
              <a:rPr lang="ru-RU" sz="2400" b="1" dirty="0" smtClean="0">
                <a:solidFill>
                  <a:srgbClr val="FF0000"/>
                </a:solidFill>
                <a:latin typeface="Comic Sans MS" pitchFamily="66" charset="0"/>
              </a:rPr>
              <a:t>Амуре»</a:t>
            </a:r>
            <a:r>
              <a:rPr lang="ru-RU" sz="2400" b="1" dirty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ru-RU" sz="2400" b="1" dirty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2400" b="1" dirty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ru-RU" sz="2400" b="1" dirty="0">
                <a:solidFill>
                  <a:srgbClr val="FF0000"/>
                </a:solidFill>
                <a:latin typeface="Comic Sans MS" pitchFamily="66" charset="0"/>
              </a:rPr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9247" y="836712"/>
            <a:ext cx="2322258" cy="309634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8811" y="4259786"/>
            <a:ext cx="3863131" cy="217301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510" y="812596"/>
            <a:ext cx="2340344" cy="312045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704" y="4140162"/>
            <a:ext cx="4187957" cy="2355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243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5400600" cy="924475"/>
          </a:xfrm>
        </p:spPr>
        <p:txBody>
          <a:bodyPr/>
          <a:lstStyle/>
          <a:p>
            <a:r>
              <a:rPr lang="ru-RU" sz="2400" b="1" dirty="0" smtClean="0">
                <a:solidFill>
                  <a:srgbClr val="FF0000"/>
                </a:solidFill>
                <a:latin typeface="Comic Sans MS" pitchFamily="66" charset="0"/>
              </a:rPr>
              <a:t>Всероссийский урок </a:t>
            </a:r>
            <a:br>
              <a:rPr lang="ru-RU" sz="2400" b="1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Comic Sans MS" pitchFamily="66" charset="0"/>
              </a:rPr>
              <a:t>«Дружи </a:t>
            </a:r>
            <a:r>
              <a:rPr lang="ru-RU" sz="2400" b="1" dirty="0">
                <a:solidFill>
                  <a:srgbClr val="FF0000"/>
                </a:solidFill>
                <a:latin typeface="Comic Sans MS" pitchFamily="66" charset="0"/>
              </a:rPr>
              <a:t>с заповедными </a:t>
            </a:r>
            <a:r>
              <a:rPr lang="ru-RU" sz="2400" b="1" dirty="0" smtClean="0">
                <a:solidFill>
                  <a:srgbClr val="FF0000"/>
                </a:solidFill>
                <a:latin typeface="Comic Sans MS" pitchFamily="66" charset="0"/>
              </a:rPr>
              <a:t>островами»</a:t>
            </a:r>
            <a:r>
              <a:rPr lang="ru-RU" sz="2400" b="1" dirty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ru-RU" sz="2400" b="1" dirty="0">
                <a:solidFill>
                  <a:srgbClr val="FF0000"/>
                </a:solidFill>
                <a:latin typeface="Comic Sans MS" pitchFamily="66" charset="0"/>
              </a:rPr>
            </a:br>
            <a:endParaRPr lang="ru-RU" sz="2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3662" y="257168"/>
            <a:ext cx="3340742" cy="18791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2492896"/>
            <a:ext cx="3200356" cy="18002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678496"/>
            <a:ext cx="3171974" cy="4486808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571959"/>
            <a:ext cx="3435874" cy="1932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4529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7"/>
            <a:ext cx="8640960" cy="792088"/>
          </a:xfrm>
        </p:spPr>
        <p:txBody>
          <a:bodyPr/>
          <a:lstStyle/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rgbClr val="FF0000"/>
                </a:solidFill>
                <a:latin typeface="Comic Sans MS" pitchFamily="66" charset="0"/>
                <a:ea typeface="Calibri"/>
                <a:cs typeface="Times New Roman"/>
              </a:rPr>
              <a:t>Акция «Чистый город» и «Город берегу»</a:t>
            </a:r>
            <a:r>
              <a:rPr lang="ru-RU" sz="2400" b="1" dirty="0">
                <a:solidFill>
                  <a:srgbClr val="FF0000"/>
                </a:solidFill>
                <a:latin typeface="Comic Sans MS" pitchFamily="66" charset="0"/>
                <a:ea typeface="Calibri"/>
                <a:cs typeface="Times New Roman"/>
              </a:rPr>
              <a:t/>
            </a:r>
            <a:br>
              <a:rPr lang="ru-RU" sz="2400" b="1" dirty="0">
                <a:solidFill>
                  <a:srgbClr val="FF0000"/>
                </a:solidFill>
                <a:latin typeface="Comic Sans MS" pitchFamily="66" charset="0"/>
                <a:ea typeface="Calibri"/>
                <a:cs typeface="Times New Roman"/>
              </a:rPr>
            </a:br>
            <a:endParaRPr lang="ru-RU" sz="2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7" y="1719862"/>
            <a:ext cx="1928813" cy="342900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39" y="1789931"/>
            <a:ext cx="1928813" cy="3429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1488111"/>
            <a:ext cx="3779912" cy="21262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5789" y="4149080"/>
            <a:ext cx="3803915" cy="2139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325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40960" cy="924475"/>
          </a:xfrm>
        </p:spPr>
        <p:txBody>
          <a:bodyPr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itchFamily="66" charset="0"/>
              </a:rPr>
              <a:t>Всероссийский экологический урок «Разделяй с нами. Проблема городских свалок. Утилизация отходов» </a:t>
            </a:r>
            <a:endParaRPr lang="ru-RU" sz="2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40768"/>
            <a:ext cx="3682280" cy="2068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494" y="3933056"/>
            <a:ext cx="3629322" cy="2037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556792"/>
            <a:ext cx="2951438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0652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7536"/>
            <a:ext cx="8640960" cy="1152128"/>
          </a:xfrm>
        </p:spPr>
        <p:txBody>
          <a:bodyPr/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Comic Sans MS" pitchFamily="66" charset="0"/>
              </a:rPr>
              <a:t>«Фестиваль </a:t>
            </a:r>
            <a:r>
              <a:rPr lang="ru-RU" sz="2400" b="1" dirty="0" smtClean="0">
                <a:solidFill>
                  <a:srgbClr val="FF0000"/>
                </a:solidFill>
                <a:latin typeface="Comic Sans MS" pitchFamily="66" charset="0"/>
              </a:rPr>
              <a:t>журавлей»</a:t>
            </a:r>
            <a:r>
              <a:rPr lang="ru-RU" sz="2400" b="1" dirty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Comic Sans MS" pitchFamily="66" charset="0"/>
              </a:rPr>
              <a:t>в </a:t>
            </a:r>
            <a:r>
              <a:rPr lang="ru-RU" sz="2400" b="1" dirty="0">
                <a:solidFill>
                  <a:srgbClr val="FF0000"/>
                </a:solidFill>
                <a:latin typeface="Comic Sans MS" pitchFamily="66" charset="0"/>
              </a:rPr>
              <a:t>Муравьевском </a:t>
            </a:r>
            <a:r>
              <a:rPr lang="ru-RU" sz="2400" b="1" dirty="0" smtClean="0">
                <a:solidFill>
                  <a:srgbClr val="FF0000"/>
                </a:solidFill>
                <a:latin typeface="Comic Sans MS" pitchFamily="66" charset="0"/>
              </a:rPr>
              <a:t>парке</a:t>
            </a:r>
            <a:endParaRPr lang="ru-RU" sz="2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1153228"/>
            <a:ext cx="4127792" cy="272551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8770" y="4260616"/>
            <a:ext cx="4282212" cy="2408744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600" y="1135820"/>
            <a:ext cx="2205342" cy="2941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3064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352928" cy="924475"/>
          </a:xfrm>
        </p:spPr>
        <p:txBody>
          <a:bodyPr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mic Sans MS" pitchFamily="66" charset="0"/>
              </a:rPr>
              <a:t>Выездная конференция </a:t>
            </a:r>
            <a:r>
              <a:rPr lang="ru-RU" sz="2400" b="1" dirty="0">
                <a:solidFill>
                  <a:srgbClr val="FF0000"/>
                </a:solidFill>
                <a:latin typeface="Comic Sans MS" pitchFamily="66" charset="0"/>
              </a:rPr>
              <a:t>«Современные проблемы экологии и пути ее решения»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528316"/>
            <a:ext cx="4173646" cy="2343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4435" y="4032200"/>
            <a:ext cx="3341904" cy="2505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277" y="1528316"/>
            <a:ext cx="4160110" cy="2332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0592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TM02455596[[fn=Весна]]</Template>
  <TotalTime>196</TotalTime>
  <Words>265</Words>
  <Application>Microsoft Office PowerPoint</Application>
  <PresentationFormat>Экран (4:3)</PresentationFormat>
  <Paragraphs>28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Spring</vt:lpstr>
      <vt:lpstr>ВСЕРОССИЙСКИЙ ПЕДАГОГИЧЕСКИЙ КОНКУРС  ВОСПИТАНИЕ ПАТРИОТА И ГРАЖДАНИНА РОССИИ 21 ВЕКА</vt:lpstr>
      <vt:lpstr>Программа экологического воспитания «Земляне» состоит из нескольких ступеней  I ступень «Юные земляне» для обучающихся 5-7 классов II ступень « Земляне» для обучающихся 8-9 классов </vt:lpstr>
      <vt:lpstr>Цели и задачи программы</vt:lpstr>
      <vt:lpstr>Акция «День тигра на Амуре»  </vt:lpstr>
      <vt:lpstr>Всероссийский урок  «Дружи с заповедными островами» </vt:lpstr>
      <vt:lpstr>Акция «Чистый город» и «Город берегу» </vt:lpstr>
      <vt:lpstr>Всероссийский экологический урок «Разделяй с нами. Проблема городских свалок. Утилизация отходов» </vt:lpstr>
      <vt:lpstr>«Фестиваль журавлей» в Муравьевском парке</vt:lpstr>
      <vt:lpstr>Выездная конференция «Современные проблемы экологии и пути ее решения»</vt:lpstr>
      <vt:lpstr>Классный час «Берегите лес от пожара»</vt:lpstr>
      <vt:lpstr>Онлайн-фотоакция «Лосося нужно беречь»</vt:lpstr>
      <vt:lpstr>«Любовь к природе, как, впрочем, и всякая человеческая любовь, несомненно, закладывается в нас с детства».  Соколов-Микитов Иван Сергеевич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Всероссийский конкурс лучших образовательных программ и моделей индивидуальных учебных планов для обучающихся 5-11 классов региональных центров выявления и поддержки одаренных детей «Вектор 2020»</dc:title>
  <dc:creator>наталья</dc:creator>
  <cp:lastModifiedBy>наталья</cp:lastModifiedBy>
  <cp:revision>23</cp:revision>
  <dcterms:created xsi:type="dcterms:W3CDTF">2020-11-21T01:15:11Z</dcterms:created>
  <dcterms:modified xsi:type="dcterms:W3CDTF">2020-12-01T11:33:13Z</dcterms:modified>
</cp:coreProperties>
</file>