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9144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7" d="100"/>
          <a:sy n="87" d="100"/>
        </p:scale>
        <p:origin x="-1253" y="197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 bwMode="auto"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>
            <a:blip r:embed="rId3"/>
            <a:srcRect l="-2" t="0" r="47959" b="0"/>
            <a:stretch/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>
            <a:blip r:embed="rId3"/>
            <a:srcRect l="-2" t="0" r="47959" b="0"/>
            <a:stretch/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1026260" y="1032933"/>
            <a:ext cx="7091481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849969" y="905362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72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7633503" y="2827870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72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 bwMode="auto"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 bwMode="auto">
          <a:xfrm>
            <a:off x="878060" y="896895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3" name="TextBox 12"/>
          <p:cNvSpPr txBox="1"/>
          <p:nvPr/>
        </p:nvSpPr>
        <p:spPr bwMode="auto">
          <a:xfrm>
            <a:off x="7649796" y="2607728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 bwMode="auto"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/>
            </a:lvl1pPr>
          </a:lstStyle>
          <a:p>
            <a:pPr marL="0"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356667" y="906873"/>
            <a:ext cx="1618930" cy="496899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6245511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251520" y="1196752"/>
            <a:ext cx="4032448" cy="576064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spcBef>
                <a:spcPts val="0"/>
              </a:spcBef>
              <a:buNone/>
              <a:defRPr lang="ru-RU" sz="2600" b="1">
                <a:solidFill>
                  <a:srgbClr val="1C544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Содержание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Рисунок с подписью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1792288" y="2204864"/>
            <a:ext cx="5486400" cy="3162474"/>
          </a:xfrm>
        </p:spPr>
        <p:txBody>
          <a:bodyPr anchor="t"/>
          <a:lstStyle>
            <a:lvl1pPr algn="l">
              <a:lnSpc>
                <a:spcPct val="150000"/>
              </a:lnSpc>
              <a:defRPr sz="20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Контакты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 bwMode="auto"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BFA754-D5C3-4E66-96A6-867B257F58DC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D84065D-F351-4B03-BD91-D8A6B8D4B362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 bwMode="auto"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>
            <a:cxnSpLocks/>
          </p:cNvCxnSpPr>
          <p:nvPr/>
        </p:nvCxnSpPr>
        <p:spPr bwMode="auto"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6" y="915337"/>
            <a:ext cx="6798734" cy="130386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BFA754-D5C3-4E66-96A6-867B257F58DC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D84065D-F351-4B03-BD91-D8A6B8D4B362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 bwMode="auto"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915337"/>
            <a:ext cx="6798735" cy="130386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1388533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76865" y="1883831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theme" Target="../theme/theme1.xml"/><Relationship Id="rId21" Type="http://schemas.openxmlformats.org/officeDocument/2006/relationships/image" Target="../media/image3.png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1"/>
            <a:stretch/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>
            <a:blip r:embed="rId22"/>
            <a:srcRect l="1" t="0" r="14239" b="0"/>
            <a:stretch/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>
            <a:blip r:embed="rId22"/>
            <a:srcRect l="1" t="0" r="14239" b="0"/>
            <a:stretch/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 sldNum="1"/>
  <p:txStyles>
    <p:titleStyle>
      <a:lvl1pPr algn="ctr" defTabSz="457200">
        <a:spcBef>
          <a:spcPts val="0"/>
        </a:spcBef>
        <a:buNone/>
        <a:defRPr sz="40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857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430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002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consultant.ru/" TargetMode="External"/><Relationship Id="rId3" Type="http://schemas.openxmlformats.org/officeDocument/2006/relationships/hyperlink" Target="https://www.mintrans.ru/transport_of_russian/2/42" TargetMode="External"/><Relationship Id="rId4" Type="http://schemas.openxmlformats.org/officeDocument/2006/relationships/hyperlink" Target="http://www.xcomp.biz/tema-2-osnovy-transportnoj-logistiki.html" TargetMode="External"/><Relationship Id="rId5" Type="http://schemas.openxmlformats.org/officeDocument/2006/relationships/hyperlink" Target="https://studfile.net/preview/2988380/page:15/" TargetMode="External"/><Relationship Id="rId6" Type="http://schemas.openxmlformats.org/officeDocument/2006/relationships/hyperlink" Target="https://lobanov-logist.ru/library/all_articles/54408/" TargetMode="Externa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spo.rso23.ru/plan/#/education-programs/9/education-plan?query=43.02.06&amp;is-deleted=n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403648" y="2636912"/>
            <a:ext cx="6624736" cy="108255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Транспортная система России и транспортная география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979712" y="3738118"/>
            <a:ext cx="5308866" cy="137765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/>
              <a:t>Худабашян</a:t>
            </a:r>
            <a:r>
              <a:rPr lang="ru-RU" sz="1600"/>
              <a:t> Ани </a:t>
            </a:r>
            <a:r>
              <a:rPr lang="ru-RU" sz="1600"/>
              <a:t>Арутюновна</a:t>
            </a:r>
            <a:r>
              <a:rPr lang="ru-RU" sz="1600"/>
              <a:t>, </a:t>
            </a:r>
            <a:endParaRPr/>
          </a:p>
          <a:p>
            <a:pPr>
              <a:defRPr/>
            </a:pPr>
            <a:r>
              <a:rPr lang="ru-RU" sz="1600"/>
              <a:t>преподаватель высшей категории</a:t>
            </a:r>
            <a:endParaRPr/>
          </a:p>
          <a:p>
            <a:pPr>
              <a:defRPr/>
            </a:pPr>
            <a:r>
              <a:rPr lang="ru-RU" sz="1600"/>
              <a:t>ГБПОУ КК «</a:t>
            </a:r>
            <a:r>
              <a:rPr lang="ru-RU" sz="1600"/>
              <a:t>Анапский</a:t>
            </a:r>
            <a:r>
              <a:rPr lang="ru-RU" sz="1600"/>
              <a:t>  колледж сферы услуг»</a:t>
            </a:r>
            <a:endParaRPr lang="ru-RU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87624" y="509653"/>
            <a:ext cx="6798735" cy="1303867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Рекомендуемая литература</a:t>
            </a:r>
            <a:br>
              <a:rPr lang="ru-RU" sz="3200">
                <a:solidFill>
                  <a:srgbClr val="336600"/>
                </a:solidFill>
              </a:rPr>
            </a:br>
            <a:r>
              <a:rPr lang="ru-RU" sz="3200">
                <a:solidFill>
                  <a:srgbClr val="336600"/>
                </a:solidFill>
              </a:rPr>
              <a:t>и другие информационные источники</a:t>
            </a:r>
            <a:endParaRPr/>
          </a:p>
        </p:txBody>
      </p:sp>
      <p:sp>
        <p:nvSpPr>
          <p:cNvPr id="3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83568" y="1628800"/>
            <a:ext cx="784887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0000" algn="l"/>
              </a:tabLst>
              <a:defRPr/>
            </a:pPr>
            <a:r>
              <a:rPr lang="ru-RU" sz="1600"/>
              <a:t>	При </a:t>
            </a:r>
            <a:r>
              <a:rPr lang="ru-RU" sz="1600"/>
              <a:t>применении электронного обучения и дистанционных образовательных технологий каждый обучающийся в течение всего периода обучения обеспечивается индивидуальным неограниченным доступом к электронной библиотеке </a:t>
            </a:r>
            <a:r>
              <a:rPr lang="ru-RU" sz="1600"/>
              <a:t>ГБПОУ КК «АКСУ» и </a:t>
            </a:r>
            <a:r>
              <a:rPr lang="ru-RU" sz="1600"/>
              <a:t>информационно-образовательной среде</a:t>
            </a:r>
            <a:r>
              <a:rPr lang="ru-RU" sz="1600"/>
              <a:t>.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	</a:t>
            </a:r>
            <a:r>
              <a:rPr lang="ru-RU" sz="1500" b="1"/>
              <a:t>Рекомендуемая </a:t>
            </a:r>
            <a:r>
              <a:rPr lang="ru-RU" sz="1500" b="1"/>
              <a:t>литература и информационные источники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 b="1"/>
              <a:t>	Основные </a:t>
            </a:r>
            <a:r>
              <a:rPr lang="ru-RU" sz="1500" b="1"/>
              <a:t>источники: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	</a:t>
            </a:r>
            <a:r>
              <a:rPr lang="ru-RU" sz="1500"/>
              <a:t>1. </a:t>
            </a:r>
            <a:r>
              <a:rPr lang="ru-RU" sz="1500"/>
              <a:t>Амиров</a:t>
            </a:r>
            <a:r>
              <a:rPr lang="ru-RU" sz="1500"/>
              <a:t>, М. Ш., Единая транспортная система : учебник / М. Ш. </a:t>
            </a:r>
            <a:r>
              <a:rPr lang="ru-RU" sz="1500"/>
              <a:t>Амиров</a:t>
            </a:r>
            <a:r>
              <a:rPr lang="ru-RU" sz="1500"/>
              <a:t>, С. М.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Амиров</a:t>
            </a:r>
            <a:r>
              <a:rPr lang="ru-RU" sz="1500"/>
              <a:t>. — Москва : </a:t>
            </a:r>
            <a:r>
              <a:rPr lang="ru-RU" sz="1500"/>
              <a:t>КноРус</a:t>
            </a:r>
            <a:r>
              <a:rPr lang="ru-RU" sz="1500"/>
              <a:t>, 2023. — 177 с. — ISBN 978-5-406-11547-3. — URL: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https://book.ru/book/949253 (дата обращения: 20.04.2023). — Текст : электронный.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2. </a:t>
            </a:r>
            <a:r>
              <a:rPr lang="ru-RU" sz="1500"/>
              <a:t>Варгунин</a:t>
            </a:r>
            <a:r>
              <a:rPr lang="ru-RU" sz="1500"/>
              <a:t>, В. И. Взаимодействие видов транспорта : учебное пособие / В. И.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Варгунин</a:t>
            </a:r>
            <a:r>
              <a:rPr lang="ru-RU" sz="1500"/>
              <a:t>, С. Н. Шишкина. – Самара : </a:t>
            </a:r>
            <a:r>
              <a:rPr lang="ru-RU" sz="1500"/>
              <a:t>СамГУПС</a:t>
            </a:r>
            <a:r>
              <a:rPr lang="ru-RU" sz="1500"/>
              <a:t>, 2019. – 102 с. – Текст : электронный //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Лань : электронно-библиотечная система. – URL: https://e.lanbook.com/book/130461 (дата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500"/>
              <a:t>обращения: 30.10.2021). – Режим доступа: для </a:t>
            </a:r>
            <a:r>
              <a:rPr lang="ru-RU" sz="1500"/>
              <a:t>авториз</a:t>
            </a:r>
            <a:r>
              <a:rPr lang="ru-RU" sz="1500"/>
              <a:t>. пользователей.</a:t>
            </a:r>
            <a:endParaRPr lang="ru-RU" sz="1500"/>
          </a:p>
          <a:p>
            <a:pPr>
              <a:tabLst>
                <a:tab pos="450000" algn="l"/>
              </a:tabLst>
              <a:defRPr/>
            </a:pPr>
            <a:endParaRPr lang="ru-RU" sz="15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621904" y="1988840"/>
            <a:ext cx="80648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0000" algn="l"/>
              </a:tabLst>
              <a:defRPr/>
            </a:pPr>
            <a:r>
              <a:rPr lang="ru-RU" sz="1600" b="1"/>
              <a:t>	Дополнительные </a:t>
            </a:r>
            <a:r>
              <a:rPr lang="ru-RU" sz="1600" b="1"/>
              <a:t>источники: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</a:t>
            </a:r>
            <a:endParaRPr lang="ru-RU" sz="1600"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</a:t>
            </a:r>
            <a:r>
              <a:rPr lang="ru-RU" sz="1600"/>
              <a:t>1</a:t>
            </a:r>
            <a:r>
              <a:rPr lang="ru-RU" sz="1600"/>
              <a:t>. Единая транспортная система. Учебное пособие для среднего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профессионального образования// Н.А. Троицкая, А.Б. Чубуков. – Москва: Академия,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2017. – 288 с.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2. </a:t>
            </a:r>
            <a:r>
              <a:rPr lang="ru-RU" sz="1600"/>
              <a:t>Шишкина, Л. Н. Транспортная система России : учебник / Л. Н. Шишкина. –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Москва : , 2001. – 208 с. – ISBN 5-94069-17-3. – Текст : электронный // Лань : электронно-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библиотечная система. – URL: https://e.lanbook.com/book/59152 (дата обращения: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30.10.2021). – Режим доступа: для </a:t>
            </a:r>
            <a:r>
              <a:rPr lang="ru-RU" sz="1600"/>
              <a:t>авториз</a:t>
            </a:r>
            <a:r>
              <a:rPr lang="ru-RU" sz="1600"/>
              <a:t>. пользователей</a:t>
            </a:r>
            <a:r>
              <a:rPr lang="ru-RU" sz="1600"/>
              <a:t>.</a:t>
            </a:r>
            <a:endParaRPr lang="ru-RU" sz="1600"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Интернет-ресурсы</a:t>
            </a:r>
            <a:r>
              <a:rPr lang="ru-RU" sz="1600"/>
              <a:t>:</a:t>
            </a:r>
            <a:endParaRPr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</a:t>
            </a:r>
            <a:r>
              <a:rPr lang="en-US" sz="1600"/>
              <a:t>1. </a:t>
            </a:r>
            <a:r>
              <a:rPr lang="en-US" sz="1600" u="sng">
                <a:hlinkClick r:id="rId2" tooltip="http://www.consultant.ru/"/>
              </a:rPr>
              <a:t>http://</a:t>
            </a:r>
            <a:r>
              <a:rPr lang="en-US" sz="1600" u="sng">
                <a:hlinkClick r:id="rId2" tooltip="http://www.consultant.ru/"/>
              </a:rPr>
              <a:t>www.consultant.ru</a:t>
            </a:r>
            <a:endParaRPr lang="en-US" sz="1600"/>
          </a:p>
          <a:p>
            <a:pPr>
              <a:tabLst>
                <a:tab pos="450000" algn="l"/>
              </a:tabLst>
              <a:defRPr/>
            </a:pPr>
            <a:r>
              <a:rPr lang="en-US" sz="1600"/>
              <a:t>	2. </a:t>
            </a:r>
            <a:r>
              <a:rPr lang="en-US" sz="1600" u="sng">
                <a:hlinkClick r:id="rId3" tooltip="https://www.mintrans.ru/transport_of_russian/2/42"/>
              </a:rPr>
              <a:t>https://</a:t>
            </a:r>
            <a:r>
              <a:rPr lang="en-US" sz="1600" u="sng">
                <a:hlinkClick r:id="rId3" tooltip="https://www.mintrans.ru/transport_of_russian/2/42"/>
              </a:rPr>
              <a:t>www.mintrans.ru/transport_of_russian/2/42</a:t>
            </a:r>
            <a:endParaRPr lang="en-US" sz="1600"/>
          </a:p>
          <a:p>
            <a:pPr>
              <a:tabLst>
                <a:tab pos="450000" algn="l"/>
              </a:tabLst>
              <a:defRPr/>
            </a:pPr>
            <a:r>
              <a:rPr lang="en-US" sz="1600"/>
              <a:t>		</a:t>
            </a:r>
            <a:r>
              <a:rPr lang="ru-RU" sz="1600"/>
              <a:t>3</a:t>
            </a:r>
            <a:r>
              <a:rPr lang="en-US" sz="1600"/>
              <a:t>. </a:t>
            </a:r>
            <a:r>
              <a:rPr lang="en-US" sz="1600" u="sng">
                <a:hlinkClick r:id="rId4" tooltip="http://www.xcomp.biz/tema-2-osnovy-transportnoj-logistiki.html"/>
              </a:rPr>
              <a:t>http://</a:t>
            </a:r>
            <a:r>
              <a:rPr lang="en-US" sz="1600" u="sng">
                <a:hlinkClick r:id="rId4" tooltip="http://www.xcomp.biz/tema-2-osnovy-transportnoj-logistiki.html"/>
              </a:rPr>
              <a:t>www.xcomp.biz/tema-2-osnovy-transportnoj-logistiki.html</a:t>
            </a:r>
            <a:endParaRPr lang="ru-RU" sz="1600"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</a:t>
            </a:r>
            <a:r>
              <a:rPr lang="ru-RU" sz="1600"/>
              <a:t>4. </a:t>
            </a:r>
            <a:r>
              <a:rPr lang="en-US" sz="1600" u="sng">
                <a:hlinkClick r:id="rId5" tooltip="https://studfile.net/preview/2988380/page:15/"/>
              </a:rPr>
              <a:t>https://studfile.net/preview/2988380/page:15</a:t>
            </a:r>
            <a:r>
              <a:rPr lang="en-US" sz="1600" u="sng">
                <a:hlinkClick r:id="rId5" tooltip="https://studfile.net/preview/2988380/page:15/"/>
              </a:rPr>
              <a:t>/</a:t>
            </a:r>
            <a:endParaRPr lang="ru-RU" sz="1600"/>
          </a:p>
          <a:p>
            <a:pPr>
              <a:tabLst>
                <a:tab pos="450000" algn="l"/>
              </a:tabLst>
              <a:defRPr/>
            </a:pPr>
            <a:r>
              <a:rPr lang="ru-RU" sz="1600"/>
              <a:t>	</a:t>
            </a:r>
            <a:r>
              <a:rPr lang="ru-RU" sz="1600"/>
              <a:t>5. </a:t>
            </a:r>
            <a:r>
              <a:rPr lang="en-US" sz="1600" u="sng">
                <a:hlinkClick r:id="rId6" tooltip="https://lobanov-logist.ru/library/all_articles/54408/"/>
              </a:rPr>
              <a:t>https://lobanov-logist.ru/library/all_articles/54408</a:t>
            </a:r>
            <a:r>
              <a:rPr lang="en-US" sz="1600" u="sng">
                <a:hlinkClick r:id="rId6" tooltip="https://lobanov-logist.ru/library/all_articles/54408/"/>
              </a:rPr>
              <a:t>/</a:t>
            </a:r>
            <a:endParaRPr lang="ru-RU" sz="1600"/>
          </a:p>
          <a:p>
            <a:pPr>
              <a:tabLst>
                <a:tab pos="450000" algn="l"/>
              </a:tabLst>
              <a:defRPr/>
            </a:pPr>
            <a:endParaRPr lang="ru-RU" sz="1600"/>
          </a:p>
          <a:p>
            <a:pPr>
              <a:tabLst>
                <a:tab pos="450000" algn="l"/>
              </a:tabLst>
              <a:defRPr/>
            </a:pPr>
            <a:endParaRPr lang="en-US" sz="160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1187624" y="688085"/>
            <a:ext cx="6798735" cy="1303867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Рекомендуемая литература</a:t>
            </a:r>
            <a:br>
              <a:rPr lang="ru-RU" sz="3200">
                <a:solidFill>
                  <a:srgbClr val="336600"/>
                </a:solidFill>
              </a:rPr>
            </a:br>
            <a:r>
              <a:rPr lang="ru-RU" sz="3200">
                <a:solidFill>
                  <a:srgbClr val="336600"/>
                </a:solidFill>
              </a:rPr>
              <a:t>и другие информационные источники</a:t>
            </a:r>
            <a:endParaRPr/>
          </a:p>
        </p:txBody>
      </p:sp>
      <p:sp>
        <p:nvSpPr>
          <p:cNvPr id="6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65493" y="764704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2900">
                <a:solidFill>
                  <a:srgbClr val="336600"/>
                </a:solidFill>
              </a:rPr>
              <a:t>Глоссарий </a:t>
            </a:r>
            <a:endParaRPr/>
          </a:p>
        </p:txBody>
      </p:sp>
      <p:sp>
        <p:nvSpPr>
          <p:cNvPr id="3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4660" y="1572716"/>
            <a:ext cx="8065255" cy="326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ЕТС – </a:t>
            </a:r>
            <a:r>
              <a:rPr lang="ru-RU" sz="1600"/>
              <a:t>единая транспортная система;</a:t>
            </a:r>
            <a:endParaRPr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ПС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подвижной состав;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ПРП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погрузочно-разгрузочные пункты;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ВК РФ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Воздушный кодекс Российской Федерации;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АТ </a:t>
            </a:r>
            <a:r>
              <a:rPr lang="ru-RU" sz="1600"/>
              <a:t>– автотранспортное средство;</a:t>
            </a:r>
            <a:endParaRPr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ТН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транспортная </a:t>
            </a:r>
            <a:r>
              <a:rPr lang="ru-RU" sz="1600"/>
              <a:t>накладная;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ТО</a:t>
            </a:r>
            <a:r>
              <a:rPr lang="ru-RU" sz="1600"/>
              <a:t> </a:t>
            </a:r>
            <a:r>
              <a:rPr lang="ru-RU" sz="1600"/>
              <a:t>– техническое </a:t>
            </a:r>
            <a:r>
              <a:rPr lang="ru-RU" sz="1600"/>
              <a:t>обслуживание;</a:t>
            </a:r>
            <a:endParaRPr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ВК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воздушные коридоры;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МТК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международные транспортные коридоры;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АТ</a:t>
            </a:r>
            <a:r>
              <a:rPr lang="ru-RU" sz="1600"/>
              <a:t> – автомобильный транспорт;</a:t>
            </a:r>
            <a:endParaRPr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ПП</a:t>
            </a:r>
            <a:r>
              <a:rPr lang="ru-RU" sz="1600"/>
              <a:t> </a:t>
            </a:r>
            <a:r>
              <a:rPr lang="ru-RU" sz="1600"/>
              <a:t>– </a:t>
            </a:r>
            <a:r>
              <a:rPr lang="ru-RU" sz="1600"/>
              <a:t>пассажирские перевозки;</a:t>
            </a:r>
            <a:endParaRPr lang="ru-RU" sz="1600"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r>
              <a:rPr lang="ru-RU" sz="1600" b="1"/>
              <a:t>ГП</a:t>
            </a:r>
            <a:r>
              <a:rPr lang="ru-RU" sz="1600"/>
              <a:t> </a:t>
            </a:r>
            <a:r>
              <a:rPr lang="ru-RU" sz="1600"/>
              <a:t>– грузовые </a:t>
            </a:r>
            <a:r>
              <a:rPr lang="ru-RU" sz="1600"/>
              <a:t>перевозки</a:t>
            </a:r>
            <a:r>
              <a:rPr lang="ru-RU" sz="1600"/>
              <a:t>;</a:t>
            </a:r>
            <a:endParaRPr/>
          </a:p>
          <a:p>
            <a: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80975" algn="l"/>
                <a:tab pos="269875" algn="l"/>
              </a:tabLst>
              <a:defRPr/>
            </a:pPr>
            <a:endParaRPr lang="ru-RU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2900" b="1">
                <a:solidFill>
                  <a:schemeClr val="bg2">
                    <a:lumMod val="50000"/>
                  </a:schemeClr>
                </a:solidFill>
              </a:rPr>
              <a:t>Контакты: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ru-RU">
                <a:solidFill>
                  <a:schemeClr val="bg2">
                    <a:lumMod val="50000"/>
                  </a:schemeClr>
                </a:solidFill>
              </a:rPr>
              <a:t>ФИО: 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Худабашян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 Ани 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Арутюновна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ru-RU">
                <a:solidFill>
                  <a:schemeClr val="bg2">
                    <a:lumMod val="50000"/>
                  </a:schemeClr>
                </a:solidFill>
              </a:rPr>
              <a:t>Телефон: 89604945491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r>
              <a:rPr lang="en-US">
                <a:solidFill>
                  <a:schemeClr val="bg2">
                    <a:lumMod val="50000"/>
                  </a:schemeClr>
                </a:solidFill>
              </a:rPr>
              <a:t>E-mail</a:t>
            </a:r>
            <a:r>
              <a:rPr lang="ru-RU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anutanuta9.0@mail.ru</a:t>
            </a:r>
            <a:br>
              <a:rPr lang="ru-RU">
                <a:solidFill>
                  <a:schemeClr val="bg2">
                    <a:lumMod val="50000"/>
                  </a:schemeClr>
                </a:solidFill>
              </a:rPr>
            </a:br>
            <a:endParaRPr lang="ru-RU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683568" y="189731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Автор курса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 bwMode="auto">
          <a:xfrm>
            <a:off x="656622" y="2464093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Цели и задачи курса 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 bwMode="auto">
          <a:xfrm>
            <a:off x="650504" y="3063741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Результаты освоения курса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 bwMode="auto">
          <a:xfrm>
            <a:off x="650504" y="356947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Учебный план курса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 bwMode="auto">
          <a:xfrm>
            <a:off x="650504" y="4086465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Рекомендуемая литература и другие информационные источники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 bwMode="auto">
          <a:xfrm>
            <a:off x="650504" y="467332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Глоссарий</a:t>
            </a:r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7884368" y="1916832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7884368" y="2449691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7884368" y="2982550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884368" y="3515409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7884368" y="4048268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7884368" y="4581128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Заголовок 2"/>
          <p:cNvSpPr txBox="1"/>
          <p:nvPr/>
        </p:nvSpPr>
        <p:spPr bwMode="auto">
          <a:xfrm>
            <a:off x="683568" y="692696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0" u="none" strike="noStrike" cap="none" spc="0">
                <a:ln>
                  <a:noFill/>
                </a:ln>
                <a:solidFill>
                  <a:srgbClr val="336600"/>
                </a:solidFill>
                <a:latin typeface="+mj-lt"/>
                <a:ea typeface="+mj-ea"/>
                <a:cs typeface="+mj-cs"/>
              </a:rPr>
              <a:t>Содержание</a:t>
            </a:r>
            <a:endParaRPr lang="ru-RU" sz="3200" b="1" i="0" u="none" strike="noStrike" cap="none" spc="0">
              <a:ln>
                <a:noFill/>
              </a:ln>
              <a:solidFill>
                <a:srgbClr val="3366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43819" y="-171176"/>
            <a:ext cx="8003232" cy="72494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Автор курса</a:t>
            </a:r>
            <a:endParaRPr lang="ru-RU" sz="3200">
              <a:solidFill>
                <a:srgbClr val="336600"/>
              </a:solidFill>
            </a:endParaRPr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865334" y="1030414"/>
            <a:ext cx="1781718" cy="23756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 bwMode="auto">
          <a:xfrm>
            <a:off x="484907" y="476785"/>
            <a:ext cx="3044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cs typeface="Times New Roman"/>
              </a:rPr>
              <a:t>Худабашян</a:t>
            </a:r>
            <a:r>
              <a:rPr lang="ru-RU" b="1">
                <a:cs typeface="Times New Roman"/>
              </a:rPr>
              <a:t> Ани </a:t>
            </a:r>
            <a:r>
              <a:rPr lang="ru-RU" b="1">
                <a:cs typeface="Times New Roman"/>
              </a:rPr>
              <a:t>Арутюновна</a:t>
            </a:r>
            <a:endParaRPr lang="ru-RU" b="1"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84906" y="1030413"/>
            <a:ext cx="8635005" cy="5639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cs typeface="Times New Roman"/>
              </a:rPr>
              <a:t>Образование:</a:t>
            </a:r>
            <a:endParaRPr/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2012 г.</a:t>
            </a:r>
            <a:r>
              <a:rPr lang="ru-RU" sz="1350">
                <a:cs typeface="Times New Roman"/>
              </a:rPr>
              <a:t> – высшее по специальности: «Организация и безопасность движения», </a:t>
            </a:r>
            <a:endParaRPr/>
          </a:p>
          <a:p>
            <a:pPr>
              <a:buClr>
                <a:schemeClr val="accent4">
                  <a:lumMod val="60000"/>
                  <a:lumOff val="40000"/>
                </a:schemeClr>
              </a:buClr>
              <a:defRPr/>
            </a:pPr>
            <a:r>
              <a:rPr lang="ru-RU" sz="1350">
                <a:cs typeface="Times New Roman"/>
              </a:rPr>
              <a:t>ФГБОУ ВПО   «МГТУ», г. Майкоп;</a:t>
            </a:r>
            <a:endParaRPr/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2020 г.</a:t>
            </a:r>
            <a:r>
              <a:rPr lang="ru-RU" sz="1350">
                <a:cs typeface="Times New Roman"/>
              </a:rPr>
              <a:t> – среднее по специальности: «Право и организация социального </a:t>
            </a:r>
            <a:endParaRPr/>
          </a:p>
          <a:p>
            <a:pPr algn="just">
              <a:buClr>
                <a:schemeClr val="accent4">
                  <a:lumMod val="60000"/>
                  <a:lumOff val="40000"/>
                </a:schemeClr>
              </a:buClr>
              <a:defRPr/>
            </a:pPr>
            <a:r>
              <a:rPr lang="ru-RU" sz="1350">
                <a:cs typeface="Times New Roman"/>
              </a:rPr>
              <a:t>обеспечения», ФГБОУ ВО «МГТУ», политехнический колледж, г. Майкоп;</a:t>
            </a:r>
            <a:endParaRPr/>
          </a:p>
          <a:p>
            <a:pPr>
              <a:defRPr/>
            </a:pPr>
            <a:r>
              <a:rPr lang="ru-RU" sz="1600" b="1">
                <a:cs typeface="Times New Roman"/>
              </a:rPr>
              <a:t>Курсы:</a:t>
            </a:r>
            <a:endParaRPr/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2022 г.</a:t>
            </a:r>
            <a:r>
              <a:rPr lang="ru-RU" sz="1350">
                <a:cs typeface="Times New Roman"/>
              </a:rPr>
              <a:t> Повышение квалификации  по программе "Методика преподавания транспортной логистики с учетом ФГОС ВО и ФГОС СПО", АНО ДПО "Гуманитарно-технический университет", г. Ростов-на </a:t>
            </a:r>
            <a:r>
              <a:rPr lang="ru-RU" sz="1350">
                <a:cs typeface="Times New Roman"/>
              </a:rPr>
              <a:t>Дону</a:t>
            </a:r>
            <a:endParaRPr/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2023 г. </a:t>
            </a:r>
            <a:r>
              <a:rPr lang="ru-RU" sz="1350">
                <a:cs typeface="Times New Roman"/>
              </a:rPr>
              <a:t>Повышение квалификации по программе «Актуальные вопросы психологии и педагогики профессионального образования</a:t>
            </a:r>
            <a:r>
              <a:rPr lang="ru-RU" sz="1350">
                <a:cs typeface="Times New Roman"/>
              </a:rPr>
              <a:t>», </a:t>
            </a:r>
            <a:r>
              <a:rPr lang="ru-RU" sz="1350">
                <a:cs typeface="Times New Roman"/>
              </a:rPr>
              <a:t>ФГБОУ ВО "МГТУ", г. Майкоп </a:t>
            </a:r>
            <a:r>
              <a:rPr lang="ru-RU" sz="1350">
                <a:cs typeface="Times New Roman"/>
              </a:rPr>
              <a:t>; </a:t>
            </a:r>
            <a:endParaRPr lang="en-US" sz="1350">
              <a:cs typeface="Times New Roman"/>
            </a:endParaRPr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2023 </a:t>
            </a:r>
            <a:r>
              <a:rPr lang="ru-RU" sz="1350" b="1">
                <a:cs typeface="Times New Roman"/>
              </a:rPr>
              <a:t>г</a:t>
            </a:r>
            <a:r>
              <a:rPr lang="ru-RU" sz="1350">
                <a:cs typeface="Times New Roman"/>
              </a:rPr>
              <a:t>. Повышение квалификации по программе «Оказание первой помощи</a:t>
            </a:r>
            <a:r>
              <a:rPr lang="ru-RU" sz="1350">
                <a:cs typeface="Times New Roman"/>
              </a:rPr>
              <a:t>», </a:t>
            </a:r>
            <a:r>
              <a:rPr lang="ru-RU" sz="1350">
                <a:cs typeface="Times New Roman"/>
              </a:rPr>
              <a:t>ФГБОУ ВО "МГТУ", г. </a:t>
            </a:r>
            <a:r>
              <a:rPr lang="ru-RU" sz="1350">
                <a:cs typeface="Times New Roman"/>
              </a:rPr>
              <a:t>Майкоп; </a:t>
            </a:r>
            <a:endParaRPr lang="en-US" sz="1350">
              <a:cs typeface="Times New Roman"/>
            </a:endParaRPr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2023 </a:t>
            </a:r>
            <a:r>
              <a:rPr lang="ru-RU" sz="1350" b="1">
                <a:cs typeface="Times New Roman"/>
              </a:rPr>
              <a:t>г. </a:t>
            </a:r>
            <a:r>
              <a:rPr lang="ru-RU" sz="1350">
                <a:cs typeface="Times New Roman"/>
              </a:rPr>
              <a:t>Повышение квалификации по программе «Обучение педагогических работников практическим навыкам работы на оборудовании в современных мастерских в соответствии с профилем реализуемой основной образовательной программы среднего профессионального образования</a:t>
            </a:r>
            <a:r>
              <a:rPr lang="ru-RU" sz="1350">
                <a:cs typeface="Times New Roman"/>
              </a:rPr>
              <a:t>», </a:t>
            </a:r>
            <a:r>
              <a:rPr lang="ru-RU" sz="1350">
                <a:cs typeface="Times New Roman"/>
              </a:rPr>
              <a:t>ФГАОУ ВО "Государственный университет просвещения", г. </a:t>
            </a:r>
            <a:r>
              <a:rPr lang="ru-RU" sz="1350">
                <a:cs typeface="Times New Roman"/>
              </a:rPr>
              <a:t>Мытищи; </a:t>
            </a:r>
            <a:endParaRPr lang="en-US" sz="1350">
              <a:cs typeface="Times New Roman"/>
            </a:endParaRPr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 b="1">
                <a:cs typeface="Times New Roman"/>
              </a:rPr>
              <a:t>2024 </a:t>
            </a:r>
            <a:r>
              <a:rPr lang="ru-RU" sz="1350" b="1">
                <a:cs typeface="Times New Roman"/>
              </a:rPr>
              <a:t>г</a:t>
            </a:r>
            <a:r>
              <a:rPr lang="ru-RU" sz="1350">
                <a:cs typeface="Times New Roman"/>
              </a:rPr>
              <a:t>. Повышение квалификации по дополнительной профессиональной программе "Основы инклюзивного образования обучающихся в условиях реализации ФГОС</a:t>
            </a:r>
            <a:r>
              <a:rPr lang="ru-RU" sz="1350">
                <a:cs typeface="Times New Roman"/>
              </a:rPr>
              <a:t>", </a:t>
            </a:r>
            <a:r>
              <a:rPr lang="ru-RU" sz="1350">
                <a:cs typeface="Times New Roman"/>
              </a:rPr>
              <a:t>ФГБОУ ВО "МГТУ" г. </a:t>
            </a:r>
            <a:r>
              <a:rPr lang="ru-RU" sz="1350">
                <a:cs typeface="Times New Roman"/>
              </a:rPr>
              <a:t>Майкоп</a:t>
            </a:r>
            <a:endParaRPr lang="ru-RU" sz="1350">
              <a:cs typeface="Times New Roman"/>
            </a:endParaRPr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>
                <a:cs typeface="Times New Roman"/>
              </a:rPr>
              <a:t>2024 г. </a:t>
            </a:r>
            <a:r>
              <a:rPr lang="ru-RU" sz="135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Times New Roman"/>
              </a:rPr>
              <a:t>Повышение квалификации по  программе "ОПродажа пассажирских воздушных перевозок в автоматизированной системе бронирования «Сирена-Трэвел»</a:t>
            </a:r>
            <a:r>
              <a:rPr lang="ru-RU" sz="135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Times New Roman"/>
              </a:rPr>
              <a:t>", ц</a:t>
            </a:r>
            <a:r>
              <a:rPr lang="ru-RU" sz="135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Times New Roman"/>
              </a:rPr>
              <a:t>ентр гражданской авиации, г. Екатеринбург</a:t>
            </a:r>
            <a:endParaRPr lang="ru-RU" sz="1350">
              <a:cs typeface="Times New Roman"/>
            </a:endParaRPr>
          </a:p>
          <a:p>
            <a:pPr>
              <a:buClr>
                <a:schemeClr val="accent4">
                  <a:lumMod val="60000"/>
                  <a:lumOff val="40000"/>
                </a:schemeClr>
              </a:buClr>
              <a:defRPr/>
            </a:pPr>
            <a:r>
              <a:rPr lang="ru-RU" sz="1600" b="1">
                <a:cs typeface="Times New Roman"/>
              </a:rPr>
              <a:t>Опыт</a:t>
            </a:r>
            <a:r>
              <a:rPr lang="ru-RU" sz="1600" b="1">
                <a:cs typeface="Times New Roman"/>
              </a:rPr>
              <a:t>:</a:t>
            </a:r>
            <a:endParaRPr/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>
                <a:cs typeface="Times New Roman"/>
              </a:rPr>
              <a:t>Преподавание – СПО – </a:t>
            </a:r>
            <a:r>
              <a:rPr lang="en-US" sz="1350">
                <a:cs typeface="Times New Roman"/>
              </a:rPr>
              <a:t>11 </a:t>
            </a:r>
            <a:r>
              <a:rPr lang="ru-RU" sz="1350">
                <a:cs typeface="Times New Roman"/>
              </a:rPr>
              <a:t>лет;</a:t>
            </a:r>
            <a:endParaRPr lang="ru-RU" sz="1350">
              <a:cs typeface="Times New Roman"/>
            </a:endParaRPr>
          </a:p>
          <a:p>
            <a:pPr>
              <a:defRPr/>
            </a:pPr>
            <a:r>
              <a:rPr lang="ru-RU" sz="1400" b="1">
                <a:cs typeface="Times New Roman"/>
              </a:rPr>
              <a:t>Место работы:</a:t>
            </a:r>
            <a:endParaRPr/>
          </a:p>
          <a:p>
            <a:pPr marL="285750" indent="-28575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350">
                <a:cs typeface="Times New Roman"/>
              </a:rPr>
              <a:t>П</a:t>
            </a:r>
            <a:r>
              <a:rPr lang="ru-RU" sz="1350">
                <a:cs typeface="Times New Roman"/>
              </a:rPr>
              <a:t>реподаватель </a:t>
            </a:r>
            <a:r>
              <a:rPr lang="ru-RU" sz="1350">
                <a:cs typeface="Times New Roman"/>
              </a:rPr>
              <a:t>профильных дисциплин по специальности </a:t>
            </a:r>
            <a:r>
              <a:rPr lang="ru-RU" sz="1350">
                <a:cs typeface="Times New Roman"/>
              </a:rPr>
              <a:t>43.02.06 Сервис на транспорте </a:t>
            </a:r>
            <a:r>
              <a:rPr lang="ru-RU" sz="1350">
                <a:cs typeface="Times New Roman"/>
              </a:rPr>
              <a:t>(по </a:t>
            </a:r>
            <a:r>
              <a:rPr lang="ru-RU" sz="1350">
                <a:cs typeface="Times New Roman"/>
              </a:rPr>
              <a:t>видам транспорта), ГБПОУ КК «АКСУ».</a:t>
            </a:r>
            <a:endParaRPr lang="ru-RU" sz="1350">
              <a:cs typeface="Times New Roman"/>
            </a:endParaRPr>
          </a:p>
          <a:p>
            <a:pPr>
              <a:defRPr/>
            </a:pPr>
            <a:endParaRPr lang="ru-RU" sz="1600">
              <a:cs typeface="Times New Roman"/>
            </a:endParaRPr>
          </a:p>
          <a:p>
            <a:pPr>
              <a:defRPr/>
            </a:pPr>
            <a:endParaRPr lang="ru-RU" sz="1600"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618668" y="543818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Цель и задачи курса</a:t>
            </a:r>
            <a:endParaRPr/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 flipH="0" flipV="0">
            <a:off x="562949" y="1268759"/>
            <a:ext cx="7954814" cy="277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b="1">
                <a:latin typeface="+mj-lt"/>
                <a:cs typeface="Times New Roman"/>
              </a:rPr>
              <a:t>	</a:t>
            </a:r>
            <a:r>
              <a:rPr lang="ru-RU" sz="1600" b="1">
                <a:latin typeface="+mj-lt"/>
                <a:cs typeface="Times New Roman"/>
              </a:rPr>
              <a:t>Целью</a:t>
            </a:r>
            <a:r>
              <a:rPr lang="ru-RU" sz="1600">
                <a:latin typeface="+mj-lt"/>
                <a:cs typeface="Times New Roman"/>
              </a:rPr>
              <a:t> освоения данного курса является формирование у студентов системы </a:t>
            </a:r>
            <a:endParaRPr/>
          </a:p>
          <a:p>
            <a:pPr algn="just">
              <a:defRPr/>
            </a:pPr>
            <a:r>
              <a:rPr lang="ru-RU" sz="1600">
                <a:latin typeface="+mj-lt"/>
                <a:cs typeface="Times New Roman"/>
              </a:rPr>
              <a:t>знаний и умений по обеспечению сервиса на транспорте по видам транспорта, а </a:t>
            </a:r>
            <a:r>
              <a:rPr lang="ru-RU" sz="1600">
                <a:latin typeface="Garamond"/>
                <a:cs typeface="Times New Roman"/>
              </a:rPr>
              <a:t>также подготовка студентов к профессиональной и </a:t>
            </a:r>
            <a:r>
              <a:rPr lang="ru-RU" sz="1600">
                <a:latin typeface="Garamond"/>
                <a:cs typeface="Times New Roman"/>
              </a:rPr>
              <a:t>организационно – управленческой деятельности в качестве специалиста по сервису на транспорте. Для реализации поставленной цели необходимо решить следующие </a:t>
            </a:r>
            <a:r>
              <a:rPr lang="ru-RU" sz="1600" b="1">
                <a:latin typeface="Garamond"/>
                <a:cs typeface="Times New Roman"/>
              </a:rPr>
              <a:t>задачи:</a:t>
            </a:r>
            <a:endParaRPr/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600">
                <a:latin typeface="+mj-lt"/>
                <a:cs typeface="Times New Roman"/>
              </a:rPr>
              <a:t>иметь общее представление о транспортном комплексе </a:t>
            </a:r>
            <a:r>
              <a:rPr lang="ru-RU" sz="1600">
                <a:latin typeface="+mj-lt"/>
                <a:cs typeface="Times New Roman"/>
              </a:rPr>
              <a:t>России, 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600">
                <a:latin typeface="+mj-lt"/>
                <a:cs typeface="Times New Roman"/>
              </a:rPr>
              <a:t>и</a:t>
            </a:r>
            <a:r>
              <a:rPr lang="ru-RU" sz="1600">
                <a:latin typeface="+mj-lt"/>
                <a:cs typeface="Times New Roman"/>
              </a:rPr>
              <a:t>зучить принципы управления персоналом;</a:t>
            </a:r>
            <a:endParaRPr/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600">
                <a:latin typeface="+mj-lt"/>
                <a:cs typeface="Times New Roman"/>
              </a:rPr>
              <a:t>и</a:t>
            </a:r>
            <a:r>
              <a:rPr lang="ru-RU" sz="1600">
                <a:latin typeface="+mj-lt"/>
                <a:cs typeface="Times New Roman"/>
              </a:rPr>
              <a:t>зучить виды </a:t>
            </a:r>
            <a:r>
              <a:rPr lang="ru-RU" sz="1600">
                <a:latin typeface="+mj-lt"/>
                <a:cs typeface="Times New Roman"/>
              </a:rPr>
              <a:t>транспорта и сферы его применения;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600">
                <a:latin typeface="+mj-lt"/>
                <a:cs typeface="Times New Roman"/>
              </a:rPr>
              <a:t>и</a:t>
            </a:r>
            <a:r>
              <a:rPr lang="ru-RU" sz="1600">
                <a:latin typeface="+mj-lt"/>
                <a:cs typeface="Times New Roman"/>
              </a:rPr>
              <a:t>меть представление о единой транспортной системе, </a:t>
            </a:r>
            <a:r>
              <a:rPr lang="ru-RU" sz="1600">
                <a:latin typeface="+mj-lt"/>
                <a:cs typeface="Times New Roman"/>
              </a:rPr>
              <a:t>ее </a:t>
            </a:r>
            <a:r>
              <a:rPr lang="ru-RU" sz="1600">
                <a:latin typeface="+mj-lt"/>
                <a:cs typeface="Times New Roman"/>
              </a:rPr>
              <a:t>встраивании </a:t>
            </a:r>
            <a:r>
              <a:rPr lang="ru-RU" sz="1600">
                <a:latin typeface="+mj-lt"/>
                <a:cs typeface="Times New Roman"/>
              </a:rPr>
              <a:t>в международную транспортную систему;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defRPr/>
            </a:pPr>
            <a:r>
              <a:rPr lang="ru-RU" sz="1600">
                <a:latin typeface="+mj-lt"/>
                <a:cs typeface="Times New Roman"/>
              </a:rPr>
              <a:t>и</a:t>
            </a:r>
            <a:r>
              <a:rPr lang="ru-RU" sz="1600">
                <a:latin typeface="+mj-lt"/>
                <a:cs typeface="Times New Roman"/>
              </a:rPr>
              <a:t>зучить </a:t>
            </a:r>
            <a:r>
              <a:rPr lang="ru-RU" sz="1600">
                <a:latin typeface="+mj-lt"/>
                <a:cs typeface="Times New Roman"/>
              </a:rPr>
              <a:t>основные </a:t>
            </a:r>
            <a:r>
              <a:rPr lang="ru-RU" sz="1600">
                <a:latin typeface="+mj-lt"/>
                <a:cs typeface="Times New Roman"/>
              </a:rPr>
              <a:t>направления </a:t>
            </a:r>
            <a:r>
              <a:rPr lang="ru-RU" sz="1600">
                <a:latin typeface="+mj-lt"/>
                <a:cs typeface="Times New Roman"/>
              </a:rPr>
              <a:t>грузовых и пассажирских потоков</a:t>
            </a:r>
            <a:r>
              <a:rPr lang="ru-RU" sz="1600">
                <a:latin typeface="+mj-lt"/>
                <a:cs typeface="Times New Roman"/>
              </a:rPr>
              <a:t>;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3568" y="312464"/>
            <a:ext cx="8003232" cy="7249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Результаты освоения курса</a:t>
            </a:r>
            <a:endParaRPr/>
          </a:p>
        </p:txBody>
      </p:sp>
      <p:sp>
        <p:nvSpPr>
          <p:cNvPr id="3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 flipH="0" flipV="0">
            <a:off x="683568" y="983778"/>
            <a:ext cx="7796096" cy="426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0000">
              <a:defRPr/>
            </a:pPr>
            <a:r>
              <a:rPr lang="ru-RU" sz="1600">
                <a:latin typeface="+mj-lt"/>
                <a:cs typeface="Times New Roman"/>
              </a:rPr>
              <a:t>	Результатом освоения курса является овладение обучающимися профессиональных </a:t>
            </a:r>
            <a:endParaRPr/>
          </a:p>
          <a:p>
            <a:pPr algn="just">
              <a:defRPr/>
            </a:pPr>
            <a:r>
              <a:rPr lang="ru-RU" sz="1600">
                <a:latin typeface="+mj-lt"/>
                <a:cs typeface="Times New Roman"/>
              </a:rPr>
              <a:t>компетенций (ПК), а также формирование общих компетенций (ОК):</a:t>
            </a:r>
            <a:endParaRPr/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ПК 2.1</a:t>
            </a:r>
            <a:r>
              <a:rPr lang="ru-RU" sz="1600" b="1">
                <a:latin typeface="+mj-lt"/>
                <a:cs typeface="Times New Roman"/>
              </a:rPr>
              <a:t>. </a:t>
            </a:r>
            <a:r>
              <a:rPr lang="ru-RU" sz="1600">
                <a:latin typeface="+mj-lt"/>
                <a:cs typeface="Times New Roman"/>
              </a:rPr>
              <a:t>Организовывать обслуживание пассажиров, в том числе пассажиров особых и отдельных категорий (пассажиров с детьми, пассажиров с инвалидностью, пассажиров с животными, VIP-пассажиров), их багажа и ручной клади в аэропортах.</a:t>
            </a:r>
            <a:endParaRPr/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</a:t>
            </a:r>
            <a:endParaRPr/>
          </a:p>
          <a:p>
            <a:pPr algn="just" defTabSz="450000">
              <a:defRPr/>
            </a:pPr>
            <a:endParaRPr lang="ru-RU" sz="1600" b="1">
              <a:latin typeface="+mj-lt"/>
              <a:cs typeface="Times New Roman"/>
            </a:endParaRPr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ОК 02</a:t>
            </a:r>
            <a:r>
              <a:rPr lang="ru-RU" sz="1600">
                <a:latin typeface="+mj-lt"/>
                <a:cs typeface="Times New Roman"/>
              </a:rPr>
              <a:t>.	</a:t>
            </a:r>
            <a:r>
              <a:rPr lang="ru-RU" sz="1600">
                <a:latin typeface="+mj-lt"/>
                <a:cs typeface="Times New Roman"/>
              </a:rPr>
              <a:t>Использовать современные средства поиска, анализа и интерпретации информации и информационные технологии для выполнения задач профессиональной деятельности;</a:t>
            </a:r>
            <a:endParaRPr lang="ru-RU" sz="1600">
              <a:latin typeface="+mj-lt"/>
              <a:cs typeface="Times New Roman"/>
            </a:endParaRPr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ОК 04.</a:t>
            </a:r>
            <a:r>
              <a:rPr lang="ru-RU" sz="1600">
                <a:latin typeface="+mj-lt"/>
                <a:cs typeface="Times New Roman"/>
              </a:rPr>
              <a:t>	</a:t>
            </a:r>
            <a:r>
              <a:rPr lang="ru-RU" sz="1600">
                <a:latin typeface="+mj-lt"/>
                <a:cs typeface="Times New Roman"/>
              </a:rPr>
              <a:t>Эффективно взаимодействовать и работать в коллективе и команде;</a:t>
            </a:r>
            <a:endParaRPr lang="ru-RU" sz="1600">
              <a:latin typeface="+mj-lt"/>
              <a:cs typeface="Times New Roman"/>
            </a:endParaRPr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ОК 05.</a:t>
            </a:r>
            <a:r>
              <a:rPr lang="ru-RU" sz="1600">
                <a:latin typeface="+mj-lt"/>
                <a:cs typeface="Times New Roman"/>
              </a:rPr>
              <a:t>	</a:t>
            </a:r>
            <a:r>
              <a:rPr lang="ru-RU" sz="1600">
                <a:latin typeface="+mj-lt"/>
                <a:cs typeface="Times New Roman"/>
              </a:rPr>
              <a:t>Осуществлять устную и письменную коммуникацию на государственном языке Российской Федерации с учетом особенностей социального и культурного контекста;</a:t>
            </a:r>
            <a:endParaRPr lang="ru-RU" sz="1600">
              <a:latin typeface="+mj-lt"/>
              <a:cs typeface="Times New Roman"/>
            </a:endParaRPr>
          </a:p>
          <a:p>
            <a:pPr algn="just" defTabSz="450000">
              <a:defRPr/>
            </a:pPr>
            <a:r>
              <a:rPr lang="ru-RU" sz="1600" b="1">
                <a:latin typeface="+mj-lt"/>
                <a:cs typeface="Times New Roman"/>
              </a:rPr>
              <a:t>	ОК 09.</a:t>
            </a:r>
            <a:r>
              <a:rPr lang="ru-RU" sz="1600">
                <a:latin typeface="+mj-lt"/>
                <a:cs typeface="Times New Roman"/>
              </a:rPr>
              <a:t>	</a:t>
            </a:r>
            <a:r>
              <a:rPr lang="ru-RU" sz="1600">
                <a:latin typeface="+mj-lt"/>
                <a:cs typeface="Times New Roman"/>
              </a:rPr>
              <a:t>Пользоваться профессиональной документацией на государственном и иностранном </a:t>
            </a:r>
            <a:r>
              <a:rPr lang="ru-RU" sz="1600">
                <a:latin typeface="+mj-lt"/>
                <a:cs typeface="Times New Roman"/>
              </a:rPr>
              <a:t>языках.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/>
          <p:nvPr/>
        </p:nvSpPr>
        <p:spPr bwMode="auto">
          <a:xfrm>
            <a:off x="643820" y="354931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Результаты освоения курса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82453" y="980728"/>
            <a:ext cx="82100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0000">
              <a:tabLst>
                <a:tab pos="450000" algn="l"/>
              </a:tabLst>
              <a:defRPr/>
            </a:pPr>
            <a:r>
              <a:rPr lang="ru-RU" sz="1600" b="1">
                <a:latin typeface="+mj-lt"/>
                <a:cs typeface="Times New Roman"/>
              </a:rPr>
              <a:t>	</a:t>
            </a:r>
            <a:r>
              <a:rPr lang="ru-RU" sz="1600">
                <a:latin typeface="+mj-lt"/>
                <a:cs typeface="Times New Roman"/>
              </a:rPr>
              <a:t>После завершения обучения слушатель будет </a:t>
            </a:r>
            <a:r>
              <a:rPr lang="ru-RU" sz="1600" b="1">
                <a:latin typeface="+mj-lt"/>
                <a:cs typeface="Times New Roman"/>
              </a:rPr>
              <a:t>знать: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н</a:t>
            </a:r>
            <a:r>
              <a:rPr lang="ru-RU" sz="1600">
                <a:latin typeface="+mj-lt"/>
                <a:cs typeface="Times New Roman"/>
              </a:rPr>
              <a:t>оменклатура информационных источников</a:t>
            </a:r>
            <a:r>
              <a:rPr lang="ru-RU" sz="1600">
                <a:latin typeface="+mj-lt"/>
                <a:cs typeface="Times New Roman"/>
              </a:rPr>
              <a:t>, применяемых в профессиональной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деятельности;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п</a:t>
            </a:r>
            <a:r>
              <a:rPr lang="ru-RU" sz="1600">
                <a:latin typeface="+mj-lt"/>
                <a:cs typeface="Times New Roman"/>
              </a:rPr>
              <a:t>риемы структурирования информации</a:t>
            </a:r>
            <a:r>
              <a:rPr lang="ru-RU" sz="1600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ф</a:t>
            </a:r>
            <a:r>
              <a:rPr lang="ru-RU" sz="1600">
                <a:latin typeface="+mj-lt"/>
                <a:cs typeface="Times New Roman"/>
              </a:rPr>
              <a:t>ормат оформления поиска </a:t>
            </a:r>
            <a:r>
              <a:rPr lang="ru-RU" sz="1600">
                <a:latin typeface="+mj-lt"/>
                <a:cs typeface="Times New Roman"/>
              </a:rPr>
              <a:t>информации, современные средства </a:t>
            </a:r>
            <a:r>
              <a:rPr lang="ru-RU" sz="1600">
                <a:latin typeface="+mj-lt"/>
                <a:cs typeface="Times New Roman"/>
              </a:rPr>
              <a:t>и устройства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информатизации;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п</a:t>
            </a:r>
            <a:r>
              <a:rPr lang="ru-RU" sz="1600">
                <a:latin typeface="+mj-lt"/>
                <a:cs typeface="Times New Roman"/>
              </a:rPr>
              <a:t>рименения и программное обеспечение профессиональной </a:t>
            </a:r>
            <a:r>
              <a:rPr lang="ru-RU" sz="1600">
                <a:latin typeface="+mj-lt"/>
                <a:cs typeface="Times New Roman"/>
              </a:rPr>
              <a:t>деятельности в том числе с</a:t>
            </a:r>
            <a:endParaRPr/>
          </a:p>
          <a:p>
            <a:pPr algn="just" defTabSz="450000">
              <a:buClr>
                <a:schemeClr val="accent4">
                  <a:lumMod val="60000"/>
                  <a:lumOff val="40000"/>
                </a:schemeClr>
              </a:buClr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использованием цифровых </a:t>
            </a:r>
            <a:r>
              <a:rPr lang="ru-RU" sz="1600">
                <a:latin typeface="+mj-lt"/>
                <a:cs typeface="Times New Roman"/>
              </a:rPr>
              <a:t>средств;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психологические </a:t>
            </a:r>
            <a:r>
              <a:rPr lang="ru-RU" sz="1600">
                <a:latin typeface="+mj-lt"/>
                <a:cs typeface="Times New Roman"/>
              </a:rPr>
              <a:t>основы </a:t>
            </a:r>
            <a:r>
              <a:rPr lang="ru-RU" sz="1600">
                <a:latin typeface="+mj-lt"/>
                <a:cs typeface="Times New Roman"/>
              </a:rPr>
              <a:t>деятельности коллектива, психологические особенности</a:t>
            </a:r>
            <a:endParaRPr lang="ru-RU" sz="1600">
              <a:latin typeface="+mj-lt"/>
              <a:cs typeface="Times New Roman"/>
            </a:endParaRPr>
          </a:p>
          <a:p>
            <a:pPr algn="just" defTabSz="450000">
              <a:buClr>
                <a:schemeClr val="accent4">
                  <a:lumMod val="60000"/>
                  <a:lumOff val="40000"/>
                </a:schemeClr>
              </a:buClr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личности; 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основы </a:t>
            </a:r>
            <a:r>
              <a:rPr lang="ru-RU" sz="1600">
                <a:latin typeface="+mj-lt"/>
                <a:cs typeface="Times New Roman"/>
              </a:rPr>
              <a:t>проектной </a:t>
            </a:r>
            <a:r>
              <a:rPr lang="ru-RU" sz="1600">
                <a:latin typeface="+mj-lt"/>
                <a:cs typeface="Times New Roman"/>
              </a:rPr>
              <a:t>деятельности;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особенности социального и </a:t>
            </a:r>
            <a:r>
              <a:rPr lang="ru-RU" sz="1600">
                <a:latin typeface="+mj-lt"/>
                <a:cs typeface="Times New Roman"/>
              </a:rPr>
              <a:t>культурного контекста</a:t>
            </a:r>
            <a:r>
              <a:rPr lang="ru-RU" sz="1600">
                <a:latin typeface="+mj-lt"/>
                <a:cs typeface="Times New Roman"/>
              </a:rPr>
              <a:t>; 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правила </a:t>
            </a:r>
            <a:r>
              <a:rPr lang="ru-RU" sz="1600">
                <a:latin typeface="+mj-lt"/>
                <a:cs typeface="Times New Roman"/>
              </a:rPr>
              <a:t>оформления документов </a:t>
            </a:r>
            <a:r>
              <a:rPr lang="ru-RU" sz="1600">
                <a:latin typeface="+mj-lt"/>
                <a:cs typeface="Times New Roman"/>
              </a:rPr>
              <a:t>и построения </a:t>
            </a:r>
            <a:r>
              <a:rPr lang="ru-RU" sz="1600">
                <a:latin typeface="+mj-lt"/>
                <a:cs typeface="Times New Roman"/>
              </a:rPr>
              <a:t>устных </a:t>
            </a:r>
            <a:r>
              <a:rPr lang="ru-RU" sz="1600">
                <a:latin typeface="+mj-lt"/>
                <a:cs typeface="Times New Roman"/>
              </a:rPr>
              <a:t>сообщений;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правила </a:t>
            </a:r>
            <a:r>
              <a:rPr lang="ru-RU" sz="1600">
                <a:latin typeface="+mj-lt"/>
                <a:cs typeface="Times New Roman"/>
              </a:rPr>
              <a:t>построения простых и </a:t>
            </a:r>
            <a:r>
              <a:rPr lang="ru-RU" sz="1600">
                <a:latin typeface="+mj-lt"/>
                <a:cs typeface="Times New Roman"/>
              </a:rPr>
              <a:t>сложных предложений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основные общеупотребительные глаголы (</a:t>
            </a:r>
            <a:r>
              <a:rPr lang="ru-RU" sz="1600">
                <a:latin typeface="+mj-lt"/>
                <a:cs typeface="Times New Roman"/>
              </a:rPr>
              <a:t>бытовая и профессиональная лексика);</a:t>
            </a:r>
            <a:endParaRPr lang="ru-RU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л</a:t>
            </a:r>
            <a:r>
              <a:rPr lang="ru-RU" sz="1600">
                <a:latin typeface="+mj-lt"/>
                <a:cs typeface="Times New Roman"/>
              </a:rPr>
              <a:t>ексический минимум</a:t>
            </a:r>
            <a:r>
              <a:rPr lang="ru-RU" sz="1600">
                <a:latin typeface="+mj-lt"/>
                <a:cs typeface="Times New Roman"/>
              </a:rPr>
              <a:t>, относящийся к описанию </a:t>
            </a:r>
            <a:r>
              <a:rPr lang="ru-RU" sz="1600">
                <a:latin typeface="+mj-lt"/>
                <a:cs typeface="Times New Roman"/>
              </a:rPr>
              <a:t>предметов, средств и деятельности</a:t>
            </a:r>
            <a:r>
              <a:rPr lang="ru-RU" sz="1600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Особенности произношения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Arial"/>
              <a:buChar char="•"/>
              <a:tabLst>
                <a:tab pos="450000" algn="l"/>
              </a:tabLst>
              <a:defRPr/>
            </a:pPr>
            <a:r>
              <a:rPr lang="ru-RU" sz="1600">
                <a:latin typeface="+mj-lt"/>
                <a:cs typeface="Times New Roman"/>
              </a:rPr>
              <a:t>;правила </a:t>
            </a:r>
            <a:r>
              <a:rPr lang="ru-RU" sz="1600">
                <a:latin typeface="+mj-lt"/>
                <a:cs typeface="Times New Roman"/>
              </a:rPr>
              <a:t>чтения </a:t>
            </a:r>
            <a:r>
              <a:rPr lang="ru-RU" sz="1600">
                <a:latin typeface="+mj-lt"/>
                <a:cs typeface="Times New Roman"/>
              </a:rPr>
              <a:t>текстов профессиональной направленности.</a:t>
            </a:r>
            <a:endParaRPr lang="en-US" sz="1600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endParaRPr lang="ru-RU" sz="1600">
              <a:latin typeface="+mj-lt"/>
              <a:cs typeface="Times New Roman"/>
            </a:endParaRPr>
          </a:p>
          <a:p>
            <a:pPr algn="just" defTabSz="450000">
              <a:tabLst>
                <a:tab pos="450000" algn="l"/>
              </a:tabLst>
              <a:defRPr/>
            </a:pPr>
            <a:endParaRPr lang="ru-RU" sz="1600" b="1">
              <a:latin typeface="+mj-lt"/>
              <a:cs typeface="Times New Roman"/>
            </a:endParaRPr>
          </a:p>
          <a:p>
            <a:pPr algn="just" defTabSz="450000">
              <a:tabLst>
                <a:tab pos="450000" algn="l"/>
              </a:tabLst>
              <a:defRPr/>
            </a:pPr>
            <a:endParaRPr lang="ru-RU" sz="1600" b="1">
              <a:latin typeface="+mj-lt"/>
              <a:cs typeface="Times New Roman"/>
            </a:endParaRPr>
          </a:p>
          <a:p>
            <a:pPr defTabSz="450000">
              <a:tabLst>
                <a:tab pos="450000" algn="l"/>
              </a:tabLst>
              <a:defRPr/>
            </a:pPr>
            <a:endParaRPr lang="ru-RU" sz="1600">
              <a:latin typeface="+mj-lt"/>
              <a:cs typeface="Times New Roman"/>
            </a:endParaRPr>
          </a:p>
        </p:txBody>
      </p:sp>
      <p:sp>
        <p:nvSpPr>
          <p:cNvPr id="6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/>
          <p:nvPr/>
        </p:nvSpPr>
        <p:spPr bwMode="auto">
          <a:xfrm>
            <a:off x="625584" y="553228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Результаты освоения курса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15340" y="1412776"/>
            <a:ext cx="83265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0000"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	После завершения обучения слушатель будет </a:t>
            </a:r>
            <a:r>
              <a:rPr lang="ru-RU" b="1">
                <a:latin typeface="+mj-lt"/>
                <a:cs typeface="Times New Roman"/>
              </a:rPr>
              <a:t>уметь: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о</a:t>
            </a:r>
            <a:r>
              <a:rPr lang="ru-RU">
                <a:latin typeface="+mj-lt"/>
                <a:cs typeface="Times New Roman"/>
              </a:rPr>
              <a:t>пределять задачи для поиска информации;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 </a:t>
            </a:r>
            <a:r>
              <a:rPr lang="ru-RU">
                <a:latin typeface="+mj-lt"/>
                <a:cs typeface="Times New Roman"/>
              </a:rPr>
              <a:t>определять необходимые </a:t>
            </a:r>
            <a:r>
              <a:rPr lang="ru-RU">
                <a:latin typeface="+mj-lt"/>
                <a:cs typeface="Times New Roman"/>
              </a:rPr>
              <a:t>источники информации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п</a:t>
            </a:r>
            <a:r>
              <a:rPr lang="ru-RU">
                <a:latin typeface="+mj-lt"/>
                <a:cs typeface="Times New Roman"/>
              </a:rPr>
              <a:t>ланировать процесс поиска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труктурировать</a:t>
            </a:r>
            <a:r>
              <a:rPr lang="ru-RU">
                <a:latin typeface="+mj-lt"/>
                <a:cs typeface="Times New Roman"/>
              </a:rPr>
              <a:t> получаемую информацию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в</a:t>
            </a:r>
            <a:r>
              <a:rPr lang="ru-RU">
                <a:latin typeface="+mj-lt"/>
                <a:cs typeface="Times New Roman"/>
              </a:rPr>
              <a:t>ыделять наиболее значимое в перечне информации</a:t>
            </a:r>
            <a:r>
              <a:rPr lang="ru-RU">
                <a:latin typeface="+mj-lt"/>
                <a:cs typeface="Times New Roman"/>
              </a:rPr>
              <a:t>; </a:t>
            </a: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оценивать </a:t>
            </a:r>
            <a:r>
              <a:rPr lang="ru-RU">
                <a:latin typeface="+mj-lt"/>
                <a:cs typeface="Times New Roman"/>
              </a:rPr>
              <a:t>практическую </a:t>
            </a:r>
            <a:r>
              <a:rPr lang="ru-RU">
                <a:latin typeface="+mj-lt"/>
                <a:cs typeface="Times New Roman"/>
              </a:rPr>
              <a:t>значимость результатов поиска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о</a:t>
            </a:r>
            <a:r>
              <a:rPr lang="ru-RU">
                <a:latin typeface="+mj-lt"/>
                <a:cs typeface="Times New Roman"/>
              </a:rPr>
              <a:t>формлять результаты поиска</a:t>
            </a:r>
            <a:r>
              <a:rPr lang="ru-RU">
                <a:latin typeface="+mj-lt"/>
                <a:cs typeface="Times New Roman"/>
              </a:rPr>
              <a:t>,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п</a:t>
            </a:r>
            <a:r>
              <a:rPr lang="ru-RU">
                <a:latin typeface="+mj-lt"/>
                <a:cs typeface="Times New Roman"/>
              </a:rPr>
              <a:t>рименять средства информационных технологий для решения профессиональных задач</a:t>
            </a:r>
            <a:r>
              <a:rPr lang="ru-RU">
                <a:latin typeface="+mj-lt"/>
                <a:cs typeface="Times New Roman"/>
              </a:rPr>
              <a:t>; </a:t>
            </a: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использовать </a:t>
            </a:r>
            <a:r>
              <a:rPr lang="ru-RU">
                <a:latin typeface="+mj-lt"/>
                <a:cs typeface="Times New Roman"/>
              </a:rPr>
              <a:t>современное программное</a:t>
            </a:r>
            <a:r>
              <a:rPr lang="ru-RU">
                <a:latin typeface="+mj-lt"/>
                <a:cs typeface="Times New Roman"/>
              </a:rPr>
              <a:t>;</a:t>
            </a: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о</a:t>
            </a:r>
            <a:r>
              <a:rPr lang="ru-RU">
                <a:latin typeface="+mj-lt"/>
                <a:cs typeface="Times New Roman"/>
              </a:rPr>
              <a:t>рганизовывать команды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в</a:t>
            </a:r>
            <a:r>
              <a:rPr lang="ru-RU">
                <a:latin typeface="+mj-lt"/>
                <a:cs typeface="Times New Roman"/>
              </a:rPr>
              <a:t>заимодействовать руководством</a:t>
            </a:r>
            <a:r>
              <a:rPr lang="ru-RU">
                <a:latin typeface="+mj-lt"/>
                <a:cs typeface="Times New Roman"/>
              </a:rPr>
              <a:t>, клиентами в ходе </a:t>
            </a:r>
            <a:r>
              <a:rPr lang="ru-RU">
                <a:latin typeface="+mj-lt"/>
                <a:cs typeface="Times New Roman"/>
              </a:rPr>
              <a:t>профессиональной деятельности;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г</a:t>
            </a:r>
            <a:r>
              <a:rPr lang="ru-RU">
                <a:latin typeface="+mj-lt"/>
                <a:cs typeface="Times New Roman"/>
              </a:rPr>
              <a:t>рамотно излагать свои мысли и оформлять документы по профессиональной тематике </a:t>
            </a:r>
            <a:r>
              <a:rPr lang="ru-RU">
                <a:latin typeface="+mj-lt"/>
                <a:cs typeface="Times New Roman"/>
              </a:rPr>
              <a:t>на государственном языке, </a:t>
            </a:r>
            <a:r>
              <a:rPr lang="ru-RU">
                <a:latin typeface="+mj-lt"/>
                <a:cs typeface="Times New Roman"/>
              </a:rPr>
              <a:t>проявлять толерантность </a:t>
            </a:r>
            <a:r>
              <a:rPr lang="ru-RU">
                <a:latin typeface="+mj-lt"/>
                <a:cs typeface="Times New Roman"/>
              </a:rPr>
              <a:t>в рабочем коллективе.</a:t>
            </a:r>
            <a:endParaRPr lang="ru-RU">
              <a:latin typeface="+mj-lt"/>
              <a:cs typeface="Times New Roman"/>
            </a:endParaRPr>
          </a:p>
          <a:p>
            <a:pPr algn="just" defTabSz="450000">
              <a:buClr>
                <a:schemeClr val="accent4">
                  <a:lumMod val="60000"/>
                  <a:lumOff val="40000"/>
                </a:schemeClr>
              </a:buClr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	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endParaRPr lang="ru-RU">
              <a:latin typeface="+mj-lt"/>
              <a:cs typeface="Times New Roman"/>
            </a:endParaRPr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/>
          <p:nvPr/>
        </p:nvSpPr>
        <p:spPr bwMode="auto">
          <a:xfrm>
            <a:off x="625584" y="553228"/>
            <a:ext cx="800323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Результаты освоения курса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15340" y="1412776"/>
            <a:ext cx="78450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0000"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	После завершения обучения слушатель будет </a:t>
            </a:r>
            <a:r>
              <a:rPr lang="ru-RU" b="1">
                <a:latin typeface="+mj-lt"/>
                <a:cs typeface="Times New Roman"/>
              </a:rPr>
              <a:t>уметь: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понимать общий смысл четко произнесенных </a:t>
            </a:r>
            <a:r>
              <a:rPr lang="ru-RU">
                <a:latin typeface="+mj-lt"/>
                <a:cs typeface="Times New Roman"/>
              </a:rPr>
              <a:t>высказываний на известные темы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(профессиональные и бытовые), понимать </a:t>
            </a:r>
            <a:r>
              <a:rPr lang="ru-RU">
                <a:latin typeface="+mj-lt"/>
                <a:cs typeface="Times New Roman"/>
              </a:rPr>
              <a:t>тексты на </a:t>
            </a:r>
            <a:r>
              <a:rPr lang="ru-RU">
                <a:latin typeface="+mj-lt"/>
                <a:cs typeface="Times New Roman"/>
              </a:rPr>
              <a:t>базовые профессиональные темы; </a:t>
            </a: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у</a:t>
            </a:r>
            <a:r>
              <a:rPr lang="ru-RU">
                <a:latin typeface="+mj-lt"/>
                <a:cs typeface="Times New Roman"/>
              </a:rPr>
              <a:t>частвовать в диалогах на знакомые общие и профессиональные темы</a:t>
            </a:r>
            <a:r>
              <a:rPr lang="ru-RU">
                <a:latin typeface="+mj-lt"/>
                <a:cs typeface="Times New Roman"/>
              </a:rPr>
              <a:t>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с</a:t>
            </a:r>
            <a:r>
              <a:rPr lang="ru-RU">
                <a:latin typeface="+mj-lt"/>
                <a:cs typeface="Times New Roman"/>
              </a:rPr>
              <a:t>троить простые высказывания </a:t>
            </a:r>
            <a:r>
              <a:rPr lang="ru-RU">
                <a:latin typeface="+mj-lt"/>
                <a:cs typeface="Times New Roman"/>
              </a:rPr>
              <a:t>о себе и о своей </a:t>
            </a:r>
            <a:r>
              <a:rPr lang="ru-RU">
                <a:latin typeface="+mj-lt"/>
                <a:cs typeface="Times New Roman"/>
              </a:rPr>
              <a:t>профессиональной деятельности;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 </a:t>
            </a:r>
            <a:r>
              <a:rPr lang="ru-RU">
                <a:latin typeface="+mj-lt"/>
                <a:cs typeface="Times New Roman"/>
              </a:rPr>
              <a:t>кратко обосновывать и </a:t>
            </a:r>
            <a:r>
              <a:rPr lang="ru-RU">
                <a:latin typeface="+mj-lt"/>
                <a:cs typeface="Times New Roman"/>
              </a:rPr>
              <a:t>объяснять свои </a:t>
            </a:r>
            <a:r>
              <a:rPr lang="ru-RU">
                <a:latin typeface="+mj-lt"/>
                <a:cs typeface="Times New Roman"/>
              </a:rPr>
              <a:t>действия (текущие и планируемые); </a:t>
            </a: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Писать простые </a:t>
            </a:r>
            <a:r>
              <a:rPr lang="ru-RU">
                <a:latin typeface="+mj-lt"/>
                <a:cs typeface="Times New Roman"/>
              </a:rPr>
              <a:t>связные сообщения на знакомые </a:t>
            </a:r>
            <a:r>
              <a:rPr lang="ru-RU">
                <a:latin typeface="+mj-lt"/>
                <a:cs typeface="Times New Roman"/>
              </a:rPr>
              <a:t>или интересующие </a:t>
            </a:r>
            <a:r>
              <a:rPr lang="ru-RU">
                <a:latin typeface="+mj-lt"/>
                <a:cs typeface="Times New Roman"/>
              </a:rPr>
              <a:t>профессиональные </a:t>
            </a:r>
            <a:r>
              <a:rPr lang="ru-RU">
                <a:latin typeface="+mj-lt"/>
                <a:cs typeface="Times New Roman"/>
              </a:rPr>
              <a:t>темы.</a:t>
            </a:r>
            <a:endParaRPr lang="ru-RU">
              <a:latin typeface="+mj-lt"/>
              <a:cs typeface="Times New Roman"/>
            </a:endParaRPr>
          </a:p>
          <a:p>
            <a:pPr algn="just" defTabSz="450000">
              <a:buClr>
                <a:schemeClr val="accent4">
                  <a:lumMod val="60000"/>
                  <a:lumOff val="40000"/>
                </a:schemeClr>
              </a:buClr>
              <a:tabLst>
                <a:tab pos="450000" algn="l"/>
              </a:tabLst>
              <a:defRPr/>
            </a:pPr>
            <a:r>
              <a:rPr lang="ru-RU">
                <a:latin typeface="+mj-lt"/>
                <a:cs typeface="Times New Roman"/>
              </a:rPr>
              <a:t>	</a:t>
            </a:r>
            <a:endParaRPr/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endParaRPr lang="ru-RU">
              <a:latin typeface="+mj-lt"/>
              <a:cs typeface="Times New Roman"/>
            </a:endParaRPr>
          </a:p>
          <a:p>
            <a:pPr marL="285750" indent="-285750" algn="just" defTabSz="450000">
              <a:buClr>
                <a:schemeClr val="accent4">
                  <a:lumMod val="60000"/>
                  <a:lumOff val="40000"/>
                </a:schemeClr>
              </a:buClr>
              <a:buFont typeface="Wingdings"/>
              <a:buChar char="§"/>
              <a:tabLst>
                <a:tab pos="450000" algn="l"/>
              </a:tabLst>
              <a:defRPr/>
            </a:pPr>
            <a:endParaRPr lang="ru-RU">
              <a:latin typeface="+mj-lt"/>
              <a:cs typeface="Times New Roman"/>
            </a:endParaRPr>
          </a:p>
        </p:txBody>
      </p:sp>
      <p:sp>
        <p:nvSpPr>
          <p:cNvPr id="5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64620" y="476672"/>
            <a:ext cx="679873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>
                <a:solidFill>
                  <a:srgbClr val="336600"/>
                </a:solidFill>
              </a:rPr>
              <a:t>Учебный план курса</a:t>
            </a:r>
            <a:endParaRPr/>
          </a:p>
        </p:txBody>
      </p:sp>
      <p:sp>
        <p:nvSpPr>
          <p:cNvPr id="3" name="Номер слайда 1"/>
          <p:cNvSpPr txBox="1"/>
          <p:nvPr/>
        </p:nvSpPr>
        <p:spPr bwMode="auto">
          <a:xfrm>
            <a:off x="8316416" y="188640"/>
            <a:ext cx="6612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F4C3F51-3B47-42EA-A195-B3B997C2D362}" type="slidenum">
              <a:rPr lang="ru-RU" sz="1400" b="0" i="0" u="none" strike="noStrike" cap="none" spc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/>
            </a:fld>
            <a:endParaRPr lang="ru-RU" sz="1400" b="0" i="0" u="none" strike="noStrike" cap="none" spc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39552" y="1628800"/>
            <a:ext cx="7848872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0000" algn="l"/>
              </a:tabLst>
              <a:defRPr/>
            </a:pPr>
            <a:r>
              <a:rPr lang="ru-RU" sz="1600"/>
              <a:t>	 Ознакомиться с учебным планом курса можно, перейдя по ссылке:</a:t>
            </a:r>
            <a:endParaRPr/>
          </a:p>
          <a:p>
            <a:pPr>
              <a:defRPr/>
            </a:pPr>
            <a:endParaRPr lang="ru-RU" sz="1600"/>
          </a:p>
          <a:p>
            <a:pPr>
              <a:defRPr/>
            </a:pPr>
            <a:r>
              <a:rPr lang="en-US" sz="1600" u="sng">
                <a:hlinkClick r:id="rId2" tooltip="https://spo.rso23.ru/plan/#/education-programs/9/education-plan?query=43.02.06&amp;is-deleted=no"/>
              </a:rPr>
              <a:t>https://spo.rso23.ru/plan/#/</a:t>
            </a:r>
            <a:r>
              <a:rPr lang="en-US" sz="1600" u="sng">
                <a:hlinkClick r:id="rId2" tooltip="https://spo.rso23.ru/plan/#/education-programs/9/education-plan?query=43.02.06&amp;is-deleted=no"/>
              </a:rPr>
              <a:t>education-programs/9/education-plan?query=43.02.06&amp;is-deleted=no</a:t>
            </a:r>
            <a:endParaRPr lang="ru-RU" sz="1600"/>
          </a:p>
          <a:p>
            <a:pPr>
              <a:defRPr/>
            </a:pPr>
            <a:endParaRPr lang="ru-RU" sz="1600"/>
          </a:p>
          <a:p>
            <a:pPr>
              <a:defRPr/>
            </a:pPr>
            <a:endParaRPr lang="ru-RU" sz="1600"/>
          </a:p>
          <a:p>
            <a:pPr>
              <a:defRPr/>
            </a:pPr>
            <a:endParaRPr lang="ru-RU" sz="1600"/>
          </a:p>
          <a:p>
            <a:pPr>
              <a:defRPr/>
            </a:pPr>
            <a:endParaRPr lang="ru-RU" sz="15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Arial"/>
        <a:cs typeface="Arial"/>
      </a:majorFont>
      <a:minorFont>
        <a:latin typeface="Garamond"/>
        <a:ea typeface="Arial"/>
        <a:cs typeface="Arial"/>
      </a:minorFont>
    </a:fontScheme>
    <a:fmtScheme name="Натуральные материалы">
      <a:fillStyleLst>
        <a:solidFill>
          <a:schemeClr val="phClr"/>
        </a:solidFill>
        <a:gradFill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algn="tl" flip="none" sx="100000" sy="100000" tx="0" ty="0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r:embed="rId2"/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R7-Office/2024.1.1.375</Application>
  <DocSecurity>0</DocSecurity>
  <PresentationFormat>Экран (4:3)</PresentationFormat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Root</dc:creator>
  <cp:keywords/>
  <dc:description/>
  <dc:identifier/>
  <dc:language/>
  <cp:lastModifiedBy>Анюта Худабашян</cp:lastModifiedBy>
  <cp:revision>59</cp:revision>
  <dcterms:created xsi:type="dcterms:W3CDTF">2021-12-20T13:31:16Z</dcterms:created>
  <dcterms:modified xsi:type="dcterms:W3CDTF">2025-02-28T09:29:36Z</dcterms:modified>
  <cp:category/>
  <cp:contentStatus/>
  <cp:version/>
</cp:coreProperties>
</file>