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4"/>
  </p:notesMasterIdLst>
  <p:sldIdLst>
    <p:sldId id="320" r:id="rId2"/>
    <p:sldId id="327" r:id="rId3"/>
    <p:sldId id="328" r:id="rId4"/>
    <p:sldId id="263" r:id="rId5"/>
    <p:sldId id="321" r:id="rId6"/>
    <p:sldId id="326" r:id="rId7"/>
    <p:sldId id="329" r:id="rId8"/>
    <p:sldId id="332" r:id="rId9"/>
    <p:sldId id="330" r:id="rId10"/>
    <p:sldId id="322" r:id="rId11"/>
    <p:sldId id="324" r:id="rId12"/>
    <p:sldId id="331" r:id="rId13"/>
    <p:sldId id="333" r:id="rId14"/>
    <p:sldId id="334" r:id="rId15"/>
    <p:sldId id="335" r:id="rId16"/>
    <p:sldId id="336" r:id="rId17"/>
    <p:sldId id="338" r:id="rId18"/>
    <p:sldId id="337" r:id="rId19"/>
    <p:sldId id="340" r:id="rId20"/>
    <p:sldId id="339" r:id="rId21"/>
    <p:sldId id="341" r:id="rId22"/>
    <p:sldId id="342" r:id="rId23"/>
    <p:sldId id="323" r:id="rId24"/>
    <p:sldId id="325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07" autoAdjust="0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5"/>
                <c:pt idx="0">
                  <c:v>1.Есть ли родственники, воевавшие в годы ВОВ?</c:v>
                </c:pt>
                <c:pt idx="1">
                  <c:v>2.Есть ли родственники, которые работали в тылу в годы ВОВ?</c:v>
                </c:pt>
                <c:pt idx="2">
                  <c:v>3.Есть ли  участники ВОВ и труженники тыла,которые находятся сегодня рядом?</c:v>
                </c:pt>
                <c:pt idx="3">
                  <c:v>4. Принимали вы и ваши родственники участие в "Бессмертном полку"?</c:v>
                </c:pt>
                <c:pt idx="4">
                  <c:v>5.Есть ли у вас изготовленные портреты родственников для участия в шествии "Бессмертный полк"?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186</c:v>
                </c:pt>
                <c:pt idx="1">
                  <c:v>87</c:v>
                </c:pt>
                <c:pt idx="2">
                  <c:v>49</c:v>
                </c:pt>
                <c:pt idx="3">
                  <c:v>115</c:v>
                </c:pt>
                <c:pt idx="4">
                  <c:v>95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5"/>
                <c:pt idx="0">
                  <c:v>1.Есть ли родственники, воевавшие в годы ВОВ?</c:v>
                </c:pt>
                <c:pt idx="1">
                  <c:v>2.Есть ли родственники, которые работали в тылу в годы ВОВ?</c:v>
                </c:pt>
                <c:pt idx="2">
                  <c:v>3.Есть ли  участники ВОВ и труженники тыла,которые находятся сегодня рядом?</c:v>
                </c:pt>
                <c:pt idx="3">
                  <c:v>4. Принимали вы и ваши родственники участие в "Бессмертном полку"?</c:v>
                </c:pt>
                <c:pt idx="4">
                  <c:v>5.Есть ли у вас изготовленные портреты родственников для участия в шествии "Бессмертный полк"?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51</c:v>
                </c:pt>
                <c:pt idx="1">
                  <c:v>86</c:v>
                </c:pt>
                <c:pt idx="2">
                  <c:v>196</c:v>
                </c:pt>
                <c:pt idx="3">
                  <c:v>139</c:v>
                </c:pt>
                <c:pt idx="4">
                  <c:v>158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знаю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5"/>
                <c:pt idx="0">
                  <c:v>1.Есть ли родственники, воевавшие в годы ВОВ?</c:v>
                </c:pt>
                <c:pt idx="1">
                  <c:v>2.Есть ли родственники, которые работали в тылу в годы ВОВ?</c:v>
                </c:pt>
                <c:pt idx="2">
                  <c:v>3.Есть ли  участники ВОВ и труженники тыла,которые находятся сегодня рядом?</c:v>
                </c:pt>
                <c:pt idx="3">
                  <c:v>4. Принимали вы и ваши родственники участие в "Бессмертном полку"?</c:v>
                </c:pt>
                <c:pt idx="4">
                  <c:v>5.Есть ли у вас изготовленные портреты родственников для участия в шествии "Бессмертный полк"?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79</c:v>
                </c:pt>
                <c:pt idx="1">
                  <c:v>143</c:v>
                </c:pt>
                <c:pt idx="2">
                  <c:v>71</c:v>
                </c:pt>
                <c:pt idx="3">
                  <c:v>62</c:v>
                </c:pt>
                <c:pt idx="4">
                  <c:v>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074368"/>
        <c:axId val="28075904"/>
      </c:barChart>
      <c:catAx>
        <c:axId val="280743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8075904"/>
        <c:crosses val="autoZero"/>
        <c:auto val="1"/>
        <c:lblAlgn val="ctr"/>
        <c:lblOffset val="100"/>
        <c:noMultiLvlLbl val="0"/>
      </c:catAx>
      <c:valAx>
        <c:axId val="280759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807436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86972-1376-4FC4-81FD-E51FCBD93E94}" type="datetimeFigureOut">
              <a:rPr lang="ru-RU" smtClean="0"/>
              <a:pPr/>
              <a:t>21.04.2021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DD36-AE27-40B9-B0C6-734365C2035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2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469C2-02D0-4167-99C9-864E1EF8911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113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692A6-E16C-4255-B380-46CFB33864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9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77028-4E1A-4816-BB5A-0DC58B0D880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34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F31BD-C99C-4BB8-9CA9-E2D4A8DA303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16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FCD2C2-D3DA-490C-8DC7-E1C005D1AF1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63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866FB-7AAC-419B-8527-97FF42A6542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3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52CDB-72E8-4C06-829C-410C112C705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14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8F4C6-0D7B-4A02-B662-407D04B5435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2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042EF-F8A6-4335-9913-939E9A09C82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590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E5EF6-349B-49F9-9D4A-963E71C6DD1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253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349732-F32F-47DB-8721-9DB01D73B3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7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04E4FD9-4AAC-41F6-9F5C-27E48A7B12C5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7489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openxmlformats.org/officeDocument/2006/relationships/image" Target="../media/image29.jpeg"/><Relationship Id="rId9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83568" y="1916832"/>
            <a:ext cx="8064859" cy="2769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r>
              <a:rPr lang="ru-RU" sz="32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Бессмертный полк -бессмертная память!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исследования: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память о войне.</a:t>
            </a:r>
            <a:endParaRPr lang="ru-RU" sz="36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96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8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64" y="600409"/>
            <a:ext cx="3880160" cy="291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077" y="370305"/>
            <a:ext cx="3003798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420" y="3293961"/>
            <a:ext cx="3797676" cy="2848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28" y="3291027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85800" y="2852936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Черняховского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62745" y="2967335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Галкина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7594" y="5593701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Веденеева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44000" y="5593701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Ташкина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7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2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04" y="-3609"/>
            <a:ext cx="91622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8" y="577943"/>
            <a:ext cx="4211960" cy="3158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363" y="596884"/>
            <a:ext cx="4161449" cy="31210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88" y="3592388"/>
            <a:ext cx="4161451" cy="3121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49188" y="3212976"/>
            <a:ext cx="4084175" cy="38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29491" y="3109588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Шишкина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9491" y="6073029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Гастелло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62898" y="3098971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Черняховского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639" y="3602254"/>
            <a:ext cx="4006899" cy="3005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779000" y="6073029"/>
            <a:ext cx="436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Улица Зои Космодемьянской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61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75" y="509020"/>
            <a:ext cx="4085326" cy="3063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66866" y="2967335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Лизы Чайкиной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645" y="3198167"/>
            <a:ext cx="3923928" cy="2942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518856" y="5594262"/>
            <a:ext cx="367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</a:t>
            </a:r>
            <a:r>
              <a:rPr lang="ru-RU" sz="2400" b="1" dirty="0" err="1" smtClean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Толбухина</a:t>
            </a:r>
            <a:endParaRPr lang="ru-RU" b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1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Scan03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00000" cy="2617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Scan03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44000" y="0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can03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0"/>
            <a:ext cx="2617622" cy="3600000"/>
          </a:xfrm>
          <a:prstGeom prst="rect">
            <a:avLst/>
          </a:prstGeom>
        </p:spPr>
      </p:pic>
      <p:pic>
        <p:nvPicPr>
          <p:cNvPr id="8" name="Рисунок 7" descr="Scan03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42886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can031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Scan031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44000" y="2214554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Scan030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4400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can0305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0430" y="2714620"/>
            <a:ext cx="2617622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Scan03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4000" y="214290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Scan03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can03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44000" y="2214554"/>
            <a:ext cx="3600000" cy="2617622"/>
          </a:xfrm>
          <a:prstGeom prst="rect">
            <a:avLst/>
          </a:prstGeom>
        </p:spPr>
      </p:pic>
      <p:pic>
        <p:nvPicPr>
          <p:cNvPr id="5" name="Рисунок 4" descr="Scan03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2143116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Scan03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Scan03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4400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can030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14678" y="0"/>
            <a:ext cx="2617622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Scan030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28926" y="3643314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Scan03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Scan03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44000" y="0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Scan03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5992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Scan030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44000" y="2214554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can03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can031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44000" y="4240378"/>
            <a:ext cx="3600000" cy="261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can030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14678" y="0"/>
            <a:ext cx="2617622" cy="3600000"/>
          </a:xfrm>
          <a:prstGeom prst="rect">
            <a:avLst/>
          </a:prstGeom>
        </p:spPr>
      </p:pic>
      <p:pic>
        <p:nvPicPr>
          <p:cNvPr id="10" name="Рисунок 9" descr="Scan030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786050" y="3643314"/>
            <a:ext cx="3600000" cy="261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cs.pikabu.ru/post_img/big/2013/04/16/10/1366130560_2610242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00042"/>
            <a:ext cx="8528295" cy="5715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428596" y="0"/>
            <a:ext cx="8143932" cy="674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43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участника войны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погибли или пропали без вести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вернулись домой, </a:t>
            </a: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с серьёзными ранениями или инвалидами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дошли до Берлина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помогали в тылу</a:t>
            </a:r>
            <a:endParaRPr lang="ru-RU" sz="3600" b="1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Screenshot_20200228_192001_com.android.gallery3d.jpg"/>
          <p:cNvPicPr>
            <a:picLocks noChangeAspect="1"/>
          </p:cNvPicPr>
          <p:nvPr/>
        </p:nvPicPr>
        <p:blipFill>
          <a:blip r:embed="rId3" cstate="print"/>
          <a:srcRect t="10416" b="11458"/>
          <a:stretch>
            <a:fillRect/>
          </a:stretch>
        </p:blipFill>
        <p:spPr>
          <a:xfrm>
            <a:off x="1428728" y="714356"/>
            <a:ext cx="3165231" cy="5357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929190" y="1785926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Азалии Маликовой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9190" y="1785926"/>
            <a:ext cx="34290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Вовы </a:t>
            </a:r>
            <a:r>
              <a:rPr lang="ru-RU" sz="32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Томарова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IMG_20200303_235840.jpg"/>
          <p:cNvPicPr>
            <a:picLocks noChangeAspect="1"/>
          </p:cNvPicPr>
          <p:nvPr/>
        </p:nvPicPr>
        <p:blipFill>
          <a:blip r:embed="rId3" cstate="print"/>
          <a:srcRect l="19444" t="17708" r="22222" b="19792"/>
          <a:stretch>
            <a:fillRect/>
          </a:stretch>
        </p:blipFill>
        <p:spPr>
          <a:xfrm>
            <a:off x="1714480" y="1285860"/>
            <a:ext cx="3000396" cy="4286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42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85786" y="1285860"/>
            <a:ext cx="8064859" cy="569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исследования: </a:t>
            </a:r>
          </a:p>
          <a:p>
            <a:pPr algn="ctr" fontAlgn="base">
              <a:spcAft>
                <a:spcPct val="0"/>
              </a:spcAft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родных и близких учащихся </a:t>
            </a:r>
          </a:p>
          <a:p>
            <a:pPr algn="ctr" fontAlgn="base">
              <a:spcAft>
                <a:spcPct val="0"/>
              </a:spcAft>
            </a:pP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«А» класса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исследования: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вклад родственников учащихся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«А» класса в победу над фашистской Германией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исследования:</a:t>
            </a:r>
            <a:endParaRPr lang="ru-RU" sz="2400" b="1" i="1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прос, рисунки класса, сочинения, сбор информации</a:t>
            </a:r>
            <a:endParaRPr lang="ru-RU" sz="28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ru-RU" sz="2400" b="1" i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sz="2400" b="1" i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90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9190" y="1785926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</a:t>
            </a:r>
            <a:r>
              <a:rPr lang="ru-RU" sz="32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Афонасьевой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лизы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Screenshot_20200228_191030 (1).jpg"/>
          <p:cNvPicPr>
            <a:picLocks noChangeAspect="1"/>
          </p:cNvPicPr>
          <p:nvPr/>
        </p:nvPicPr>
        <p:blipFill>
          <a:blip r:embed="rId3" cstate="print"/>
          <a:srcRect t="7291" b="7291"/>
          <a:stretch>
            <a:fillRect/>
          </a:stretch>
        </p:blipFill>
        <p:spPr>
          <a:xfrm>
            <a:off x="1285852" y="500042"/>
            <a:ext cx="3248526" cy="58579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42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9190" y="1785926"/>
            <a:ext cx="34290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</a:t>
            </a:r>
            <a:r>
              <a:rPr lang="ru-RU" sz="32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Касымовой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err="1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Карины</a:t>
            </a:r>
            <a:endPara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9" descr="C:\Users\1111\Pictures\2019-12-15\0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9" t="27792" r="34112" b="32687"/>
          <a:stretch/>
        </p:blipFill>
        <p:spPr bwMode="auto">
          <a:xfrm>
            <a:off x="1214414" y="1142984"/>
            <a:ext cx="3816424" cy="44393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cdn.photosight.ru/img/d/6ef/6269631_x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5400000" cy="3591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avatars.mds.yandex.net/get-zen_doc/1881616/pub_5d80e2cbc31e4900afebca87_5d80e5ac3f548700aea9677a/scale_12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262500"/>
            <a:ext cx="5400000" cy="35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2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5852" y="428604"/>
            <a:ext cx="750099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Анкетирование 2-6 классов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опросе приняло 316 респондентов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14282" y="1397000"/>
          <a:ext cx="8929718" cy="4889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4206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7224" y="857232"/>
            <a:ext cx="750099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59%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опрошенных есть родственники, которые воевали в годы Великой Отечественной войны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28%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работали в тылу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u="sng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 16%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участники войны и труженики тыла находятся сейчас рядом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36%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детей принимали участие в шествии «Бессмертный полк»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 30%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школьников имеются изготовленные портреты</a:t>
            </a:r>
            <a:endParaRPr lang="ru-RU" sz="2400" b="1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700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57224" y="857232"/>
            <a:ext cx="750099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проделанной работы </a:t>
            </a:r>
            <a:r>
              <a:rPr lang="ru-RU" sz="2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страшных военных страницах истории нашей Отчизны, об участии наших предков в Великой Отечественной войне.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</a:t>
            </a:r>
            <a:r>
              <a:rPr lang="ru-RU" sz="2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выяснили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что почти у всех учеников нашего класса прадедушки и прабабушки, а также их родные </a:t>
            </a:r>
            <a:r>
              <a:rPr lang="ru-RU" sz="2800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помогали приблизить победу в этой войне, многие даже ценой своей жизни.</a:t>
            </a:r>
            <a:endParaRPr lang="ru-RU" sz="2400" b="1" u="sng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8662" y="2143116"/>
            <a:ext cx="75009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 долг </a:t>
            </a: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сохранить и защитить память о наших героях!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должны быть достойны подвига наших предков!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32656"/>
            <a:ext cx="5852142" cy="329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996952"/>
            <a:ext cx="6236185" cy="35078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0290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6672"/>
            <a:ext cx="7596336" cy="5697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032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89"/>
          <a:stretch/>
        </p:blipFill>
        <p:spPr>
          <a:xfrm>
            <a:off x="551553" y="1052736"/>
            <a:ext cx="8040893" cy="4948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060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83568" y="836712"/>
            <a:ext cx="8064859" cy="4985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патриотических чувств у обучающихся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имеющиеся знания о Великой Отечественной войне;</a:t>
            </a: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вместе с родителями семейные архивы и выяснить, кто из родственников воевал, кто трудился в тылу, кто воевал в партизанских отрядах;</a:t>
            </a: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портреты родных и пронести их на параде в городе Пласт в День 75-летия Победы;</a:t>
            </a:r>
          </a:p>
          <a:p>
            <a:pPr marL="457200" indent="-457200" fontAlgn="base">
              <a:spcBef>
                <a:spcPct val="5000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выводы о трагическом прошлом нашего народа, о необходимости знать и помнить о героях военных  лет и их подвигах.</a:t>
            </a:r>
            <a:endParaRPr lang="ru-RU" sz="2400" b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78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769395"/>
            <a:ext cx="7092280" cy="531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326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60" y="769395"/>
            <a:ext cx="7092280" cy="531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624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62" y="787397"/>
            <a:ext cx="7044275" cy="528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475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212918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2" r="382"/>
          <a:stretch/>
        </p:blipFill>
        <p:spPr>
          <a:xfrm rot="21143562">
            <a:off x="427278" y="788030"/>
            <a:ext cx="4897322" cy="2909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1440">
            <a:off x="3001023" y="2870269"/>
            <a:ext cx="5501709" cy="3332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286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100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373" y="905889"/>
            <a:ext cx="6728296" cy="5046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42633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539570" y="1700808"/>
            <a:ext cx="8064859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4748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наших земляков ушли на фронт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3677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вернулись с полей сражения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3200" b="1" i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пластовчан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удостоены звания Герой Советского Союза. Их бюсты установлены на площади в городе Пласт</a:t>
            </a:r>
            <a:endParaRPr lang="ru-RU" sz="3200" b="1" i="1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ru-RU" sz="3200" b="1" i="1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94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Рисунок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IMG-d636e438017d45ad4dd770e70b1012c4-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8000"/>
            <a:ext cx="5400000" cy="405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-ec89696aef8f7ef8d099ca42f48de8b9-V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4000" y="0"/>
            <a:ext cx="5400000" cy="40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9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Я\Downloads\Desktop\Рисунок3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115616" y="741819"/>
            <a:ext cx="7128792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нашем городе </a:t>
            </a:r>
            <a:r>
              <a:rPr lang="ru-RU" sz="36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улиц 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названы в честь Героев Великой Отечественной войны.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них </a:t>
            </a:r>
            <a:r>
              <a:rPr lang="ru-RU" sz="3600" b="1" dirty="0">
                <a:solidFill>
                  <a:schemeClr val="bg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улицы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носят имена земляков. 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 70-летию Победы на этих улицах установлены памятные знаки в виде табличек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05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Оформление по умолчанию">
  <a:themeElements>
    <a:clrScheme name="Оформление по умолчанию 7">
      <a:dk1>
        <a:srgbClr val="5C1F00"/>
      </a:dk1>
      <a:lt1>
        <a:srgbClr val="FFFFFF"/>
      </a:lt1>
      <a:dk2>
        <a:srgbClr val="800000"/>
      </a:dk2>
      <a:lt2>
        <a:srgbClr val="DFD293"/>
      </a:lt2>
      <a:accent1>
        <a:srgbClr val="CC3300"/>
      </a:accent1>
      <a:accent2>
        <a:srgbClr val="BE7960"/>
      </a:accent2>
      <a:accent3>
        <a:srgbClr val="C0AAAA"/>
      </a:accent3>
      <a:accent4>
        <a:srgbClr val="DADADA"/>
      </a:accent4>
      <a:accent5>
        <a:srgbClr val="E2ADAA"/>
      </a:accent5>
      <a:accent6>
        <a:srgbClr val="AC6D56"/>
      </a:accent6>
      <a:hlink>
        <a:srgbClr val="FFFF99"/>
      </a:hlink>
      <a:folHlink>
        <a:srgbClr val="D3A21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789</TotalTime>
  <Words>407</Words>
  <Application>Microsoft Office PowerPoint</Application>
  <PresentationFormat>Экран (4:3)</PresentationFormat>
  <Paragraphs>53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5_Оформление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1</cp:lastModifiedBy>
  <cp:revision>76</cp:revision>
  <dcterms:created xsi:type="dcterms:W3CDTF">2016-05-04T14:36:46Z</dcterms:created>
  <dcterms:modified xsi:type="dcterms:W3CDTF">2021-04-21T04:25:53Z</dcterms:modified>
</cp:coreProperties>
</file>