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99" r:id="rId1"/>
    <p:sldMasterId id="2147484147" r:id="rId2"/>
  </p:sldMasterIdLst>
  <p:notesMasterIdLst>
    <p:notesMasterId r:id="rId10"/>
  </p:notesMasterIdLst>
  <p:sldIdLst>
    <p:sldId id="303" r:id="rId3"/>
    <p:sldId id="257" r:id="rId4"/>
    <p:sldId id="299" r:id="rId5"/>
    <p:sldId id="301" r:id="rId6"/>
    <p:sldId id="304" r:id="rId7"/>
    <p:sldId id="300" r:id="rId8"/>
    <p:sldId id="298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C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44" autoAdjust="0"/>
    <p:restoredTop sz="94660"/>
  </p:normalViewPr>
  <p:slideViewPr>
    <p:cSldViewPr snapToGrid="0">
      <p:cViewPr>
        <p:scale>
          <a:sx n="60" d="100"/>
          <a:sy n="60" d="100"/>
        </p:scale>
        <p:origin x="-822" y="-10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CEE6DB-4F09-46FB-9D98-D4D5CC76B9F8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5130BE-3B94-4247-B715-FBA95C3EEA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79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5130BE-3B94-4247-B715-FBA95C3EEA6D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61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3CDE6E-4D4A-470B-9EF0-5CFE084E485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04.12.2020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E964E6-EE88-4A44-AE1B-14BFF48AA02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763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3E23E-3B01-4FFB-8B77-D2A9215DF7E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04.12.2020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C8C376-A83C-4251-A322-7BB33F01713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698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00A756-0A39-41EA-96F5-667B1311F0EE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04.12.2020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0CEE8E-82EB-4D13-ABA2-1C439433EA2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0216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048000" y="3124200"/>
            <a:ext cx="82296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048000" y="5003322"/>
            <a:ext cx="82296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3828" y="1110597"/>
            <a:ext cx="2286000" cy="508000"/>
          </a:xfrm>
        </p:spPr>
        <p:txBody>
          <a:bodyPr/>
          <a:lstStyle/>
          <a:p>
            <a:fld id="{E969587C-3D26-48D5-87F0-AB273EF92D32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959" y="4117661"/>
            <a:ext cx="3657600" cy="512064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1215180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746176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2218944" y="5788152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2540000" y="4495800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767392" y="4928702"/>
            <a:ext cx="812800" cy="517524"/>
          </a:xfrm>
        </p:spPr>
        <p:txBody>
          <a:bodyPr/>
          <a:lstStyle/>
          <a:p>
            <a:fld id="{1DF86C90-934C-4144-BAE7-15AB5075DC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969587C-3D26-48D5-87F0-AB273EF92D32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DF86C90-934C-4144-BAE7-15AB5075DC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0" y="2895600"/>
            <a:ext cx="82296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48000" y="5010150"/>
            <a:ext cx="82296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2008" y="1106932"/>
            <a:ext cx="2286000" cy="508000"/>
          </a:xfrm>
        </p:spPr>
        <p:txBody>
          <a:bodyPr/>
          <a:lstStyle/>
          <a:p>
            <a:fld id="{E969587C-3D26-48D5-87F0-AB273EF92D32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6208" y="4114800"/>
            <a:ext cx="3657600" cy="512064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766272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2218944" y="5791200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2505387" y="4479888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12130592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787488" y="4928702"/>
            <a:ext cx="812800" cy="517524"/>
          </a:xfrm>
        </p:spPr>
        <p:txBody>
          <a:bodyPr/>
          <a:lstStyle/>
          <a:p>
            <a:fld id="{1DF86C90-934C-4144-BAE7-15AB5075DC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587C-3D26-48D5-87F0-AB273EF92D32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86C90-934C-4144-BAE7-15AB5075DC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5693664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058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587C-3D26-48D5-87F0-AB273EF92D32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86C90-934C-4144-BAE7-15AB5075DC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58293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6096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57912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969587C-3D26-48D5-87F0-AB273EF92D32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DF86C90-934C-4144-BAE7-15AB5075DC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587C-3D26-48D5-87F0-AB273EF92D32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86C90-934C-4144-BAE7-15AB5075DC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47360" y="3124200"/>
            <a:ext cx="6309360" cy="6096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083040" y="274320"/>
            <a:ext cx="2036064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406400" y="274320"/>
            <a:ext cx="75184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969587C-3D26-48D5-87F0-AB273EF92D32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DF86C90-934C-4144-BAE7-15AB5075DC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32855C-5EB3-4E86-87DB-3624D12CFFB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04.12.2020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FF5AF9-8D33-4482-8A02-4D019CAD482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8053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18404" y="3124200"/>
            <a:ext cx="6309360" cy="6096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82296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021064" y="264795"/>
            <a:ext cx="2032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969587C-3D26-48D5-87F0-AB273EF92D32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DF86C90-934C-4144-BAE7-15AB5075DC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587C-3D26-48D5-87F0-AB273EF92D32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86C90-934C-4144-BAE7-15AB5075DC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235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587C-3D26-48D5-87F0-AB273EF92D32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86C90-934C-4144-BAE7-15AB5075DC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54B551-68B8-407F-8545-2D5FF9DE0EB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04.12.2020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1448CF-F12E-42DC-95E3-3C336DAD4D6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671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3FA78E-071E-4D10-9310-9A6C30BFB62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04.12.2020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CB1B6E-D865-43FE-A8E6-C84E93B5357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504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41B0B-88C5-4AA3-BB16-E5C45B1A5AE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04.12.2020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2067A5-FDCD-44C3-AA17-100EAA5872D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910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3F953-39BE-4C81-9ED0-7FCAAFD2B73A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04.12.2020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13E6F4-C454-478A-B10E-9A3FD9531F8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541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85429-D6DA-4C58-826D-85945880DD6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04.12.2020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FDD645-D2F0-4CF8-B32F-2B6A5C63354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16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4253CA-0349-4E82-9415-781B8DEEF4FA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04.12.2020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B639D2-1021-4983-8C12-72466105ED1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282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98870E-32E3-4D21-ACE2-B432C960D351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04.12.2020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3FD5D7-40DB-449F-8583-76B8BA2163A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765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0AE8EA-79BC-4A24-A036-2454A33A3CFF}" type="datetimeFigureOut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B07F52-CA0A-4B8F-8D7B-13D2015DD6CD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530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0" r:id="rId1"/>
    <p:sldLayoutId id="2147484101" r:id="rId2"/>
    <p:sldLayoutId id="2147484102" r:id="rId3"/>
    <p:sldLayoutId id="2147484103" r:id="rId4"/>
    <p:sldLayoutId id="2147484104" r:id="rId5"/>
    <p:sldLayoutId id="2147484105" r:id="rId6"/>
    <p:sldLayoutId id="2147484106" r:id="rId7"/>
    <p:sldLayoutId id="2147484107" r:id="rId8"/>
    <p:sldLayoutId id="2147484108" r:id="rId9"/>
    <p:sldLayoutId id="2147484109" r:id="rId10"/>
    <p:sldLayoutId id="214748411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99568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10454640" y="1017843"/>
            <a:ext cx="2011680" cy="512064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0AE8EA-79BC-4A24-A036-2454A33A3CFF}" type="datetimeFigureOut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04.12.2020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9853648" y="3676280"/>
            <a:ext cx="3200400" cy="48768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016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838688" y="5734050"/>
            <a:ext cx="8128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B07F52-CA0A-4B8F-8D7B-13D2015DD6CD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8" r:id="rId1"/>
    <p:sldLayoutId id="2147484149" r:id="rId2"/>
    <p:sldLayoutId id="2147484150" r:id="rId3"/>
    <p:sldLayoutId id="2147484151" r:id="rId4"/>
    <p:sldLayoutId id="2147484152" r:id="rId5"/>
    <p:sldLayoutId id="2147484153" r:id="rId6"/>
    <p:sldLayoutId id="2147484154" r:id="rId7"/>
    <p:sldLayoutId id="2147484155" r:id="rId8"/>
    <p:sldLayoutId id="2147484156" r:id="rId9"/>
    <p:sldLayoutId id="2147484157" r:id="rId10"/>
    <p:sldLayoutId id="2147484158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png"/><Relationship Id="rId2" Type="http://schemas.openxmlformats.org/officeDocument/2006/relationships/image" Target="../media/image5.jpe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5" Type="http://schemas.openxmlformats.org/officeDocument/2006/relationships/image" Target="../media/image8.jpeg"/><Relationship Id="rId15" Type="http://schemas.openxmlformats.org/officeDocument/2006/relationships/image" Target="../media/image18.pn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75185" y="0"/>
            <a:ext cx="7293779" cy="685124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 «Волонтеры Победы.»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2607" y="685124"/>
            <a:ext cx="11366938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Пояснительная записка </a:t>
            </a:r>
          </a:p>
          <a:p>
            <a:r>
              <a:rPr lang="ru-RU" sz="2000" dirty="0"/>
              <a:t>Проект посвящен великой дате, дню Победы и раскрывает содержание работ, по патриотическому воспитанию по данной теме.                                    Понятие патриотизм включает в себя чувство ответственности перед обществом, чувство глубокой ,  духовной  привязанности к семье, дому, Родине, родной природе, </a:t>
            </a:r>
            <a:r>
              <a:rPr lang="ru-RU" sz="2000" dirty="0" err="1"/>
              <a:t>толерантностного</a:t>
            </a:r>
            <a:r>
              <a:rPr lang="ru-RU" sz="2000" dirty="0"/>
              <a:t> отношения к другим людям. </a:t>
            </a:r>
          </a:p>
          <a:p>
            <a:r>
              <a:rPr lang="ru-RU" sz="2000" dirty="0"/>
              <a:t>  Чувство патриотизма многогранно по своему содержанию: это и любовь к родным местам, и гордость за свой народ, и ощущение неразрывности с окружающим, и желание сохранить, приумножить богатство своей страны.</a:t>
            </a:r>
          </a:p>
          <a:p>
            <a:r>
              <a:rPr lang="ru-RU" sz="2000" dirty="0"/>
              <a:t>Быть патриотом – значить ощущать себя неотъемлемой частью Отечества</a:t>
            </a:r>
            <a:r>
              <a:rPr lang="ru-RU" sz="2000" dirty="0" smtClean="0"/>
              <a:t>.</a:t>
            </a:r>
          </a:p>
          <a:p>
            <a:r>
              <a:rPr lang="ru-RU" sz="2000" b="1" dirty="0"/>
              <a:t>Актуальность проекта.</a:t>
            </a:r>
          </a:p>
          <a:p>
            <a:r>
              <a:rPr lang="ru-RU" sz="2000" dirty="0"/>
              <a:t>Актуальность проблемы патриотического воспитания детей обусловлена тем, что процесс патриотического воспитания необходимо начинать   с первых лет обучения. Такие понятия и ценности, как   любовь к Родине, к своему народу; служение Отечеству; долг перед Отечеством, старшими поколениями, семьей; закон и правопорядок;  свобода и ответственность; доверие к людям,- должен знать каждый учащийся. В нашем мире всегда ценилась и ценится доброта. В наше время в ней нуждаются люди, прошедшие страшные годы войны, ветераны ВОВ и тыла,  дети </a:t>
            </a:r>
            <a:r>
              <a:rPr lang="ru-RU" sz="2000" dirty="0" err="1"/>
              <a:t>войны.Именно</a:t>
            </a:r>
            <a:r>
              <a:rPr lang="ru-RU" sz="2000" dirty="0"/>
              <a:t> в основе патриотического движения заложен простой принцип: хочешь почувствовать себя человеком – помоги другому. Прими эстафету от старшего поколения.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627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933" y="0"/>
            <a:ext cx="3425588" cy="5363570"/>
          </a:xfrm>
          <a:prstGeom prst="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053" y="201010"/>
            <a:ext cx="2947482" cy="4601183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проекта: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678506" y="201010"/>
            <a:ext cx="8513494" cy="645629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0070C0"/>
                </a:solidFill>
              </a:rPr>
              <a:t>• </a:t>
            </a:r>
            <a:r>
              <a:rPr lang="ru-RU" sz="2400" b="1" dirty="0" smtClean="0">
                <a:solidFill>
                  <a:srgbClr val="0070C0"/>
                </a:solidFill>
              </a:rPr>
              <a:t>Духовно-нравственное и патриотическое воспитание учащихся;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70C0"/>
                </a:solidFill>
              </a:rPr>
              <a:t>• Воспитание заботливого, бережного отношения к старшему поколению, желания оказывать ему необходимую помощь и поддержку;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70C0"/>
                </a:solidFill>
              </a:rPr>
              <a:t>• Расширение форм и методов практической добровольческой деятельности учащихся, направленной на бескорыстное оказание социально значимых услуг;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70C0"/>
                </a:solidFill>
              </a:rPr>
              <a:t>• воспитание уважения к подвигу защитников Отечества, родного края; любви и уважения к Родине;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70C0"/>
                </a:solidFill>
              </a:rPr>
              <a:t>• вовлечение молодого поколения в активные формы гражданского и патриотического воспитания;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0070C0"/>
                </a:solidFill>
              </a:rPr>
              <a:t>•</a:t>
            </a:r>
            <a:r>
              <a:rPr lang="ru-RU" sz="2400" b="1" dirty="0" smtClean="0">
                <a:solidFill>
                  <a:srgbClr val="0070C0"/>
                </a:solidFill>
              </a:rPr>
              <a:t> пробуждение и учёт интересов учащихся к изучению отечественной истории, культуры, краеведения.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 descr="https://d2n3notmdf08g1.cloudfront.net/common/icons/Icon-Volunte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2" y="201010"/>
            <a:ext cx="2010770" cy="201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replikanews.com/upload/medialibrary/628/62810820df389f3e7e83ae898e4f98cf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0627" y="3508463"/>
            <a:ext cx="4429134" cy="314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202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4856" y="157655"/>
            <a:ext cx="10396192" cy="5417189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Arial Black" pitchFamily="34" charset="0"/>
              </a:rPr>
              <a:t>Задачи</a:t>
            </a:r>
            <a:r>
              <a:rPr lang="ru-RU" sz="1600" dirty="0">
                <a:solidFill>
                  <a:srgbClr val="FF0000"/>
                </a:solidFill>
                <a:latin typeface="Arial Black" pitchFamily="34" charset="0"/>
              </a:rPr>
              <a:t>:</a:t>
            </a:r>
          </a:p>
          <a:p>
            <a:r>
              <a:rPr lang="ru-RU" sz="1600" dirty="0">
                <a:latin typeface="Arial Black" pitchFamily="34" charset="0"/>
              </a:rPr>
              <a:t>Формирование списков нуждающихся в помощи ветеранов, пожилых и одиноких граждан, инвалидов войны и труда, проживающих в с. </a:t>
            </a:r>
            <a:r>
              <a:rPr lang="ru-RU" sz="1600" dirty="0" err="1">
                <a:latin typeface="Arial Black" pitchFamily="34" charset="0"/>
              </a:rPr>
              <a:t>Кальвица</a:t>
            </a:r>
            <a:r>
              <a:rPr lang="ru-RU" sz="1600" dirty="0">
                <a:latin typeface="Arial Black" pitchFamily="34" charset="0"/>
              </a:rPr>
              <a:t>.</a:t>
            </a:r>
          </a:p>
          <a:p>
            <a:r>
              <a:rPr lang="ru-RU" sz="1600" dirty="0">
                <a:latin typeface="Arial Black" pitchFamily="34" charset="0"/>
              </a:rPr>
              <a:t> Выяснить какая конкретная посильная помощь необходима пожилым. Систематическое посещение и оказание необходимой социальной помощи ветеранам тыла и детям войны;</a:t>
            </a:r>
          </a:p>
          <a:p>
            <a:r>
              <a:rPr lang="ru-RU" sz="1600" dirty="0">
                <a:latin typeface="Arial Black" pitchFamily="34" charset="0"/>
              </a:rPr>
              <a:t>Развитие у детей и подростков гражданственности, патриотизма как важнейших духовно-нравственных и социальных ценностей. </a:t>
            </a:r>
          </a:p>
          <a:p>
            <a:r>
              <a:rPr lang="ru-RU" sz="1600" b="1" dirty="0" smtClean="0">
                <a:solidFill>
                  <a:srgbClr val="FF0000"/>
                </a:solidFill>
                <a:latin typeface="Arial Black" pitchFamily="34" charset="0"/>
              </a:rPr>
              <a:t>Объектом </a:t>
            </a:r>
            <a:r>
              <a:rPr lang="ru-RU" sz="1600" b="1" dirty="0">
                <a:solidFill>
                  <a:srgbClr val="FF0000"/>
                </a:solidFill>
                <a:latin typeface="Arial Black" pitchFamily="34" charset="0"/>
              </a:rPr>
              <a:t>исследования: </a:t>
            </a:r>
            <a:r>
              <a:rPr lang="ru-RU" sz="1600" b="1" dirty="0">
                <a:latin typeface="Arial Black" pitchFamily="34" charset="0"/>
              </a:rPr>
              <a:t>является патриотическое воспитание в </a:t>
            </a:r>
            <a:r>
              <a:rPr lang="ru-RU" sz="1600" b="1" dirty="0" err="1">
                <a:latin typeface="Arial Black" pitchFamily="34" charset="0"/>
              </a:rPr>
              <a:t>Кальвицкой</a:t>
            </a:r>
            <a:r>
              <a:rPr lang="ru-RU" sz="1600" b="1" dirty="0">
                <a:latin typeface="Arial Black" pitchFamily="34" charset="0"/>
              </a:rPr>
              <a:t> ООШ.</a:t>
            </a:r>
          </a:p>
          <a:p>
            <a:r>
              <a:rPr lang="ru-RU" sz="1600" b="1" dirty="0">
                <a:latin typeface="Arial Black" pitchFamily="34" charset="0"/>
              </a:rPr>
              <a:t>Предметом исследования: является специфика патриотического движения как субъекта воспитательной работы в условиях основной общеобразовательной школы в сельской местности.</a:t>
            </a:r>
          </a:p>
          <a:p>
            <a:r>
              <a:rPr lang="ru-RU" sz="1600" b="1" dirty="0">
                <a:solidFill>
                  <a:srgbClr val="FF0000"/>
                </a:solidFill>
                <a:latin typeface="Arial Black" pitchFamily="34" charset="0"/>
              </a:rPr>
              <a:t>Гипотеза:</a:t>
            </a:r>
          </a:p>
          <a:p>
            <a:r>
              <a:rPr lang="ru-RU" sz="1600" b="1" dirty="0">
                <a:latin typeface="Arial Black" pitchFamily="34" charset="0"/>
              </a:rPr>
              <a:t>Процесс формирования патриотических чувств у учащихся будет эффективным если: </a:t>
            </a:r>
          </a:p>
          <a:p>
            <a:r>
              <a:rPr lang="ru-RU" sz="1600" b="1" dirty="0">
                <a:latin typeface="Arial Black" pitchFamily="34" charset="0"/>
              </a:rPr>
              <a:t>патриотизм будет востребован в обществе; </a:t>
            </a:r>
          </a:p>
          <a:p>
            <a:r>
              <a:rPr lang="ru-RU" sz="1600" b="1" dirty="0">
                <a:latin typeface="Arial Black" pitchFamily="34" charset="0"/>
              </a:rPr>
              <a:t>не прервётся связь поколений;</a:t>
            </a:r>
          </a:p>
          <a:p>
            <a:r>
              <a:rPr lang="ru-RU" sz="1600" b="1" dirty="0">
                <a:latin typeface="Arial Black" pitchFamily="34" charset="0"/>
              </a:rPr>
              <a:t> систематическая работа патриотического движения может влиять на формирование активной жизненной позиции детей, самоопределению и самореализации.</a:t>
            </a:r>
          </a:p>
          <a:p>
            <a:r>
              <a:rPr lang="ru-RU" sz="1600" b="1" dirty="0">
                <a:solidFill>
                  <a:srgbClr val="FF0000"/>
                </a:solidFill>
                <a:latin typeface="Arial Black" pitchFamily="34" charset="0"/>
              </a:rPr>
              <a:t>Новизна проекта: </a:t>
            </a:r>
            <a:r>
              <a:rPr lang="ru-RU" sz="1600" b="1" dirty="0">
                <a:latin typeface="Arial Black" pitchFamily="34" charset="0"/>
              </a:rPr>
              <a:t>Проект объединил социальные организации села, коллектив учителей, учащихся разных возрастных групп и родителей. Непрерывность проекта обусловлена его реализацией на разных ступенях образования: начального, среднего . Акции проходят традиционно, поэтому у учеников есть возможность проявить себя в разных направлениях проекта: духовно-нравственном, гражданско-патриотическом, экологическом.</a:t>
            </a:r>
          </a:p>
          <a:p>
            <a:endParaRPr lang="ru-RU" sz="700" dirty="0"/>
          </a:p>
        </p:txBody>
      </p:sp>
    </p:spTree>
    <p:extLst>
      <p:ext uri="{BB962C8B-B14F-4D97-AF65-F5344CB8AC3E}">
        <p14:creationId xmlns:p14="http://schemas.microsoft.com/office/powerpoint/2010/main" val="1891164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9184" y="-78827"/>
            <a:ext cx="11477297" cy="7386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При создании проекта мы использовали следующие методы исследования:       </a:t>
            </a:r>
          </a:p>
          <a:p>
            <a:r>
              <a:rPr lang="ru-RU" sz="2400" dirty="0"/>
              <a:t>- опрос;      </a:t>
            </a:r>
          </a:p>
          <a:p>
            <a:r>
              <a:rPr lang="ru-RU" sz="2400" dirty="0"/>
              <a:t> - сбор воспоминаний, записей, фотографий;       </a:t>
            </a:r>
          </a:p>
          <a:p>
            <a:r>
              <a:rPr lang="ru-RU" sz="2400" dirty="0"/>
              <a:t> - работа с архивным материалом;      </a:t>
            </a:r>
          </a:p>
          <a:p>
            <a:r>
              <a:rPr lang="ru-RU" sz="2400" dirty="0"/>
              <a:t> - анализ;      </a:t>
            </a:r>
          </a:p>
          <a:p>
            <a:r>
              <a:rPr lang="ru-RU" sz="2400" dirty="0"/>
              <a:t> - систематизация;      </a:t>
            </a:r>
          </a:p>
          <a:p>
            <a:r>
              <a:rPr lang="ru-RU" sz="2400" dirty="0"/>
              <a:t> - анкетирование;      </a:t>
            </a:r>
          </a:p>
          <a:p>
            <a:r>
              <a:rPr lang="ru-RU" sz="2400" dirty="0"/>
              <a:t>  - обобщение;</a:t>
            </a:r>
          </a:p>
          <a:p>
            <a:r>
              <a:rPr lang="ru-RU" sz="2400" dirty="0"/>
              <a:t> -  участие в конкурсах;</a:t>
            </a:r>
          </a:p>
          <a:p>
            <a:r>
              <a:rPr lang="ru-RU" sz="2400" dirty="0"/>
              <a:t>  -проведение  и участие в мероприятиях  по патриотическому воспитанию;</a:t>
            </a:r>
          </a:p>
          <a:p>
            <a:r>
              <a:rPr lang="ru-RU" sz="2400" dirty="0"/>
              <a:t>  - сотрудничество;</a:t>
            </a:r>
          </a:p>
          <a:p>
            <a:r>
              <a:rPr lang="ru-RU" sz="2400" dirty="0"/>
              <a:t>  - доверие;</a:t>
            </a:r>
          </a:p>
          <a:p>
            <a:r>
              <a:rPr lang="ru-RU" sz="2400" dirty="0"/>
              <a:t>  - личный пример. </a:t>
            </a:r>
            <a:endParaRPr lang="ru-RU" sz="2400" dirty="0" smtClean="0"/>
          </a:p>
          <a:p>
            <a:r>
              <a:rPr lang="ru-RU" sz="2400" b="1" dirty="0"/>
              <a:t>Основными направлениями работы движения являются:</a:t>
            </a:r>
          </a:p>
          <a:p>
            <a:r>
              <a:rPr lang="ru-RU" sz="2400" dirty="0"/>
              <a:t>духовно- нравственное;</a:t>
            </a:r>
          </a:p>
          <a:p>
            <a:r>
              <a:rPr lang="ru-RU" sz="2400" dirty="0"/>
              <a:t>гражданско-патриотическое;</a:t>
            </a:r>
          </a:p>
          <a:p>
            <a:r>
              <a:rPr lang="ru-RU" sz="2400" dirty="0"/>
              <a:t>экологическое.</a:t>
            </a:r>
          </a:p>
          <a:p>
            <a:r>
              <a:rPr lang="ru-RU" sz="2400" dirty="0"/>
              <a:t>изучение истории своего села , оформление стенда к 75-летию Победы;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1617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5820" y="275896"/>
            <a:ext cx="11435255" cy="631409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6400" b="1" dirty="0">
                <a:latin typeface="Times New Roman"/>
                <a:ea typeface="Calibri"/>
                <a:cs typeface="Times New Roman"/>
              </a:rPr>
              <a:t>Этапы:</a:t>
            </a:r>
            <a:endParaRPr lang="ru-RU" sz="64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6400" b="1" dirty="0">
                <a:latin typeface="Times New Roman"/>
                <a:ea typeface="Calibri"/>
                <a:cs typeface="Times New Roman"/>
              </a:rPr>
              <a:t>Подготовительный</a:t>
            </a:r>
            <a:r>
              <a:rPr lang="ru-RU" sz="6400" dirty="0">
                <a:latin typeface="Times New Roman"/>
                <a:ea typeface="Calibri"/>
                <a:cs typeface="Times New Roman"/>
              </a:rPr>
              <a:t> (сентябрь 2019года гг.): </a:t>
            </a:r>
            <a:endParaRPr lang="ru-RU" sz="64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6400" dirty="0">
                <a:latin typeface="Times New Roman"/>
                <a:ea typeface="Calibri"/>
                <a:cs typeface="Times New Roman"/>
              </a:rPr>
              <a:t>- исследование проблемы патриотизма в школе;</a:t>
            </a:r>
            <a:endParaRPr lang="ru-RU" sz="64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6400" dirty="0">
                <a:latin typeface="Times New Roman"/>
                <a:ea typeface="Calibri"/>
                <a:cs typeface="Times New Roman"/>
              </a:rPr>
              <a:t>- разработка проекта «Патриоты Победы. По зову сердца»;</a:t>
            </a:r>
            <a:endParaRPr lang="ru-RU" sz="64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6400" dirty="0">
                <a:latin typeface="Times New Roman"/>
                <a:ea typeface="Calibri"/>
                <a:cs typeface="Times New Roman"/>
              </a:rPr>
              <a:t>- определение форм и методов осуществления проекта;</a:t>
            </a:r>
            <a:endParaRPr lang="ru-RU" sz="64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6400" dirty="0">
                <a:latin typeface="Times New Roman"/>
                <a:ea typeface="Calibri"/>
                <a:cs typeface="Times New Roman"/>
              </a:rPr>
              <a:t>- сбор материалов и публикаций  по проблеме патриотизма;</a:t>
            </a:r>
            <a:endParaRPr lang="ru-RU" sz="64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6400" b="1" dirty="0">
                <a:latin typeface="Times New Roman"/>
                <a:ea typeface="Calibri"/>
                <a:cs typeface="Times New Roman"/>
              </a:rPr>
              <a:t>Организационный:</a:t>
            </a:r>
            <a:r>
              <a:rPr lang="ru-RU" sz="6400" dirty="0">
                <a:latin typeface="Times New Roman"/>
                <a:ea typeface="Calibri"/>
                <a:cs typeface="Times New Roman"/>
              </a:rPr>
              <a:t> (октябрь 2019 г.)):</a:t>
            </a:r>
            <a:endParaRPr lang="ru-RU" sz="64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6400" dirty="0">
                <a:latin typeface="Times New Roman"/>
                <a:ea typeface="Calibri"/>
                <a:cs typeface="Times New Roman"/>
              </a:rPr>
              <a:t>- создание условий и необходимой информационной базы для формирования патриотизма у школьников;</a:t>
            </a:r>
            <a:endParaRPr lang="ru-RU" sz="64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6400" dirty="0">
                <a:latin typeface="Times New Roman"/>
                <a:ea typeface="Calibri"/>
                <a:cs typeface="Times New Roman"/>
              </a:rPr>
              <a:t>- разработка проекта;</a:t>
            </a:r>
            <a:endParaRPr lang="ru-RU" sz="64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6400" dirty="0">
                <a:latin typeface="Times New Roman"/>
                <a:ea typeface="Calibri"/>
                <a:cs typeface="Times New Roman"/>
              </a:rPr>
              <a:t>- защита научно-исследовательских работ на  «Неделе науки»</a:t>
            </a:r>
            <a:endParaRPr lang="ru-RU" sz="64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6400" dirty="0">
                <a:latin typeface="Times New Roman"/>
                <a:ea typeface="Calibri"/>
                <a:cs typeface="Times New Roman"/>
              </a:rPr>
              <a:t>- осуществление просветительской работы среди учащихся .</a:t>
            </a:r>
            <a:endParaRPr lang="ru-RU" sz="64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6400" b="1" dirty="0">
                <a:latin typeface="Times New Roman"/>
                <a:ea typeface="Calibri"/>
                <a:cs typeface="Times New Roman"/>
              </a:rPr>
              <a:t>Практический этап:</a:t>
            </a:r>
            <a:endParaRPr lang="ru-RU" sz="64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6400" dirty="0">
                <a:latin typeface="Times New Roman"/>
                <a:ea typeface="Calibri"/>
                <a:cs typeface="Times New Roman"/>
              </a:rPr>
              <a:t>-Сроки: с 1ноября 2019 по 25 декабря 2020 года.</a:t>
            </a:r>
            <a:endParaRPr lang="ru-RU" sz="64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6400" dirty="0">
                <a:latin typeface="Times New Roman"/>
                <a:ea typeface="Calibri"/>
                <a:cs typeface="Times New Roman"/>
              </a:rPr>
              <a:t>-Участие во всех мероприятиях в соответствии с планом реализации проекта.</a:t>
            </a:r>
            <a:endParaRPr lang="ru-RU" sz="64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6400" b="1" dirty="0">
                <a:latin typeface="Times New Roman"/>
                <a:ea typeface="Calibri"/>
                <a:cs typeface="Times New Roman"/>
              </a:rPr>
              <a:t>Рефлексивный этап:</a:t>
            </a:r>
            <a:endParaRPr lang="ru-RU" sz="64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6400" dirty="0">
                <a:latin typeface="Times New Roman"/>
                <a:ea typeface="Calibri"/>
                <a:cs typeface="Times New Roman"/>
              </a:rPr>
              <a:t>- Подведение  итогов  работы над проектом. (декабрь 2020 год)</a:t>
            </a:r>
            <a:endParaRPr lang="ru-RU" sz="6400" dirty="0"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2434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41434" y="536028"/>
            <a:ext cx="10124966" cy="5937924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Ожидаемые результаты:</a:t>
            </a:r>
          </a:p>
          <a:p>
            <a:r>
              <a:rPr lang="ru-RU" dirty="0">
                <a:latin typeface="Arial Black" pitchFamily="34" charset="0"/>
              </a:rPr>
              <a:t>- представления о правах и обязанностях человека, гражданина.</a:t>
            </a:r>
          </a:p>
          <a:p>
            <a:r>
              <a:rPr lang="ru-RU" dirty="0">
                <a:latin typeface="Arial Black" pitchFamily="34" charset="0"/>
              </a:rPr>
              <a:t>-знание, почитание и продолжение лучших традиций семьи, школы, народа. Стремление к духовному обогащению и развитию.</a:t>
            </a:r>
          </a:p>
          <a:p>
            <a:r>
              <a:rPr lang="ru-RU" dirty="0">
                <a:latin typeface="Arial Black" pitchFamily="34" charset="0"/>
              </a:rPr>
              <a:t>-воспитание активной жизненной гражданско-патриотической позиции. Результативность участия в конкурсах, мероприятиях военно-патриотической направленности</a:t>
            </a:r>
          </a:p>
          <a:p>
            <a:r>
              <a:rPr lang="ru-RU" dirty="0">
                <a:latin typeface="Arial Black" pitchFamily="34" charset="0"/>
              </a:rPr>
              <a:t>-вклад в развитие основных сфер жизни и деятельности общества и государства,</a:t>
            </a:r>
          </a:p>
          <a:p>
            <a:r>
              <a:rPr lang="ru-RU" dirty="0">
                <a:latin typeface="Arial Black" pitchFamily="34" charset="0"/>
              </a:rPr>
              <a:t>осуществить интеграцию с культурно-просветительными учреждениями села. (ЦНТ «</a:t>
            </a:r>
            <a:r>
              <a:rPr lang="ru-RU" dirty="0" err="1">
                <a:latin typeface="Arial Black" pitchFamily="34" charset="0"/>
              </a:rPr>
              <a:t>Алгыс</a:t>
            </a:r>
            <a:r>
              <a:rPr lang="ru-RU" dirty="0">
                <a:latin typeface="Arial Black" pitchFamily="34" charset="0"/>
              </a:rPr>
              <a:t>», библиотекой, общественными организациями и др.);</a:t>
            </a:r>
          </a:p>
          <a:p>
            <a:r>
              <a:rPr lang="ru-RU" dirty="0">
                <a:latin typeface="Arial Black" pitchFamily="34" charset="0"/>
              </a:rPr>
              <a:t>-сохранение и поддержание в надлежащем состоянии памятников Победы и культуры 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2462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504" y="4577576"/>
            <a:ext cx="3719642" cy="18081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88972" y="564922"/>
            <a:ext cx="2275840" cy="17068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414" y="927423"/>
            <a:ext cx="2567940" cy="14444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050" y="280442"/>
            <a:ext cx="2661867" cy="12939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77743"/>
            <a:ext cx="1633904" cy="217853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033398"/>
            <a:ext cx="1934236" cy="145067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71" y="4747452"/>
            <a:ext cx="2096493" cy="157236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97220" y="4646302"/>
            <a:ext cx="2366224" cy="177466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04093" y="58665"/>
            <a:ext cx="3173112" cy="2379834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543" y="4847744"/>
            <a:ext cx="2430627" cy="1820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6348" y="2403490"/>
            <a:ext cx="1680857" cy="2242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7185" y="2438499"/>
            <a:ext cx="1716337" cy="228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836" y="2438499"/>
            <a:ext cx="2875510" cy="2161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305" y="1811813"/>
            <a:ext cx="2560638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697" y="3357654"/>
            <a:ext cx="1987945" cy="1490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5002049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6671</TotalTime>
  <Words>814</Words>
  <Application>Microsoft Office PowerPoint</Application>
  <PresentationFormat>Произвольный</PresentationFormat>
  <Paragraphs>68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Оформление по умолчанию</vt:lpstr>
      <vt:lpstr>Эркер</vt:lpstr>
      <vt:lpstr>Презентация PowerPoint</vt:lpstr>
      <vt:lpstr>Цель проекта: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Снегурочка</dc:title>
  <dc:creator>Алёна</dc:creator>
  <cp:lastModifiedBy>КООШ</cp:lastModifiedBy>
  <cp:revision>163</cp:revision>
  <dcterms:created xsi:type="dcterms:W3CDTF">2016-11-29T03:43:28Z</dcterms:created>
  <dcterms:modified xsi:type="dcterms:W3CDTF">2020-12-04T14:38:13Z</dcterms:modified>
</cp:coreProperties>
</file>