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0546A-34C8-4DB8-87F9-8DE55D19FA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C5A2F1-30FE-4B32-9330-B837FF3B4F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75E93E-14DC-4BF6-B0FB-B29D8DD81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4B76AD-505D-407A-962D-A66463CD0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285085-6AAC-4EDD-90DC-32252A79A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450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6F39A-C96B-48B1-B591-D4845CD8E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79BC69-77B8-4B3D-8AB9-734980BBBA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A63C38-AA48-4487-9B52-8A824EAFB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14348F-5B62-4203-89A0-60D3C53E0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E956EB-6D45-46E3-8B2C-92DD5CFE3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88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FF5199-E008-47FD-AEEC-ABC514068A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50FA1C-C7FE-47C5-B4BD-850BB7ECF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547D50-6674-4AF1-AA15-089E1AB2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84B979-3D64-4549-8F24-F46AE1A72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AA08D7-2C34-4E3B-8036-0B41833E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50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632924-991F-4A36-B1A4-6D726CCAE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2B8D49-C112-4C03-9BE1-C5D89A92E7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CF7B83-9BAE-4DC1-97AA-259F89BC9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48E028-81F5-47BB-948E-0E75D540D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6324C8-E717-4A79-B860-7DF1399EC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080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F8AA1-2B20-4B5A-A56A-8B349F0EF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9BCE4F-E6E7-44B5-A0DB-4C8AF62A5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AFC408-9499-4DB4-B080-542768776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96379C-979E-4623-8A54-14D8A77F2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CADF61-B9C9-498D-902B-9C011F6D5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11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E14C9-6267-413B-A655-15A25C07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8CF01D-A8F0-483A-A628-F60734D390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A80B8D-45DC-442D-8857-C0734BF62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CE4B2E-D30A-4015-B664-A56796E45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DD28A2-7855-44DA-AE7D-2CF8D1020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102EFF-54A1-49E5-A13A-D39DC8DC2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074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2A946-D2D2-4800-82C6-65C4376F4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A233BE-9176-4832-82F4-2A67CEA24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A192DF-B055-49A0-B229-909587B03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CB5DCEC-DC6A-4DCE-9A6D-428870590C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4797A9-C217-4FC4-850E-D4A0474AE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B4DDC5C-EC07-4395-A791-ADD8B4CE6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9A8CC52-CCDC-4909-9534-F8B488A0B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1A52BB9-BBBF-4D72-A027-C1E83B914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98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9603B-587B-4D27-ACE2-72CDA4FF4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5C3C32E-2C6F-4347-9A46-A74437FAC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38C87CD-82B9-4676-8AEA-23C78CB8F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87AA96B-4B69-4F2A-8FEF-9C0B66838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05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6C3F83-CD7C-45D6-B8B0-19A4724CB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D60796-0CF5-4781-B6E6-0F97A6580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A06EF3-9AED-4444-9CA8-9A87C4587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27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9D0DA0-3D35-4932-AE7A-AE08C281D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5148EA-B5B7-4EE1-A59C-98860F303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A0B63D-C639-4C86-93E3-BFBD5A748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37ECC7-59C9-4113-9F1E-060283618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2B2FD7-7095-4307-B1C5-78847C95E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BBB120-0FCA-4710-BEC9-6751F1F80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0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92EAE-6953-4DC3-B787-6E347A990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4D55E50-A039-4E0D-887D-750EE641B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E59730-9229-4503-814B-F6D90A9808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F2C382-F387-4E0D-A54C-5CDDF3452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A96114-1B23-4EF0-827A-5EDCB7BF3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261EF4-9FE6-4A8E-B929-DE0768521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08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863A7-7FD2-495C-85CF-4DE9D667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4CC09C-3B10-41F5-8A1B-430F45720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29B8BD-9A03-44E0-9F55-A3EF6AAA08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2167C-2536-48A4-9AB6-CF7F4E0B5823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C78FD6-439C-4E6E-A85B-126CF9FA0F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E7C987-7BBE-4AE2-9BC6-51CB052E8C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3597B-9653-4FE9-B47F-B4864DD1CE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97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78F625-00C9-4B70-A233-652F441E94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39192"/>
            <a:ext cx="9144000" cy="2870771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 Black" panose="020B0A04020102020204" pitchFamily="34" charset="0"/>
              </a:rPr>
              <a:t>СЦЕНАРИЙ</a:t>
            </a:r>
            <a:br>
              <a:rPr lang="ru-RU" sz="3200" dirty="0">
                <a:latin typeface="Arial Black" panose="020B0A04020102020204" pitchFamily="34" charset="0"/>
              </a:rPr>
            </a:br>
            <a:r>
              <a:rPr lang="ru-RU" sz="3200" b="1" dirty="0">
                <a:latin typeface="Arial Black" panose="020B0A04020102020204" pitchFamily="34" charset="0"/>
              </a:rPr>
              <a:t>урока – викторины по английскому языку </a:t>
            </a:r>
            <a:br>
              <a:rPr lang="ru-RU" sz="3200" dirty="0">
                <a:latin typeface="Arial Black" panose="020B0A04020102020204" pitchFamily="34" charset="0"/>
              </a:rPr>
            </a:br>
            <a:r>
              <a:rPr lang="en-US" sz="3200" b="1" dirty="0">
                <a:latin typeface="Arial Black" panose="020B0A04020102020204" pitchFamily="34" charset="0"/>
              </a:rPr>
              <a:t>«Notification Letters»</a:t>
            </a:r>
            <a:br>
              <a:rPr lang="ru-RU" sz="3200" dirty="0">
                <a:latin typeface="Arial Black" panose="020B0A04020102020204" pitchFamily="34" charset="0"/>
              </a:rPr>
            </a:br>
            <a:r>
              <a:rPr lang="en-US" sz="3200" b="1" dirty="0">
                <a:latin typeface="Arial Black" panose="020B0A04020102020204" pitchFamily="34" charset="0"/>
              </a:rPr>
              <a:t>7 </a:t>
            </a:r>
            <a:r>
              <a:rPr lang="ru-RU" sz="3200" b="1" dirty="0">
                <a:latin typeface="Arial Black" panose="020B0A04020102020204" pitchFamily="34" charset="0"/>
              </a:rPr>
              <a:t>класс</a:t>
            </a:r>
            <a:br>
              <a:rPr lang="ru-RU" sz="3200" dirty="0">
                <a:latin typeface="Arial Black" panose="020B0A04020102020204" pitchFamily="34" charset="0"/>
              </a:rPr>
            </a:b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Composite Collage Hand Letter Notification">
            <a:extLst>
              <a:ext uri="{FF2B5EF4-FFF2-40B4-BE49-F238E27FC236}">
                <a16:creationId xmlns:a16="http://schemas.microsoft.com/office/drawing/2014/main" id="{B76A4119-0F87-473F-9C00-2A38090A3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81" y="3429000"/>
            <a:ext cx="34671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496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FF2BF-161F-4663-84B4-0D8A794F4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highlight>
                  <a:srgbClr val="FF0000"/>
                </a:highlight>
              </a:rPr>
              <a:t> </a:t>
            </a:r>
            <a:br>
              <a:rPr lang="ru-RU" dirty="0">
                <a:highlight>
                  <a:srgbClr val="FF0000"/>
                </a:highlight>
              </a:rPr>
            </a:br>
            <a:r>
              <a:rPr lang="ru-RU" b="1" u="sng" dirty="0">
                <a:highlight>
                  <a:srgbClr val="FF0000"/>
                </a:highlight>
              </a:rPr>
              <a:t>Заключение и награждение</a:t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 descr="Фон вручение наград, результатов — 1,2 миллиона: изображения ...">
            <a:extLst>
              <a:ext uri="{FF2B5EF4-FFF2-40B4-BE49-F238E27FC236}">
                <a16:creationId xmlns:a16="http://schemas.microsoft.com/office/drawing/2014/main" id="{65A08364-5FFE-48AA-B095-AA9A65C34A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475" y="1896904"/>
            <a:ext cx="6472653" cy="366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742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AA851C-4D66-4EEF-9913-517E5CCE1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u="sng" dirty="0">
                <a:highlight>
                  <a:srgbClr val="FFFF00"/>
                </a:highlight>
              </a:rPr>
              <a:t>Раунд 1 (</a:t>
            </a:r>
            <a:r>
              <a:rPr lang="en-US" sz="3100" b="1" u="sng" dirty="0">
                <a:highlight>
                  <a:srgbClr val="FFFF00"/>
                </a:highlight>
              </a:rPr>
              <a:t>Letter</a:t>
            </a:r>
            <a:r>
              <a:rPr lang="ru-RU" sz="3100" b="1" u="sng" dirty="0">
                <a:highlight>
                  <a:srgbClr val="FFFF00"/>
                </a:highlight>
              </a:rPr>
              <a:t> #1): </a:t>
            </a:r>
            <a:r>
              <a:rPr lang="en-US" sz="3100" b="1" u="sng" dirty="0">
                <a:highlight>
                  <a:srgbClr val="FFFF00"/>
                </a:highlight>
              </a:rPr>
              <a:t>Warm</a:t>
            </a:r>
            <a:r>
              <a:rPr lang="ru-RU" sz="3100" b="1" u="sng" dirty="0">
                <a:highlight>
                  <a:srgbClr val="FFFF00"/>
                </a:highlight>
              </a:rPr>
              <a:t>-</a:t>
            </a:r>
            <a:r>
              <a:rPr lang="en-US" sz="3100" b="1" u="sng" dirty="0">
                <a:highlight>
                  <a:srgbClr val="FFFF00"/>
                </a:highlight>
              </a:rPr>
              <a:t>up </a:t>
            </a:r>
            <a:r>
              <a:rPr lang="ru-RU" sz="3100" b="1" u="sng" dirty="0">
                <a:highlight>
                  <a:srgbClr val="FFFF00"/>
                </a:highlight>
              </a:rPr>
              <a:t>– Фонетические упражнения (5 минут)</a:t>
            </a:r>
            <a:br>
              <a:rPr lang="ru-RU" dirty="0">
                <a:highlight>
                  <a:srgbClr val="FFFF00"/>
                </a:highlight>
              </a:rPr>
            </a:br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8D9DD8-B9AD-4E9F-91FB-CE57A2809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5017"/>
            <a:ext cx="10515600" cy="4871946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Задание для команды 1:</a:t>
            </a:r>
          </a:p>
          <a:p>
            <a:pPr marL="0" indent="0">
              <a:buNone/>
            </a:pPr>
            <a:endParaRPr lang="ru-RU" sz="2000" dirty="0"/>
          </a:p>
          <a:p>
            <a:r>
              <a:rPr lang="ru-RU" dirty="0"/>
              <a:t>Найдите слово с другим звуком.</a:t>
            </a:r>
            <a:endParaRPr lang="ru-RU" sz="2000" dirty="0"/>
          </a:p>
          <a:p>
            <a:pPr marL="0" indent="0">
              <a:buNone/>
            </a:pPr>
            <a:r>
              <a:rPr lang="en-US" dirty="0"/>
              <a:t>Make, take, care, lake. (</a:t>
            </a:r>
            <a:r>
              <a:rPr lang="ru-RU" dirty="0"/>
              <a:t>Лишнее</a:t>
            </a:r>
            <a:r>
              <a:rPr lang="en-US" dirty="0"/>
              <a:t>: </a:t>
            </a:r>
            <a:r>
              <a:rPr lang="en-US" i="1" dirty="0"/>
              <a:t>care</a:t>
            </a:r>
            <a:r>
              <a:rPr lang="en-US" dirty="0"/>
              <a:t> — </a:t>
            </a:r>
            <a:r>
              <a:rPr lang="ru-RU" dirty="0"/>
              <a:t>звук</a:t>
            </a:r>
            <a:r>
              <a:rPr lang="en-US" dirty="0"/>
              <a:t> [</a:t>
            </a:r>
            <a:r>
              <a:rPr lang="en-US" dirty="0" err="1"/>
              <a:t>eə</a:t>
            </a:r>
            <a:r>
              <a:rPr lang="en-US" dirty="0"/>
              <a:t>], </a:t>
            </a:r>
            <a:r>
              <a:rPr lang="ru-RU" dirty="0"/>
              <a:t>остальные</a:t>
            </a:r>
            <a:r>
              <a:rPr lang="en-US" dirty="0"/>
              <a:t> [</a:t>
            </a:r>
            <a:r>
              <a:rPr lang="en-US" dirty="0" err="1"/>
              <a:t>eɪ</a:t>
            </a:r>
            <a:r>
              <a:rPr lang="en-US" dirty="0"/>
              <a:t>]).</a:t>
            </a:r>
            <a:endParaRPr lang="ru-RU" sz="2000" dirty="0"/>
          </a:p>
          <a:p>
            <a:r>
              <a:rPr lang="ru-RU" dirty="0"/>
              <a:t>Придумайте пару слов, где одна буква дает разные звуки.</a:t>
            </a:r>
            <a:endParaRPr lang="ru-RU" sz="2000" dirty="0"/>
          </a:p>
          <a:p>
            <a:pPr marL="0" indent="0">
              <a:buNone/>
            </a:pPr>
            <a:r>
              <a:rPr lang="ru-RU" i="1" dirty="0"/>
              <a:t>Пример</a:t>
            </a:r>
            <a:r>
              <a:rPr lang="en-US" i="1" dirty="0"/>
              <a:t>:</a:t>
            </a:r>
            <a:r>
              <a:rPr lang="en-US" dirty="0"/>
              <a:t> a [æ] - a [</a:t>
            </a:r>
            <a:r>
              <a:rPr lang="en-US" dirty="0" err="1"/>
              <a:t>eɪ</a:t>
            </a:r>
            <a:r>
              <a:rPr lang="en-US" dirty="0"/>
              <a:t>]: man - main, tap - tape, hat - hate. </a:t>
            </a:r>
            <a:endParaRPr lang="ru-RU" sz="2000" dirty="0"/>
          </a:p>
          <a:p>
            <a:r>
              <a:rPr lang="ru-RU" dirty="0"/>
              <a:t>Прочитайте пары слов, четко произнося межзубные звуки:</a:t>
            </a:r>
            <a:endParaRPr lang="ru-RU" sz="2000" dirty="0"/>
          </a:p>
          <a:p>
            <a:pPr lvl="1"/>
            <a:r>
              <a:rPr lang="en-US" dirty="0"/>
              <a:t>[</a:t>
            </a:r>
            <a:r>
              <a:rPr lang="ru-RU" dirty="0"/>
              <a:t>θ</a:t>
            </a:r>
            <a:r>
              <a:rPr lang="en-US" dirty="0"/>
              <a:t>] (</a:t>
            </a:r>
            <a:r>
              <a:rPr lang="ru-RU" dirty="0"/>
              <a:t>глухой</a:t>
            </a:r>
            <a:r>
              <a:rPr lang="en-US" dirty="0"/>
              <a:t>): think, thin, thank, month, truth.</a:t>
            </a:r>
            <a:endParaRPr lang="ru-RU" sz="1800" dirty="0"/>
          </a:p>
          <a:p>
            <a:pPr lvl="1"/>
            <a:r>
              <a:rPr lang="en-US" dirty="0"/>
              <a:t>[ð] (</a:t>
            </a:r>
            <a:r>
              <a:rPr lang="ru-RU" dirty="0"/>
              <a:t>звонкий</a:t>
            </a:r>
            <a:r>
              <a:rPr lang="en-US" dirty="0"/>
              <a:t>): this, that, then, there, mother.</a:t>
            </a:r>
            <a:endParaRPr lang="ru-RU" sz="1800" dirty="0"/>
          </a:p>
          <a:p>
            <a:endParaRPr lang="ru-RU" dirty="0"/>
          </a:p>
        </p:txBody>
      </p:sp>
      <p:pic>
        <p:nvPicPr>
          <p:cNvPr id="2050" name="Picture 2" descr="Фонетические упражнения на произношение английских звуков ...">
            <a:extLst>
              <a:ext uri="{FF2B5EF4-FFF2-40B4-BE49-F238E27FC236}">
                <a16:creationId xmlns:a16="http://schemas.microsoft.com/office/drawing/2014/main" id="{73913E62-B881-4847-AF49-538283DD8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374" y="1003176"/>
            <a:ext cx="3070784" cy="17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337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65087A-ED2F-452E-9A57-D9D396A19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u="sng" dirty="0">
                <a:highlight>
                  <a:srgbClr val="FFFF00"/>
                </a:highlight>
              </a:rPr>
              <a:t>Раунд 1 (</a:t>
            </a:r>
            <a:r>
              <a:rPr lang="en-US" sz="3100" b="1" u="sng" dirty="0">
                <a:highlight>
                  <a:srgbClr val="FFFF00"/>
                </a:highlight>
              </a:rPr>
              <a:t>Letter</a:t>
            </a:r>
            <a:r>
              <a:rPr lang="ru-RU" sz="3100" b="1" u="sng" dirty="0">
                <a:highlight>
                  <a:srgbClr val="FFFF00"/>
                </a:highlight>
              </a:rPr>
              <a:t> #1): </a:t>
            </a:r>
            <a:r>
              <a:rPr lang="en-US" sz="3100" b="1" u="sng" dirty="0">
                <a:highlight>
                  <a:srgbClr val="FFFF00"/>
                </a:highlight>
              </a:rPr>
              <a:t>Warm</a:t>
            </a:r>
            <a:r>
              <a:rPr lang="ru-RU" sz="3100" b="1" u="sng" dirty="0">
                <a:highlight>
                  <a:srgbClr val="FFFF00"/>
                </a:highlight>
              </a:rPr>
              <a:t>-</a:t>
            </a:r>
            <a:r>
              <a:rPr lang="en-US" sz="3100" b="1" u="sng" dirty="0">
                <a:highlight>
                  <a:srgbClr val="FFFF00"/>
                </a:highlight>
              </a:rPr>
              <a:t>up </a:t>
            </a:r>
            <a:r>
              <a:rPr lang="ru-RU" sz="3100" b="1" u="sng" dirty="0">
                <a:highlight>
                  <a:srgbClr val="FFFF00"/>
                </a:highlight>
              </a:rPr>
              <a:t>– Фонетические упражнения (5 минут)</a:t>
            </a:r>
            <a:br>
              <a:rPr lang="ru-RU" dirty="0">
                <a:highlight>
                  <a:srgbClr val="FFFF00"/>
                </a:highlight>
              </a:rPr>
            </a:br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077593-8C96-43A0-B964-FEDB718D4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5017"/>
            <a:ext cx="10515600" cy="4871946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Задание для команды 2:</a:t>
            </a:r>
            <a:endParaRPr lang="ru-RU" sz="2000" dirty="0"/>
          </a:p>
          <a:p>
            <a:pPr marL="0" indent="0">
              <a:buNone/>
            </a:pPr>
            <a:r>
              <a:rPr lang="ru-RU" dirty="0"/>
              <a:t>Найдите слово с другим звуком.</a:t>
            </a:r>
            <a:endParaRPr lang="ru-RU" sz="2000" dirty="0"/>
          </a:p>
          <a:p>
            <a:r>
              <a:rPr lang="en-US" dirty="0"/>
              <a:t>Sad, hand, want, bag. (</a:t>
            </a:r>
            <a:r>
              <a:rPr lang="ru-RU" dirty="0"/>
              <a:t>Лишнее</a:t>
            </a:r>
            <a:r>
              <a:rPr lang="en-US" dirty="0"/>
              <a:t>: </a:t>
            </a:r>
            <a:r>
              <a:rPr lang="en-US" i="1" dirty="0"/>
              <a:t>want</a:t>
            </a:r>
            <a:r>
              <a:rPr lang="en-US" dirty="0"/>
              <a:t> — </a:t>
            </a:r>
            <a:r>
              <a:rPr lang="ru-RU" dirty="0"/>
              <a:t>звук</a:t>
            </a:r>
            <a:r>
              <a:rPr lang="en-US" dirty="0"/>
              <a:t> [ɔ], </a:t>
            </a:r>
            <a:r>
              <a:rPr lang="ru-RU" dirty="0"/>
              <a:t>остальные</a:t>
            </a:r>
            <a:r>
              <a:rPr lang="en-US" dirty="0"/>
              <a:t> [æ]).</a:t>
            </a:r>
            <a:endParaRPr lang="ru-RU" sz="2000" dirty="0"/>
          </a:p>
          <a:p>
            <a:pPr marL="0" indent="0">
              <a:buNone/>
            </a:pPr>
            <a:r>
              <a:rPr lang="ru-RU" dirty="0"/>
              <a:t>Придумайте пару слов, где одна буква дает разные звуки.</a:t>
            </a:r>
            <a:endParaRPr lang="ru-RU" sz="2000" dirty="0"/>
          </a:p>
          <a:p>
            <a:r>
              <a:rPr lang="ru-RU" i="1" dirty="0"/>
              <a:t>Пример</a:t>
            </a:r>
            <a:r>
              <a:rPr lang="en-US" i="1" dirty="0"/>
              <a:t>:</a:t>
            </a:r>
            <a:r>
              <a:rPr lang="en-US" dirty="0"/>
              <a:t> a [æ] - a [</a:t>
            </a:r>
            <a:r>
              <a:rPr lang="en-US" dirty="0" err="1"/>
              <a:t>eɪ</a:t>
            </a:r>
            <a:r>
              <a:rPr lang="en-US" dirty="0"/>
              <a:t>]: man - main, tap - tape, hat - hate. </a:t>
            </a:r>
            <a:endParaRPr lang="ru-RU" sz="2000" dirty="0"/>
          </a:p>
          <a:p>
            <a:pPr marL="0" indent="0">
              <a:buNone/>
            </a:pPr>
            <a:r>
              <a:rPr lang="ru-RU" dirty="0"/>
              <a:t>Прочитайте пары слов, четко произнося межзубные звуки:</a:t>
            </a:r>
            <a:endParaRPr lang="ru-RU" sz="2000" dirty="0"/>
          </a:p>
          <a:p>
            <a:pPr lvl="1"/>
            <a:r>
              <a:rPr lang="en-US" dirty="0"/>
              <a:t>[</a:t>
            </a:r>
            <a:r>
              <a:rPr lang="ru-RU" dirty="0"/>
              <a:t>θ</a:t>
            </a:r>
            <a:r>
              <a:rPr lang="en-US" dirty="0"/>
              <a:t>] (</a:t>
            </a:r>
            <a:r>
              <a:rPr lang="ru-RU" dirty="0"/>
              <a:t>глухой</a:t>
            </a:r>
            <a:r>
              <a:rPr lang="en-US" dirty="0"/>
              <a:t>): think, thin, thank, month, truth.</a:t>
            </a:r>
            <a:endParaRPr lang="ru-RU" sz="1800" dirty="0"/>
          </a:p>
          <a:p>
            <a:pPr lvl="1"/>
            <a:r>
              <a:rPr lang="en-US" dirty="0"/>
              <a:t>[ð] (</a:t>
            </a:r>
            <a:r>
              <a:rPr lang="ru-RU" dirty="0"/>
              <a:t>звонкий</a:t>
            </a:r>
            <a:r>
              <a:rPr lang="en-US" dirty="0"/>
              <a:t>): this, that, then, there, mother.</a:t>
            </a: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318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9DA62F-847B-4763-B16C-BAC2EEC61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u="sng" dirty="0">
                <a:highlight>
                  <a:srgbClr val="FFFF00"/>
                </a:highlight>
              </a:rPr>
              <a:t>Раунд </a:t>
            </a:r>
            <a:r>
              <a:rPr lang="en-US" sz="2700" b="1" u="sng" dirty="0">
                <a:highlight>
                  <a:srgbClr val="FFFF00"/>
                </a:highlight>
              </a:rPr>
              <a:t>2 (Letter #2): </a:t>
            </a:r>
            <a:r>
              <a:rPr lang="en-US" sz="2700" b="1" u="sng" dirty="0" err="1">
                <a:highlight>
                  <a:srgbClr val="FFFF00"/>
                </a:highlight>
              </a:rPr>
              <a:t>Grammar&amp;Vocabulary</a:t>
            </a:r>
            <a:r>
              <a:rPr lang="en-US" sz="2700" b="1" u="sng" dirty="0">
                <a:highlight>
                  <a:srgbClr val="FFFF00"/>
                </a:highlight>
              </a:rPr>
              <a:t> – “Grammar Detectives” (10 </a:t>
            </a:r>
            <a:r>
              <a:rPr lang="ru-RU" sz="2700" b="1" u="sng" dirty="0">
                <a:highlight>
                  <a:srgbClr val="FFFF00"/>
                </a:highlight>
              </a:rPr>
              <a:t>минут</a:t>
            </a:r>
            <a:r>
              <a:rPr lang="en-US" sz="2700" b="1" u="sng" dirty="0">
                <a:highlight>
                  <a:srgbClr val="FFFF00"/>
                </a:highlight>
              </a:rPr>
              <a:t>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D7FE5C-EF58-42EF-996B-B37EF921C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11164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i="1" dirty="0"/>
              <a:t>Задание для команды 1:</a:t>
            </a:r>
            <a:endParaRPr lang="ru-RU" sz="2000" dirty="0"/>
          </a:p>
          <a:p>
            <a:pPr marL="0" indent="0">
              <a:buNone/>
            </a:pPr>
            <a:r>
              <a:rPr lang="ru-RU" u="sng" dirty="0"/>
              <a:t>Времена глаголов (</a:t>
            </a:r>
            <a:r>
              <a:rPr lang="ru-RU" u="sng" dirty="0" err="1"/>
              <a:t>Tenses</a:t>
            </a:r>
            <a:r>
              <a:rPr lang="ru-RU" u="sng" dirty="0"/>
              <a:t>)</a:t>
            </a:r>
            <a:endParaRPr lang="ru-RU" sz="2000" dirty="0"/>
          </a:p>
          <a:p>
            <a:pPr lvl="0"/>
            <a:r>
              <a:rPr lang="ru-RU" i="1" dirty="0"/>
              <a:t>Упражнение 1.</a:t>
            </a:r>
            <a:r>
              <a:rPr lang="ru-RU" dirty="0"/>
              <a:t> Раскройте скобки, используя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 или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Continuous</a:t>
            </a:r>
            <a:r>
              <a:rPr lang="ru-RU" dirty="0"/>
              <a:t>:</a:t>
            </a:r>
            <a:endParaRPr lang="ru-RU" sz="2000" dirty="0"/>
          </a:p>
          <a:p>
            <a:pPr lvl="1"/>
            <a:r>
              <a:rPr lang="en-US" dirty="0"/>
              <a:t>Look! The children (play) soccer in the yard.</a:t>
            </a:r>
            <a:endParaRPr lang="ru-RU" sz="1800" dirty="0"/>
          </a:p>
          <a:p>
            <a:pPr lvl="1"/>
            <a:r>
              <a:rPr lang="en-US" dirty="0"/>
              <a:t>My father (work) in an office every day.</a:t>
            </a:r>
            <a:endParaRPr lang="ru-RU" sz="1800" dirty="0"/>
          </a:p>
          <a:p>
            <a:pPr lvl="0"/>
            <a:r>
              <a:rPr lang="ru-RU" i="1" dirty="0"/>
              <a:t>Упражнение</a:t>
            </a:r>
            <a:r>
              <a:rPr lang="en-US" i="1" dirty="0"/>
              <a:t> 2.</a:t>
            </a:r>
            <a:r>
              <a:rPr lang="en-US" dirty="0"/>
              <a:t> </a:t>
            </a:r>
            <a:r>
              <a:rPr lang="ru-RU" dirty="0"/>
              <a:t>Поставьте глаголы в</a:t>
            </a:r>
            <a:r>
              <a:rPr lang="en-US" dirty="0"/>
              <a:t> Past Simple </a:t>
            </a:r>
            <a:r>
              <a:rPr lang="ru-RU" dirty="0"/>
              <a:t>или</a:t>
            </a:r>
            <a:r>
              <a:rPr lang="en-US" dirty="0"/>
              <a:t> Past Continuous:</a:t>
            </a:r>
            <a:endParaRPr lang="ru-RU" sz="2000" dirty="0"/>
          </a:p>
          <a:p>
            <a:pPr lvl="1"/>
            <a:r>
              <a:rPr lang="en-US" dirty="0"/>
              <a:t>When I (come) home, my brother (watch) TV.</a:t>
            </a:r>
            <a:endParaRPr lang="ru-RU" sz="1800" dirty="0"/>
          </a:p>
          <a:p>
            <a:pPr lvl="0"/>
            <a:r>
              <a:rPr lang="ru-RU" i="1" dirty="0"/>
              <a:t>Упражнение 3.</a:t>
            </a:r>
            <a:r>
              <a:rPr lang="ru-RU" dirty="0"/>
              <a:t> Заполните пропуски, используя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Perfect</a:t>
            </a:r>
            <a:r>
              <a:rPr lang="ru-RU" dirty="0"/>
              <a:t>:</a:t>
            </a:r>
            <a:endParaRPr lang="ru-RU" sz="2000" dirty="0"/>
          </a:p>
          <a:p>
            <a:pPr lvl="1"/>
            <a:r>
              <a:rPr lang="en-US" dirty="0"/>
              <a:t>I (never / be) to London.</a:t>
            </a:r>
            <a:endParaRPr lang="ru-RU" sz="1800" dirty="0"/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Заполните пропуски подходящими словами:</a:t>
            </a:r>
            <a:r>
              <a:rPr lang="en-US" dirty="0"/>
              <a:t> </a:t>
            </a:r>
            <a:r>
              <a:rPr lang="en-US" i="1" dirty="0"/>
              <a:t>hard</a:t>
            </a:r>
            <a:r>
              <a:rPr lang="ru-RU" i="1" dirty="0"/>
              <a:t>-</a:t>
            </a:r>
            <a:r>
              <a:rPr lang="en-US" i="1" dirty="0"/>
              <a:t>working</a:t>
            </a:r>
            <a:r>
              <a:rPr lang="ru-RU" i="1" dirty="0"/>
              <a:t>, </a:t>
            </a:r>
            <a:r>
              <a:rPr lang="en-US" i="1" dirty="0"/>
              <a:t>friendly</a:t>
            </a:r>
            <a:r>
              <a:rPr lang="ru-RU" i="1" dirty="0"/>
              <a:t>, </a:t>
            </a:r>
            <a:r>
              <a:rPr lang="en-US" i="1" dirty="0"/>
              <a:t>smart</a:t>
            </a:r>
            <a:r>
              <a:rPr lang="ru-RU" i="1" dirty="0"/>
              <a:t>, </a:t>
            </a:r>
            <a:r>
              <a:rPr lang="en-US" i="1" dirty="0"/>
              <a:t>slim</a:t>
            </a:r>
            <a:r>
              <a:rPr lang="ru-RU" i="1" dirty="0"/>
              <a:t>, </a:t>
            </a:r>
            <a:r>
              <a:rPr lang="en-US" i="1" dirty="0"/>
              <a:t>curly</a:t>
            </a:r>
            <a:r>
              <a:rPr lang="ru-RU" dirty="0"/>
              <a:t>.</a:t>
            </a:r>
            <a:endParaRPr lang="ru-RU" sz="2000" dirty="0"/>
          </a:p>
          <a:p>
            <a:pPr lvl="0"/>
            <a:r>
              <a:rPr lang="en-US" dirty="0"/>
              <a:t>My sister has long, ______ hair.</a:t>
            </a:r>
            <a:endParaRPr lang="ru-RU" sz="2000" dirty="0"/>
          </a:p>
          <a:p>
            <a:pPr lvl="0"/>
            <a:r>
              <a:rPr lang="en-US" dirty="0"/>
              <a:t>He is very ______, he always gets top marks.</a:t>
            </a:r>
            <a:endParaRPr lang="ru-RU" sz="2000" dirty="0"/>
          </a:p>
          <a:p>
            <a:pPr lvl="0"/>
            <a:r>
              <a:rPr lang="en-US" dirty="0"/>
              <a:t>Our new classmate is very ______; she talks to everyone.</a:t>
            </a:r>
            <a:endParaRPr lang="ru-RU" sz="2000" dirty="0"/>
          </a:p>
          <a:p>
            <a:pPr lvl="0"/>
            <a:r>
              <a:rPr lang="en-US" dirty="0"/>
              <a:t>She is ______ because she does yoga every day.</a:t>
            </a:r>
            <a:endParaRPr lang="ru-RU" sz="2000" dirty="0"/>
          </a:p>
          <a:p>
            <a:pPr lvl="0"/>
            <a:r>
              <a:rPr lang="en-US" dirty="0"/>
              <a:t>He is a ______ student; he does all his homework.</a:t>
            </a:r>
            <a:endParaRPr lang="ru-RU" sz="2000" dirty="0"/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Выберите правильный вариант (лексико-грамматический тест):</a:t>
            </a:r>
            <a:endParaRPr lang="ru-RU" sz="2000" dirty="0"/>
          </a:p>
          <a:p>
            <a:pPr lvl="0"/>
            <a:r>
              <a:rPr lang="en-US" dirty="0"/>
              <a:t>We have a science ______ in the laboratory. </a:t>
            </a:r>
            <a:r>
              <a:rPr lang="ru-RU" dirty="0"/>
              <a:t>(</a:t>
            </a:r>
            <a:r>
              <a:rPr lang="ru-RU" dirty="0" err="1"/>
              <a:t>lesson</a:t>
            </a:r>
            <a:r>
              <a:rPr lang="ru-RU" dirty="0"/>
              <a:t> / </a:t>
            </a:r>
            <a:r>
              <a:rPr lang="ru-RU" dirty="0" err="1"/>
              <a:t>class</a:t>
            </a:r>
            <a:r>
              <a:rPr lang="ru-RU" dirty="0"/>
              <a:t> / </a:t>
            </a:r>
            <a:r>
              <a:rPr lang="ru-RU" dirty="0" err="1"/>
              <a:t>subject</a:t>
            </a:r>
            <a:r>
              <a:rPr lang="ru-RU" dirty="0"/>
              <a:t>)</a:t>
            </a:r>
            <a:endParaRPr lang="ru-RU" sz="2000" dirty="0"/>
          </a:p>
          <a:p>
            <a:pPr lvl="0"/>
            <a:r>
              <a:rPr lang="en-US" dirty="0"/>
              <a:t>I often ______ my homework in the library. </a:t>
            </a:r>
            <a:r>
              <a:rPr lang="ru-RU" dirty="0"/>
              <a:t>(</a:t>
            </a:r>
            <a:r>
              <a:rPr lang="ru-RU" dirty="0" err="1"/>
              <a:t>do</a:t>
            </a:r>
            <a:r>
              <a:rPr lang="ru-RU" dirty="0"/>
              <a:t> / </a:t>
            </a:r>
            <a:r>
              <a:rPr lang="ru-RU" dirty="0" err="1"/>
              <a:t>make</a:t>
            </a:r>
            <a:r>
              <a:rPr lang="ru-RU" dirty="0"/>
              <a:t> / </a:t>
            </a:r>
            <a:r>
              <a:rPr lang="ru-RU" dirty="0" err="1"/>
              <a:t>take</a:t>
            </a:r>
            <a:r>
              <a:rPr lang="ru-RU" dirty="0"/>
              <a:t>)</a:t>
            </a:r>
            <a:endParaRPr lang="ru-RU" sz="2000" dirty="0"/>
          </a:p>
          <a:p>
            <a:pPr lvl="0"/>
            <a:r>
              <a:rPr lang="en-US" dirty="0"/>
              <a:t>You must ______ the rules. (follow / keep / make)</a:t>
            </a:r>
            <a:endParaRPr lang="ru-RU" sz="2000" dirty="0"/>
          </a:p>
          <a:p>
            <a:endParaRPr lang="ru-RU" dirty="0"/>
          </a:p>
        </p:txBody>
      </p:sp>
      <p:pic>
        <p:nvPicPr>
          <p:cNvPr id="4098" name="Picture 2" descr="Английский язык грамматика Изображения – скачать бесплатно ...">
            <a:extLst>
              <a:ext uri="{FF2B5EF4-FFF2-40B4-BE49-F238E27FC236}">
                <a16:creationId xmlns:a16="http://schemas.microsoft.com/office/drawing/2014/main" id="{B3FD1A14-4F80-427D-88F3-C06CE5299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684" y="2178473"/>
            <a:ext cx="3754116" cy="250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360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D8D1D4-9EF6-403F-B0B5-9F8B03288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u="sng" dirty="0">
                <a:highlight>
                  <a:srgbClr val="FFFF00"/>
                </a:highlight>
              </a:rPr>
              <a:t>Раунд </a:t>
            </a:r>
            <a:r>
              <a:rPr lang="en-US" sz="2400" b="1" u="sng" dirty="0">
                <a:highlight>
                  <a:srgbClr val="FFFF00"/>
                </a:highlight>
              </a:rPr>
              <a:t>2 (Letter #2): </a:t>
            </a:r>
            <a:r>
              <a:rPr lang="en-US" sz="2400" b="1" u="sng" dirty="0" err="1">
                <a:highlight>
                  <a:srgbClr val="FFFF00"/>
                </a:highlight>
              </a:rPr>
              <a:t>Grammar&amp;Vocabulary</a:t>
            </a:r>
            <a:r>
              <a:rPr lang="en-US" sz="2400" b="1" u="sng" dirty="0">
                <a:highlight>
                  <a:srgbClr val="FFFF00"/>
                </a:highlight>
              </a:rPr>
              <a:t> – “Grammar Detectives” (10 </a:t>
            </a:r>
            <a:r>
              <a:rPr lang="ru-RU" sz="2400" b="1" u="sng" dirty="0">
                <a:highlight>
                  <a:srgbClr val="FFFF00"/>
                </a:highlight>
              </a:rPr>
              <a:t>минут</a:t>
            </a:r>
            <a:r>
              <a:rPr lang="en-US" sz="2400" b="1" u="sng" dirty="0">
                <a:highlight>
                  <a:srgbClr val="FFFF00"/>
                </a:highlight>
              </a:rPr>
              <a:t>)</a:t>
            </a:r>
            <a:endParaRPr lang="ru-RU" sz="2400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108D1-46B4-48A5-80AA-F0B017DE1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49" y="1313895"/>
            <a:ext cx="10696852" cy="510466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i="1" dirty="0"/>
              <a:t>Задание для команды 2:</a:t>
            </a:r>
            <a:endParaRPr lang="ru-RU" sz="2000" dirty="0"/>
          </a:p>
          <a:p>
            <a:pPr marL="0" indent="0">
              <a:buNone/>
            </a:pPr>
            <a:r>
              <a:rPr lang="ru-RU" u="sng" dirty="0"/>
              <a:t>Времена глаголов (</a:t>
            </a:r>
            <a:r>
              <a:rPr lang="ru-RU" u="sng" dirty="0" err="1"/>
              <a:t>Tenses</a:t>
            </a:r>
            <a:r>
              <a:rPr lang="ru-RU" u="sng" dirty="0"/>
              <a:t>)</a:t>
            </a:r>
            <a:endParaRPr lang="ru-RU" sz="2000" dirty="0"/>
          </a:p>
          <a:p>
            <a:pPr lvl="0"/>
            <a:r>
              <a:rPr lang="ru-RU" i="1" dirty="0"/>
              <a:t>Упражнение 1.</a:t>
            </a:r>
            <a:r>
              <a:rPr lang="ru-RU" dirty="0"/>
              <a:t> Раскройте скобки, используя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Simple</a:t>
            </a:r>
            <a:r>
              <a:rPr lang="ru-RU" dirty="0"/>
              <a:t> или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Continuous</a:t>
            </a:r>
            <a:r>
              <a:rPr lang="ru-RU" dirty="0"/>
              <a:t>:</a:t>
            </a:r>
            <a:endParaRPr lang="ru-RU" sz="2000" dirty="0"/>
          </a:p>
          <a:p>
            <a:pPr lvl="1"/>
            <a:r>
              <a:rPr lang="en-US" dirty="0"/>
              <a:t>My father (work) in an office every day.</a:t>
            </a:r>
            <a:endParaRPr lang="ru-RU" sz="1800" dirty="0"/>
          </a:p>
          <a:p>
            <a:pPr lvl="1"/>
            <a:r>
              <a:rPr lang="en-US" dirty="0"/>
              <a:t>Listen! She (sing) a new song.</a:t>
            </a:r>
            <a:endParaRPr lang="ru-RU" sz="1800" dirty="0"/>
          </a:p>
          <a:p>
            <a:pPr lvl="0"/>
            <a:r>
              <a:rPr lang="ru-RU" i="1" dirty="0"/>
              <a:t>Упражнение</a:t>
            </a:r>
            <a:r>
              <a:rPr lang="en-US" i="1" dirty="0"/>
              <a:t> 2.</a:t>
            </a:r>
            <a:r>
              <a:rPr lang="en-US" dirty="0"/>
              <a:t> </a:t>
            </a:r>
            <a:r>
              <a:rPr lang="ru-RU" dirty="0"/>
              <a:t>Поставьте глаголы в</a:t>
            </a:r>
            <a:r>
              <a:rPr lang="en-US" dirty="0"/>
              <a:t> Past Simple </a:t>
            </a:r>
            <a:r>
              <a:rPr lang="ru-RU" dirty="0"/>
              <a:t>или</a:t>
            </a:r>
            <a:r>
              <a:rPr lang="en-US" dirty="0"/>
              <a:t> Past Continuous:</a:t>
            </a:r>
            <a:endParaRPr lang="ru-RU" sz="2000" dirty="0"/>
          </a:p>
          <a:p>
            <a:pPr lvl="1"/>
            <a:r>
              <a:rPr lang="en-US" dirty="0"/>
              <a:t>Yesterday we (visit) our grandparents and (have) dinner with them.</a:t>
            </a:r>
            <a:endParaRPr lang="ru-RU" sz="1800" dirty="0"/>
          </a:p>
          <a:p>
            <a:pPr lvl="0"/>
            <a:r>
              <a:rPr lang="ru-RU" i="1" dirty="0"/>
              <a:t>Упражнение 3.</a:t>
            </a:r>
            <a:r>
              <a:rPr lang="ru-RU" dirty="0"/>
              <a:t> Заполните пропуски, используя </a:t>
            </a:r>
            <a:r>
              <a:rPr lang="ru-RU" dirty="0" err="1"/>
              <a:t>Present</a:t>
            </a:r>
            <a:r>
              <a:rPr lang="ru-RU" dirty="0"/>
              <a:t> </a:t>
            </a:r>
            <a:r>
              <a:rPr lang="ru-RU" dirty="0" err="1"/>
              <a:t>Perfect</a:t>
            </a:r>
            <a:r>
              <a:rPr lang="ru-RU" dirty="0"/>
              <a:t>:</a:t>
            </a:r>
            <a:endParaRPr lang="ru-RU" sz="2000" dirty="0"/>
          </a:p>
          <a:p>
            <a:pPr lvl="1"/>
            <a:r>
              <a:rPr lang="en-US" dirty="0"/>
              <a:t>She (just / finish) her project.</a:t>
            </a:r>
            <a:endParaRPr lang="ru-RU" sz="1800" dirty="0"/>
          </a:p>
          <a:p>
            <a:pPr marL="0" indent="0">
              <a:buNone/>
            </a:pPr>
            <a:br>
              <a:rPr lang="ru-RU" dirty="0"/>
            </a:br>
            <a:r>
              <a:rPr lang="ru-RU" dirty="0"/>
              <a:t>Выберите правильный вариант (лексико-грамматический тест):</a:t>
            </a:r>
            <a:endParaRPr lang="ru-RU" sz="2000" dirty="0"/>
          </a:p>
          <a:p>
            <a:pPr lvl="0"/>
            <a:r>
              <a:rPr lang="en-US" dirty="0"/>
              <a:t>We have a science ______ in the laboratory. </a:t>
            </a:r>
            <a:r>
              <a:rPr lang="ru-RU" dirty="0"/>
              <a:t>(</a:t>
            </a:r>
            <a:r>
              <a:rPr lang="ru-RU" dirty="0" err="1"/>
              <a:t>lesson</a:t>
            </a:r>
            <a:r>
              <a:rPr lang="ru-RU" dirty="0"/>
              <a:t> / </a:t>
            </a:r>
            <a:r>
              <a:rPr lang="ru-RU" dirty="0" err="1"/>
              <a:t>class</a:t>
            </a:r>
            <a:r>
              <a:rPr lang="ru-RU" dirty="0"/>
              <a:t> / </a:t>
            </a:r>
            <a:r>
              <a:rPr lang="ru-RU" dirty="0" err="1"/>
              <a:t>subject</a:t>
            </a:r>
            <a:r>
              <a:rPr lang="ru-RU" dirty="0"/>
              <a:t>)</a:t>
            </a:r>
            <a:endParaRPr lang="ru-RU" sz="2000" dirty="0"/>
          </a:p>
          <a:p>
            <a:pPr lvl="0"/>
            <a:r>
              <a:rPr lang="en-US" dirty="0"/>
              <a:t>I often ______ my homework in the library. </a:t>
            </a:r>
            <a:r>
              <a:rPr lang="ru-RU" dirty="0"/>
              <a:t>(</a:t>
            </a:r>
            <a:r>
              <a:rPr lang="ru-RU" dirty="0" err="1"/>
              <a:t>do</a:t>
            </a:r>
            <a:r>
              <a:rPr lang="ru-RU" dirty="0"/>
              <a:t> / </a:t>
            </a:r>
            <a:r>
              <a:rPr lang="ru-RU" dirty="0" err="1"/>
              <a:t>make</a:t>
            </a:r>
            <a:r>
              <a:rPr lang="ru-RU" dirty="0"/>
              <a:t> / </a:t>
            </a:r>
            <a:r>
              <a:rPr lang="ru-RU" dirty="0" err="1"/>
              <a:t>take</a:t>
            </a:r>
            <a:r>
              <a:rPr lang="ru-RU" dirty="0"/>
              <a:t>)</a:t>
            </a:r>
            <a:endParaRPr lang="ru-RU" sz="2000" dirty="0"/>
          </a:p>
          <a:p>
            <a:pPr lvl="0"/>
            <a:r>
              <a:rPr lang="en-US" dirty="0"/>
              <a:t>You must ______ the rules. (follow / keep / make)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Соедините глагол с частицей</a:t>
            </a:r>
            <a:r>
              <a:rPr lang="en-US" dirty="0"/>
              <a:t>: </a:t>
            </a:r>
            <a:r>
              <a:rPr lang="en-US" i="1" dirty="0"/>
              <a:t>give up, look for, turn off, take off</a:t>
            </a:r>
            <a:r>
              <a:rPr lang="en-US" dirty="0"/>
              <a:t>.</a:t>
            </a:r>
            <a:endParaRPr lang="ru-RU" sz="2000" dirty="0"/>
          </a:p>
          <a:p>
            <a:pPr lvl="0"/>
            <a:r>
              <a:rPr lang="en-US" dirty="0"/>
              <a:t>Please, ______ the light when you leave.</a:t>
            </a:r>
            <a:endParaRPr lang="ru-RU" sz="2000" dirty="0"/>
          </a:p>
          <a:p>
            <a:pPr lvl="0"/>
            <a:r>
              <a:rPr lang="en-US" dirty="0"/>
              <a:t>I am ______ my keys, I can't find them.</a:t>
            </a:r>
            <a:endParaRPr lang="ru-RU" sz="2000" dirty="0"/>
          </a:p>
          <a:p>
            <a:pPr lvl="0"/>
            <a:r>
              <a:rPr lang="en-US" dirty="0"/>
              <a:t>You should ______ smoking, it's bad for you.</a:t>
            </a:r>
            <a:endParaRPr lang="ru-RU" sz="2000" dirty="0"/>
          </a:p>
          <a:p>
            <a:pPr lvl="0"/>
            <a:r>
              <a:rPr lang="en-US" dirty="0"/>
              <a:t>______ your coat, it's warm here.</a:t>
            </a:r>
            <a:endParaRPr lang="ru-RU" sz="2000" dirty="0"/>
          </a:p>
          <a:p>
            <a:r>
              <a:rPr lang="en-US" b="1" dirty="0"/>
              <a:t> </a:t>
            </a:r>
            <a:endParaRPr lang="ru-RU" sz="4000" dirty="0"/>
          </a:p>
          <a:p>
            <a:endParaRPr lang="ru-RU" dirty="0"/>
          </a:p>
        </p:txBody>
      </p:sp>
      <p:pic>
        <p:nvPicPr>
          <p:cNvPr id="5122" name="Picture 2" descr="Грамматика английского языка в таблицах и схемах">
            <a:extLst>
              <a:ext uri="{FF2B5EF4-FFF2-40B4-BE49-F238E27FC236}">
                <a16:creationId xmlns:a16="http://schemas.microsoft.com/office/drawing/2014/main" id="{ED6839A2-4650-40B5-BD93-C24B5A440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85579"/>
            <a:ext cx="5975630" cy="336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116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B83F21-AE5D-4657-A626-C21CE9393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u="sng" dirty="0">
                <a:highlight>
                  <a:srgbClr val="FFFF00"/>
                </a:highlight>
              </a:rPr>
              <a:t>Раунд </a:t>
            </a:r>
            <a:r>
              <a:rPr lang="en-US" sz="2700" b="1" u="sng" dirty="0">
                <a:highlight>
                  <a:srgbClr val="FFFF00"/>
                </a:highlight>
              </a:rPr>
              <a:t>3 (Letter #3): Country Studies – “The UK and Northern Ireland” (10 </a:t>
            </a:r>
            <a:r>
              <a:rPr lang="ru-RU" sz="2700" b="1" u="sng" dirty="0">
                <a:highlight>
                  <a:srgbClr val="FFFF00"/>
                </a:highlight>
              </a:rPr>
              <a:t>минут</a:t>
            </a:r>
            <a:r>
              <a:rPr lang="en-US" sz="2700" b="1" u="sng" dirty="0">
                <a:highlight>
                  <a:srgbClr val="FFFF00"/>
                </a:highlight>
              </a:rPr>
              <a:t>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FBEEA9-EDC4-4A67-A93B-7EE6EBF13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357" y="1349406"/>
            <a:ext cx="10581443" cy="48275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Задание для команды</a:t>
            </a:r>
            <a:r>
              <a:rPr lang="en-US" i="1" dirty="0"/>
              <a:t> 1: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b="1" i="1" dirty="0"/>
              <a:t>THE UNITED KINGDOM OF GREAT</a:t>
            </a:r>
            <a:r>
              <a:rPr lang="en-US" i="1" dirty="0"/>
              <a:t> </a:t>
            </a:r>
            <a:r>
              <a:rPr lang="en-US" b="1" i="1" dirty="0"/>
              <a:t>BRITAIN AND NORTHERN IRELAND</a:t>
            </a:r>
            <a:endParaRPr lang="ru-RU" dirty="0"/>
          </a:p>
          <a:p>
            <a:r>
              <a:rPr lang="en-US" dirty="0"/>
              <a:t>1. Where is the United Kingdom situated?</a:t>
            </a:r>
            <a:endParaRPr lang="ru-RU" dirty="0"/>
          </a:p>
          <a:p>
            <a:r>
              <a:rPr lang="en-US" dirty="0"/>
              <a:t>2. What countries does it consist of?</a:t>
            </a:r>
            <a:endParaRPr lang="ru-RU" dirty="0"/>
          </a:p>
          <a:p>
            <a:r>
              <a:rPr lang="en-US" dirty="0"/>
              <a:t>3. What is the longest river?</a:t>
            </a:r>
            <a:endParaRPr lang="ru-RU" dirty="0"/>
          </a:p>
          <a:p>
            <a:r>
              <a:rPr lang="en-US" dirty="0"/>
              <a:t>4. What is the northern part of Scotland called?</a:t>
            </a:r>
            <a:endParaRPr lang="ru-RU" dirty="0"/>
          </a:p>
          <a:p>
            <a:r>
              <a:rPr lang="en-US" dirty="0"/>
              <a:t>5. How many people live in London?</a:t>
            </a:r>
            <a:endParaRPr lang="ru-RU" dirty="0"/>
          </a:p>
          <a:p>
            <a:r>
              <a:rPr lang="en-US" dirty="0"/>
              <a:t>6. What kind of state is the United Kingdom?</a:t>
            </a:r>
            <a:endParaRPr lang="ru-RU" dirty="0"/>
          </a:p>
          <a:p>
            <a:r>
              <a:rPr lang="en-US" dirty="0"/>
              <a:t>7. What are the main political parties?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280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24C03-AAF1-4DCC-9211-EA298689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u="sng" dirty="0">
                <a:highlight>
                  <a:srgbClr val="FFFF00"/>
                </a:highlight>
              </a:rPr>
              <a:t>Раунд </a:t>
            </a:r>
            <a:r>
              <a:rPr lang="en-US" sz="2400" b="1" u="sng" dirty="0">
                <a:highlight>
                  <a:srgbClr val="FFFF00"/>
                </a:highlight>
              </a:rPr>
              <a:t>3 (Letter #3): Country Studies – “The UK and Northern Ireland” (10 </a:t>
            </a:r>
            <a:r>
              <a:rPr lang="ru-RU" sz="2400" b="1" u="sng" dirty="0">
                <a:highlight>
                  <a:srgbClr val="FFFF00"/>
                </a:highlight>
              </a:rPr>
              <a:t>минут</a:t>
            </a:r>
            <a:r>
              <a:rPr lang="en-US" sz="2400" b="1" u="sng" dirty="0">
                <a:highlight>
                  <a:srgbClr val="FFFF00"/>
                </a:highlight>
              </a:rPr>
              <a:t>)</a:t>
            </a:r>
            <a:endParaRPr lang="ru-RU" sz="2400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5A296F-FA1A-4038-A3AB-F5EC310C3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938"/>
            <a:ext cx="10515600" cy="4721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Задание для команды </a:t>
            </a:r>
            <a:r>
              <a:rPr lang="en-US" i="1" dirty="0"/>
              <a:t>2:</a:t>
            </a:r>
            <a:endParaRPr lang="ru-RU" dirty="0"/>
          </a:p>
          <a:p>
            <a:pPr marL="0" indent="0">
              <a:buNone/>
            </a:pPr>
            <a:r>
              <a:rPr lang="en-US" b="1" i="1" dirty="0"/>
              <a:t>THE UNITED KINGDOM OF GREAT BRITAIN AND NORTHERN IRELAND</a:t>
            </a:r>
            <a:endParaRPr lang="ru-RU" dirty="0"/>
          </a:p>
          <a:p>
            <a:r>
              <a:rPr lang="en-US" dirty="0"/>
              <a:t>1. What is the area of the United Kingdom?</a:t>
            </a:r>
            <a:endParaRPr lang="ru-RU" dirty="0"/>
          </a:p>
          <a:p>
            <a:r>
              <a:rPr lang="en-US" dirty="0"/>
              <a:t>2. What is the highest mountain on the British Isles?</a:t>
            </a:r>
            <a:endParaRPr lang="ru-RU" dirty="0"/>
          </a:p>
          <a:p>
            <a:r>
              <a:rPr lang="en-US" dirty="0"/>
              <a:t>3. What is the highest mountain in Wales?</a:t>
            </a:r>
            <a:endParaRPr lang="ru-RU" dirty="0"/>
          </a:p>
          <a:p>
            <a:r>
              <a:rPr lang="en-US" dirty="0"/>
              <a:t>4. What is the population of the United Kingdom?</a:t>
            </a:r>
            <a:endParaRPr lang="ru-RU" dirty="0"/>
          </a:p>
          <a:p>
            <a:r>
              <a:rPr lang="en-US" dirty="0"/>
              <a:t>5. What industry is developed in South Wales?</a:t>
            </a:r>
            <a:endParaRPr lang="ru-RU" dirty="0"/>
          </a:p>
          <a:p>
            <a:r>
              <a:rPr lang="en-US" dirty="0"/>
              <a:t>6. What houses does the British parliament consist of?</a:t>
            </a:r>
            <a:endParaRPr lang="ru-RU" dirty="0"/>
          </a:p>
          <a:p>
            <a:r>
              <a:rPr lang="en-US" dirty="0"/>
              <a:t>7. What is the flag of the United Kingdom called?</a:t>
            </a:r>
            <a:endParaRPr lang="ru-RU" dirty="0"/>
          </a:p>
          <a:p>
            <a:endParaRPr lang="ru-RU" dirty="0"/>
          </a:p>
        </p:txBody>
      </p:sp>
      <p:pic>
        <p:nvPicPr>
          <p:cNvPr id="7170" name="Picture 2" descr="Идеи на тему «London &amp; UK / Лондон и Соединенное королевство Великобритании»  (490) | лондон, великобритания, лондон англия">
            <a:extLst>
              <a:ext uri="{FF2B5EF4-FFF2-40B4-BE49-F238E27FC236}">
                <a16:creationId xmlns:a16="http://schemas.microsoft.com/office/drawing/2014/main" id="{206BF0B2-C6B4-4D94-A557-661288B6F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598" y="3041896"/>
            <a:ext cx="2247900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553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C06AE8-5C75-4DE6-9907-3C35FB882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u="sng" dirty="0">
                <a:highlight>
                  <a:srgbClr val="FFFF00"/>
                </a:highlight>
              </a:rPr>
              <a:t>Раунд </a:t>
            </a:r>
            <a:r>
              <a:rPr lang="en-US" sz="3100" b="1" u="sng" dirty="0">
                <a:highlight>
                  <a:srgbClr val="FFFF00"/>
                </a:highlight>
              </a:rPr>
              <a:t>4 (Letter #4): Listening/Creative – “I love English music” (5 </a:t>
            </a:r>
            <a:r>
              <a:rPr lang="ru-RU" sz="3100" b="1" u="sng" dirty="0">
                <a:highlight>
                  <a:srgbClr val="FFFF00"/>
                </a:highlight>
              </a:rPr>
              <a:t>минут</a:t>
            </a:r>
            <a:r>
              <a:rPr lang="en-US" sz="3100" b="1" u="sng" dirty="0">
                <a:highlight>
                  <a:srgbClr val="FFFF00"/>
                </a:highlight>
              </a:rPr>
              <a:t>)</a:t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 descr="Английские песни для повышения уровня владения языком ...">
            <a:extLst>
              <a:ext uri="{FF2B5EF4-FFF2-40B4-BE49-F238E27FC236}">
                <a16:creationId xmlns:a16="http://schemas.microsoft.com/office/drawing/2014/main" id="{5C75D2ED-09CC-4678-BE35-AB3CA4B856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780" y="1615440"/>
            <a:ext cx="2563368" cy="181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Английская музыка Изображения – скачать бесплатно на Freepik">
            <a:extLst>
              <a:ext uri="{FF2B5EF4-FFF2-40B4-BE49-F238E27FC236}">
                <a16:creationId xmlns:a16="http://schemas.microsoft.com/office/drawing/2014/main" id="{03DECE67-1A2E-4C30-95FD-E075852A5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1234690"/>
            <a:ext cx="70485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912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6ABC6-4944-4006-836B-C7E11BCE3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highlight>
                  <a:srgbClr val="FFFF00"/>
                </a:highlight>
              </a:rPr>
              <a:t>Раунд</a:t>
            </a:r>
            <a:r>
              <a:rPr lang="en-US" sz="3600" b="1" u="sng" dirty="0">
                <a:highlight>
                  <a:srgbClr val="FFFF00"/>
                </a:highlight>
              </a:rPr>
              <a:t> 5 (Letter #5): Captains’ Contest – “Who am I?” (5 </a:t>
            </a:r>
            <a:r>
              <a:rPr lang="ru-RU" sz="3600" b="1" u="sng" dirty="0">
                <a:highlight>
                  <a:srgbClr val="FFFF00"/>
                </a:highlight>
              </a:rPr>
              <a:t>минут</a:t>
            </a:r>
            <a:r>
              <a:rPr lang="en-US" sz="3600" b="1" u="sng" dirty="0">
                <a:highlight>
                  <a:srgbClr val="FFFF00"/>
                </a:highlight>
              </a:rPr>
              <a:t>)</a:t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Who Am I Изображения: просматривайте стоковые фотографии ...">
            <a:extLst>
              <a:ext uri="{FF2B5EF4-FFF2-40B4-BE49-F238E27FC236}">
                <a16:creationId xmlns:a16="http://schemas.microsoft.com/office/drawing/2014/main" id="{F91C16C1-8AC4-4C0E-8290-52B7395AD8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30" y="1406378"/>
            <a:ext cx="30194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Настольная игра на английском Who am I? (for adults) купить">
            <a:extLst>
              <a:ext uri="{FF2B5EF4-FFF2-40B4-BE49-F238E27FC236}">
                <a16:creationId xmlns:a16="http://schemas.microsoft.com/office/drawing/2014/main" id="{86ABF30C-4168-45B1-A7F1-2C950DFC0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155" y="2459992"/>
            <a:ext cx="7920870" cy="382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84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981</Words>
  <Application>Microsoft Office PowerPoint</Application>
  <PresentationFormat>Широкоэкранный</PresentationFormat>
  <Paragraphs>85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Тема Office</vt:lpstr>
      <vt:lpstr>СЦЕНАРИЙ урока – викторины по английскому языку  «Notification Letters» 7 класс </vt:lpstr>
      <vt:lpstr>Раунд 1 (Letter #1): Warm-up – Фонетические упражнения (5 минут) </vt:lpstr>
      <vt:lpstr>Раунд 1 (Letter #1): Warm-up – Фонетические упражнения (5 минут) </vt:lpstr>
      <vt:lpstr>Раунд 2 (Letter #2): Grammar&amp;Vocabulary – “Grammar Detectives” (10 минут) </vt:lpstr>
      <vt:lpstr>Раунд 2 (Letter #2): Grammar&amp;Vocabulary – “Grammar Detectives” (10 минут)</vt:lpstr>
      <vt:lpstr>Раунд 3 (Letter #3): Country Studies – “The UK and Northern Ireland” (10 минут) </vt:lpstr>
      <vt:lpstr>Раунд 3 (Letter #3): Country Studies – “The UK and Northern Ireland” (10 минут)</vt:lpstr>
      <vt:lpstr>Раунд 4 (Letter #4): Listening/Creative – “I love English music” (5 минут) </vt:lpstr>
      <vt:lpstr>Раунд 5 (Letter #5): Captains’ Contest – “Who am I?” (5 минут) </vt:lpstr>
      <vt:lpstr>  Заключение и награждение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СЦЕНАРИЙ урока – викторины по английскому языку  «Notification Letters» 7 класс </dc:title>
  <dc:creator>Я</dc:creator>
  <cp:lastModifiedBy>Я</cp:lastModifiedBy>
  <cp:revision>1</cp:revision>
  <dcterms:created xsi:type="dcterms:W3CDTF">2026-04-24T10:25:49Z</dcterms:created>
  <dcterms:modified xsi:type="dcterms:W3CDTF">2026-04-24T11:01:47Z</dcterms:modified>
</cp:coreProperties>
</file>