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handoutMasterIdLst>
    <p:handoutMasterId r:id="rId21"/>
  </p:handoutMasterIdLst>
  <p:sldIdLst>
    <p:sldId id="259" r:id="rId2"/>
    <p:sldId id="269" r:id="rId3"/>
    <p:sldId id="270" r:id="rId4"/>
    <p:sldId id="275" r:id="rId5"/>
    <p:sldId id="282" r:id="rId6"/>
    <p:sldId id="261" r:id="rId7"/>
    <p:sldId id="285" r:id="rId8"/>
    <p:sldId id="287" r:id="rId9"/>
    <p:sldId id="286" r:id="rId10"/>
    <p:sldId id="262" r:id="rId11"/>
    <p:sldId id="272" r:id="rId12"/>
    <p:sldId id="281" r:id="rId13"/>
    <p:sldId id="263" r:id="rId14"/>
    <p:sldId id="267" r:id="rId15"/>
    <p:sldId id="283" r:id="rId16"/>
    <p:sldId id="257" r:id="rId17"/>
    <p:sldId id="271" r:id="rId18"/>
    <p:sldId id="284" r:id="rId19"/>
    <p:sldId id="273" r:id="rId2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  <a:srgbClr val="E7F846"/>
    <a:srgbClr val="61B042"/>
    <a:srgbClr val="F36DCD"/>
    <a:srgbClr val="8AC937"/>
    <a:srgbClr val="80E36F"/>
    <a:srgbClr val="FF99FF"/>
    <a:srgbClr val="CC0AB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750" autoAdjust="0"/>
    <p:restoredTop sz="94660"/>
  </p:normalViewPr>
  <p:slideViewPr>
    <p:cSldViewPr>
      <p:cViewPr varScale="1">
        <p:scale>
          <a:sx n="111" d="100"/>
          <a:sy n="111" d="100"/>
        </p:scale>
        <p:origin x="-161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3" d="100"/>
          <a:sy n="83" d="100"/>
        </p:scale>
        <p:origin x="-2040" y="-84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dirty="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E3A4B52A-26E4-4BD9-8C41-C2409AAA2825}" type="datetimeFigureOut">
              <a:rPr lang="ru-RU"/>
              <a:pPr>
                <a:defRPr/>
              </a:pPr>
              <a:t>20.09.2021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dirty="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69C1D40C-8143-4BA6-91B8-933A00E85A7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572686-D97A-4657-A613-1638A3C5170F}" type="datetimeFigureOut">
              <a:rPr lang="ru-RU"/>
              <a:pPr>
                <a:defRPr/>
              </a:pPr>
              <a:t>20.09.2021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1CAEB8-F77F-4927-BC51-43F9352BB81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ED4389-9203-44D4-8E2D-C52102D92BC9}" type="datetimeFigureOut">
              <a:rPr lang="ru-RU"/>
              <a:pPr>
                <a:defRPr/>
              </a:pPr>
              <a:t>20.09.2021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63AC36-6AEA-434D-9802-A1B910A3037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FB9865-A69C-449D-ABFE-D80406217D0D}" type="datetimeFigureOut">
              <a:rPr lang="ru-RU"/>
              <a:pPr>
                <a:defRPr/>
              </a:pPr>
              <a:t>20.09.2021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BA94CB-9B05-436B-BCD8-8EC522BFBB6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B0D858-90A8-4B36-8DD6-6C44A9A52A19}" type="datetimeFigureOut">
              <a:rPr lang="ru-RU"/>
              <a:pPr>
                <a:defRPr/>
              </a:pPr>
              <a:t>20.09.2021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E0BB62-3A8D-40D5-B172-BD60F9AC1CC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4526AA-E783-400F-85CD-70F03EFC3F06}" type="datetimeFigureOut">
              <a:rPr lang="ru-RU"/>
              <a:pPr>
                <a:defRPr/>
              </a:pPr>
              <a:t>20.09.2021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65756A-F7CA-481F-B406-75B0D6FF9D4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4EBADE-47DB-47D5-94AD-64FBCB51D3A9}" type="datetimeFigureOut">
              <a:rPr lang="ru-RU"/>
              <a:pPr>
                <a:defRPr/>
              </a:pPr>
              <a:t>20.09.2021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8B8370-3986-4D39-8347-81358AB6BCE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2000A3-E1E2-471C-B575-83CDBBD9F24B}" type="datetimeFigureOut">
              <a:rPr lang="ru-RU"/>
              <a:pPr>
                <a:defRPr/>
              </a:pPr>
              <a:t>20.09.2021</a:t>
            </a:fld>
            <a:endParaRPr lang="ru-RU" dirty="0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E4AEEB-6984-45F4-AE5B-A877BEA04F9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3975E0-91C8-48BE-9917-124C3B5C00C7}" type="datetimeFigureOut">
              <a:rPr lang="ru-RU"/>
              <a:pPr>
                <a:defRPr/>
              </a:pPr>
              <a:t>20.09.2021</a:t>
            </a:fld>
            <a:endParaRPr lang="ru-RU" dirty="0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2C0244-DCB6-4939-A8F1-8912774CA29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6A7E21-FB2D-4259-927A-E7C5351A5CAD}" type="datetimeFigureOut">
              <a:rPr lang="ru-RU"/>
              <a:pPr>
                <a:defRPr/>
              </a:pPr>
              <a:t>20.09.2021</a:t>
            </a:fld>
            <a:endParaRPr lang="ru-RU" dirty="0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6DDE08-245E-45B2-A2AA-EB8ADE93539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7D225B-C1C9-4B3E-BC96-42A4CD54C9EC}" type="datetimeFigureOut">
              <a:rPr lang="ru-RU"/>
              <a:pPr>
                <a:defRPr/>
              </a:pPr>
              <a:t>20.09.2021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2456F7-438F-489B-8D1B-45D65BA62E4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C7E17D-164A-45F5-992A-2AC2D8A5CD95}" type="datetimeFigureOut">
              <a:rPr lang="ru-RU"/>
              <a:pPr>
                <a:defRPr/>
              </a:pPr>
              <a:t>20.09.2021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FDC049-5174-4402-AB9E-BFAFAD6B4F3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49FC584-4AA1-4397-8119-39C622B3F44A}" type="datetimeFigureOut">
              <a:rPr lang="ru-RU"/>
              <a:pPr>
                <a:defRPr/>
              </a:pPr>
              <a:t>20.09.2021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dirty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D1AE080-8CAA-4805-BF5C-A09706CAAB2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2" r:id="rId2"/>
    <p:sldLayoutId id="2147483681" r:id="rId3"/>
    <p:sldLayoutId id="2147483680" r:id="rId4"/>
    <p:sldLayoutId id="2147483679" r:id="rId5"/>
    <p:sldLayoutId id="2147483678" r:id="rId6"/>
    <p:sldLayoutId id="2147483677" r:id="rId7"/>
    <p:sldLayoutId id="2147483676" r:id="rId8"/>
    <p:sldLayoutId id="2147483675" r:id="rId9"/>
    <p:sldLayoutId id="2147483674" r:id="rId10"/>
    <p:sldLayoutId id="2147483673" r:id="rId11"/>
  </p:sldLayoutIdLst>
  <p:transition/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hyperlink" Target="http://uglov.net/uploads/images/0/3/8/5/2/bcbd4431c9.jpg" TargetMode="Externa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hyperlink" Target="http://www.kalitva.net/uploads/img/683.jpg" TargetMode="Externa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hyperlink" Target="http://kolizej.at.ua/_fr/2/1747230.jpg" TargetMode="Externa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hyperlink" Target="http://upload.wikimedia.org/wikipedia/commons/1/1e/Eilif_Peterssen-Edvard_Grieg_1891.jpg" TargetMode="Externa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E7F846"/>
            </a:gs>
            <a:gs pos="39999">
              <a:srgbClr val="8AC937"/>
            </a:gs>
            <a:gs pos="70000">
              <a:srgbClr val="C4D6EB"/>
            </a:gs>
            <a:gs pos="100000">
              <a:srgbClr val="FFEBFA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 rot="20953986">
            <a:off x="587375" y="1546225"/>
            <a:ext cx="7851775" cy="2795588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6000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  <a:t>«С доброй песней и жизнь хороша»</a:t>
            </a:r>
            <a:endParaRPr lang="ru-RU" sz="6000" dirty="0">
              <a:solidFill>
                <a:schemeClr val="accent2">
                  <a:lumMod val="75000"/>
                </a:schemeClr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3000">
              <a:srgbClr val="FFC000"/>
            </a:gs>
            <a:gs pos="50000">
              <a:srgbClr val="61B042"/>
            </a:gs>
            <a:gs pos="100000">
              <a:schemeClr val="accent1">
                <a:tint val="23500"/>
                <a:satMod val="160000"/>
              </a:schemeClr>
            </a:gs>
          </a:gsLst>
          <a:lin ang="30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75" y="0"/>
            <a:ext cx="8229600" cy="1143000"/>
          </a:xfrm>
        </p:spPr>
        <p:txBody>
          <a:bodyPr/>
          <a:lstStyle/>
          <a:p>
            <a:r>
              <a:rPr lang="ru-RU" sz="6000" smtClean="0">
                <a:latin typeface="Times New Roman" pitchFamily="18" charset="0"/>
                <a:cs typeface="Times New Roman" pitchFamily="18" charset="0"/>
              </a:rPr>
              <a:t>«Çĕмĕрт çеçки»</a:t>
            </a:r>
          </a:p>
        </p:txBody>
      </p:sp>
      <p:pic>
        <p:nvPicPr>
          <p:cNvPr id="4" name="Содержимое 3" descr="черёмуха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071563" y="1357313"/>
            <a:ext cx="7143750" cy="4929187"/>
          </a:xfrm>
          <a:ln w="57150">
            <a:solidFill>
              <a:schemeClr val="bg2"/>
            </a:solidFill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4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4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4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4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accel="1000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00" accel="1000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3000">
              <a:srgbClr val="FFC000">
                <a:alpha val="47000"/>
              </a:srgbClr>
            </a:gs>
            <a:gs pos="50000">
              <a:srgbClr val="00B050">
                <a:alpha val="82000"/>
              </a:srgbClr>
            </a:gs>
            <a:gs pos="100000">
              <a:schemeClr val="tx2">
                <a:lumMod val="60000"/>
                <a:lumOff val="40000"/>
                <a:alpha val="60000"/>
              </a:schemeClr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Наташка.НАТАЛИ\Рабочий стол\DSCF030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541024">
            <a:off x="4765675" y="3660775"/>
            <a:ext cx="4103688" cy="2790825"/>
          </a:xfrm>
          <a:prstGeom prst="rect">
            <a:avLst/>
          </a:prstGeom>
          <a:noFill/>
          <a:ln w="38100">
            <a:solidFill>
              <a:schemeClr val="accent3">
                <a:lumMod val="60000"/>
                <a:lumOff val="40000"/>
              </a:schemeClr>
            </a:solidFill>
          </a:ln>
        </p:spPr>
      </p:pic>
      <p:pic>
        <p:nvPicPr>
          <p:cNvPr id="7" name="Picture 4" descr="D:\Мамина папка\катинки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21089269">
            <a:off x="190500" y="3492500"/>
            <a:ext cx="3997325" cy="2874963"/>
          </a:xfrm>
          <a:prstGeom prst="rect">
            <a:avLst/>
          </a:prstGeom>
          <a:noFill/>
          <a:ln w="38100">
            <a:solidFill>
              <a:schemeClr val="accent3">
                <a:lumMod val="60000"/>
                <a:lumOff val="40000"/>
              </a:schemeClr>
            </a:solidFill>
          </a:ln>
        </p:spPr>
      </p:pic>
      <p:pic>
        <p:nvPicPr>
          <p:cNvPr id="8" name="Picture 5" descr="D:\Мамина папка\Картинки9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619250" y="260350"/>
            <a:ext cx="5976938" cy="3168650"/>
          </a:xfrm>
          <a:prstGeom prst="rect">
            <a:avLst/>
          </a:prstGeom>
          <a:noFill/>
          <a:ln w="38100">
            <a:solidFill>
              <a:schemeClr val="accent3">
                <a:lumMod val="60000"/>
                <a:lumOff val="40000"/>
              </a:schemeClr>
            </a:solidFill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6000"/>
                            </p:stCondLst>
                            <p:childTnLst>
                              <p:par>
                                <p:cTn id="1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tx2">
                <a:lumMod val="40000"/>
                <a:lumOff val="60000"/>
                <a:alpha val="86000"/>
              </a:schemeClr>
            </a:gs>
            <a:gs pos="50000">
              <a:srgbClr val="FFFF00">
                <a:alpha val="44000"/>
              </a:srgbClr>
            </a:gs>
            <a:gs pos="100000">
              <a:srgbClr val="156B13">
                <a:alpha val="83000"/>
              </a:srgbClr>
            </a:gs>
          </a:gsLst>
          <a:lin ang="30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87450" y="1844675"/>
            <a:ext cx="6769100" cy="3046413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Канон – </a:t>
            </a:r>
            <a:r>
              <a:rPr lang="ru-RU" sz="32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это многоголосная пьеса, в которой все голоса исполняют одну и ту же мелодию, но не вместе, а вступая поочередно, иногда от одного и того же звука, иногда - от разных. </a:t>
            </a: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+mn-lt"/>
              </a:rPr>
              <a:t/>
            </a:r>
            <a:b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+mn-lt"/>
              </a:rPr>
            </a:br>
            <a:endParaRPr lang="ru-RU" sz="3200" b="1" dirty="0">
              <a:solidFill>
                <a:schemeClr val="accent1">
                  <a:lumMod val="75000"/>
                </a:schemeClr>
              </a:solidFill>
              <a:latin typeface="+mn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61B042"/>
            </a:gs>
            <a:gs pos="50000">
              <a:schemeClr val="bg1"/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6000" smtClean="0">
                <a:latin typeface="Times New Roman" pitchFamily="18" charset="0"/>
                <a:cs typeface="Times New Roman" pitchFamily="18" charset="0"/>
              </a:rPr>
              <a:t>«Çĕмĕрт çеçки»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14375" y="1857375"/>
            <a:ext cx="6715125" cy="4554538"/>
          </a:xfrm>
        </p:spPr>
        <p:txBody>
          <a:bodyPr/>
          <a:lstStyle/>
          <a:p>
            <a:r>
              <a:rPr lang="ru-RU" b="1" i="1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Лирическая</a:t>
            </a:r>
          </a:p>
          <a:p>
            <a:r>
              <a:rPr lang="ru-RU" b="1" i="1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Игровая</a:t>
            </a:r>
          </a:p>
          <a:p>
            <a:r>
              <a:rPr lang="ru-RU" b="1" i="1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Колыбельная</a:t>
            </a:r>
          </a:p>
          <a:p>
            <a:r>
              <a:rPr lang="ru-RU" b="1" i="1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Трудовая</a:t>
            </a:r>
          </a:p>
          <a:p>
            <a:r>
              <a:rPr lang="ru-RU" b="1" i="1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Протяжная</a:t>
            </a:r>
          </a:p>
          <a:p>
            <a:r>
              <a:rPr lang="ru-RU" b="1" i="1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Хороводная</a:t>
            </a:r>
          </a:p>
          <a:p>
            <a:endParaRPr lang="ru-RU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0"/>
                            </p:stCondLst>
                            <p:childTnLst>
                              <p:par>
                                <p:cTn id="23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3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7000"/>
                            </p:stCondLst>
                            <p:childTnLst>
                              <p:par>
                                <p:cTn id="3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8000"/>
                            </p:stCondLst>
                            <p:childTnLst>
                              <p:par>
                                <p:cTn id="41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5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8000" dirty="0" smtClean="0">
                <a:latin typeface="Monotype Corsiva" pitchFamily="66" charset="0"/>
              </a:rPr>
              <a:t>Хороводная</a:t>
            </a:r>
            <a:endParaRPr lang="ru-RU" dirty="0"/>
          </a:p>
        </p:txBody>
      </p:sp>
      <p:pic>
        <p:nvPicPr>
          <p:cNvPr id="3" name="Picture 2" descr="Картинка 10 из 12293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19250" y="1557338"/>
            <a:ext cx="6000750" cy="423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1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400" decel="5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400" decel="10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400" decel="10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0"/>
                            </p:stCondLst>
                            <p:childTnLst>
                              <p:par>
                                <p:cTn id="16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7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3000">
              <a:srgbClr val="FFC000">
                <a:alpha val="47000"/>
              </a:srgbClr>
            </a:gs>
            <a:gs pos="50000">
              <a:srgbClr val="00B050">
                <a:alpha val="82000"/>
              </a:srgbClr>
            </a:gs>
            <a:gs pos="100000">
              <a:schemeClr val="tx2">
                <a:lumMod val="60000"/>
                <a:lumOff val="40000"/>
                <a:alpha val="60000"/>
              </a:schemeClr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>
            <a:spLocks noChangeArrowheads="1"/>
          </p:cNvSpPr>
          <p:nvPr/>
        </p:nvSpPr>
        <p:spPr bwMode="auto">
          <a:xfrm>
            <a:off x="827088" y="1125538"/>
            <a:ext cx="6697662" cy="378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80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Гори, гори ясно, </a:t>
            </a:r>
          </a:p>
          <a:p>
            <a:r>
              <a:rPr lang="ru-RU" sz="480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Чтобы не погасло. </a:t>
            </a:r>
          </a:p>
          <a:p>
            <a:r>
              <a:rPr lang="ru-RU" sz="480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Глянь на небо, </a:t>
            </a:r>
          </a:p>
          <a:p>
            <a:r>
              <a:rPr lang="ru-RU" sz="480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Птички летят, </a:t>
            </a:r>
          </a:p>
          <a:p>
            <a:r>
              <a:rPr lang="ru-RU" sz="480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Колокольчики звенят!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2">
                <a:lumMod val="40000"/>
                <a:lumOff val="60000"/>
              </a:schemeClr>
            </a:gs>
            <a:gs pos="50000">
              <a:schemeClr val="bg1"/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-main-pic" descr="Картинка 51 из 144">
            <a:hlinkClick r:id="rId2" tgtFrame="_blank"/>
          </p:cNvPr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03350" y="1125538"/>
            <a:ext cx="6769100" cy="5143500"/>
          </a:xfrm>
          <a:prstGeom prst="rect">
            <a:avLst/>
          </a:prstGeom>
          <a:noFill/>
          <a:ln w="57150">
            <a:solidFill>
              <a:schemeClr val="accent2">
                <a:lumMod val="75000"/>
                <a:alpha val="35000"/>
              </a:schemeClr>
            </a:solidFill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3000">
              <a:schemeClr val="bg2"/>
            </a:gs>
            <a:gs pos="50000">
              <a:schemeClr val="tx2">
                <a:lumMod val="40000"/>
                <a:lumOff val="60000"/>
              </a:schemeClr>
            </a:gs>
            <a:gs pos="100000">
              <a:srgbClr val="F36DCD">
                <a:alpha val="65000"/>
              </a:srgbClr>
            </a:gs>
          </a:gsLst>
          <a:lin ang="30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-main-pic" descr="Картинка 60 из 144">
            <a:hlinkClick r:id="rId2" tgtFrame="_blank"/>
          </p:cNvPr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1116013" y="765175"/>
            <a:ext cx="6911975" cy="5195888"/>
          </a:xfrm>
          <a:prstGeom prst="rect">
            <a:avLst/>
          </a:prstGeom>
          <a:noFill/>
          <a:ln w="38100">
            <a:solidFill>
              <a:schemeClr val="accent1">
                <a:lumMod val="40000"/>
                <a:lumOff val="60000"/>
              </a:schemeClr>
            </a:solidFill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3000">
              <a:srgbClr val="FFC000">
                <a:alpha val="47000"/>
              </a:srgbClr>
            </a:gs>
            <a:gs pos="50000">
              <a:srgbClr val="00B050">
                <a:alpha val="82000"/>
              </a:srgbClr>
            </a:gs>
            <a:gs pos="100000">
              <a:schemeClr val="tx2">
                <a:lumMod val="60000"/>
                <a:lumOff val="40000"/>
                <a:alpha val="60000"/>
              </a:schemeClr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Заголовок 1"/>
          <p:cNvSpPr>
            <a:spLocks noGrp="1"/>
          </p:cNvSpPr>
          <p:nvPr>
            <p:ph type="title"/>
          </p:nvPr>
        </p:nvSpPr>
        <p:spPr>
          <a:xfrm>
            <a:off x="468313" y="260350"/>
            <a:ext cx="8229600" cy="865188"/>
          </a:xfrm>
          <a:solidFill>
            <a:srgbClr val="E7F846">
              <a:alpha val="0"/>
            </a:srgbClr>
          </a:solidFill>
        </p:spPr>
        <p:txBody>
          <a:bodyPr/>
          <a:lstStyle/>
          <a:p>
            <a:r>
              <a:rPr lang="ru-RU" sz="360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«С нами, друг»</a:t>
            </a:r>
            <a:br>
              <a:rPr lang="ru-RU" sz="360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муз. Г. Струве, сл. Н. Соловьёвой</a:t>
            </a:r>
            <a:endParaRPr lang="ru-RU" sz="3600" smtClean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341438"/>
            <a:ext cx="4038600" cy="4784725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6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1.</a:t>
            </a:r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С нами, друг — с нами, друг,</a:t>
            </a:r>
            <a:br>
              <a:rPr lang="ru-RU" sz="16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   Вместе — </a:t>
            </a:r>
            <a:r>
              <a:rPr lang="ru-RU" sz="1600" dirty="0" err="1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вместе</a:t>
            </a:r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   Запевай — </a:t>
            </a:r>
            <a:r>
              <a:rPr lang="ru-RU" sz="1600" dirty="0" err="1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запевай</a:t>
            </a:r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   Песню! — песню!</a:t>
            </a:r>
            <a:br>
              <a:rPr lang="ru-RU" sz="16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   И тогда — и тогда</a:t>
            </a:r>
            <a:br>
              <a:rPr lang="ru-RU" sz="16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   Солнце — </a:t>
            </a:r>
            <a:r>
              <a:rPr lang="ru-RU" sz="1600" dirty="0" err="1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солнце</a:t>
            </a:r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   Улыбнется нам с высоты,</a:t>
            </a:r>
            <a:br>
              <a:rPr lang="ru-RU" sz="16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   И тогда — и тогда</a:t>
            </a:r>
            <a:br>
              <a:rPr lang="ru-RU" sz="16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   Ярко — </a:t>
            </a:r>
            <a:r>
              <a:rPr lang="ru-RU" sz="1600" dirty="0" err="1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ярко</a:t>
            </a:r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   Расцветут на всей Земле цветы!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6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Припев: </a:t>
            </a:r>
            <a:br>
              <a:rPr lang="ru-RU" sz="16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Вместе мы построим дом, </a:t>
            </a:r>
            <a:br>
              <a:rPr lang="ru-RU" sz="16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Вместе мы посадим сад, </a:t>
            </a:r>
            <a:br>
              <a:rPr lang="ru-RU" sz="16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Вместе пропоем эту песню. </a:t>
            </a:r>
            <a:br>
              <a:rPr lang="ru-RU" sz="16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Знают все, что вместе нам, </a:t>
            </a:r>
            <a:br>
              <a:rPr lang="ru-RU" sz="16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Знают все, что вместе нам, </a:t>
            </a:r>
            <a:br>
              <a:rPr lang="ru-RU" sz="16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Вместе нам всегда интересней!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748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341438"/>
            <a:ext cx="4038600" cy="5327650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ru-RU" sz="1800" b="1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1600" b="1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.      </a:t>
            </a:r>
            <a:r>
              <a:rPr lang="ru-RU" sz="160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Птицы нас — птицы нас</a:t>
            </a:r>
            <a:br>
              <a:rPr lang="ru-RU" sz="160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   Звали — звали</a:t>
            </a:r>
            <a:br>
              <a:rPr lang="ru-RU" sz="160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   За собой — за собой</a:t>
            </a:r>
            <a:br>
              <a:rPr lang="ru-RU" sz="160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   В дали — в дали,</a:t>
            </a:r>
            <a:br>
              <a:rPr lang="ru-RU" sz="160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   Но тогда — но тогда</a:t>
            </a:r>
            <a:br>
              <a:rPr lang="ru-RU" sz="160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   Кто же — кто же</a:t>
            </a:r>
            <a:br>
              <a:rPr lang="ru-RU" sz="160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   По траве пройдет босиком?</a:t>
            </a:r>
            <a:br>
              <a:rPr lang="ru-RU" sz="160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   Но тогда — но тогда</a:t>
            </a:r>
            <a:br>
              <a:rPr lang="ru-RU" sz="160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   Кто же — кто же</a:t>
            </a:r>
            <a:br>
              <a:rPr lang="ru-RU" sz="160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   Сад посадит и построит дом?</a:t>
            </a:r>
          </a:p>
          <a:p>
            <a:pPr>
              <a:buFont typeface="Arial" charset="0"/>
              <a:buNone/>
            </a:pPr>
            <a:r>
              <a:rPr lang="ru-RU" sz="1600" b="1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                          Припев.</a:t>
            </a:r>
            <a:endParaRPr lang="ru-RU" sz="1600" smtClean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charset="0"/>
              <a:buNone/>
            </a:pPr>
            <a:r>
              <a:rPr lang="ru-RU" sz="1600" b="1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3.      </a:t>
            </a:r>
            <a:r>
              <a:rPr lang="ru-RU" sz="160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Пусть Земля — пусть Земля</a:t>
            </a:r>
            <a:br>
              <a:rPr lang="ru-RU" sz="160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   Кружит — кружит,</a:t>
            </a:r>
            <a:br>
              <a:rPr lang="ru-RU" sz="160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   Дети все — дети все</a:t>
            </a:r>
            <a:br>
              <a:rPr lang="ru-RU" sz="160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   Дружат — дружат.</a:t>
            </a:r>
            <a:br>
              <a:rPr lang="ru-RU" sz="160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   Мы тогда — мы тогда</a:t>
            </a:r>
            <a:br>
              <a:rPr lang="ru-RU" sz="160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   Быстро — быстро</a:t>
            </a:r>
            <a:br>
              <a:rPr lang="ru-RU" sz="160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   Под дождем грибным подрастем.</a:t>
            </a:r>
            <a:br>
              <a:rPr lang="ru-RU" sz="160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   Мы тогда — мы тогда</a:t>
            </a:r>
            <a:br>
              <a:rPr lang="ru-RU" sz="160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   Домом — домом,</a:t>
            </a:r>
            <a:br>
              <a:rPr lang="ru-RU" sz="160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   Землю общим домом назовем.</a:t>
            </a:r>
          </a:p>
          <a:p>
            <a:pPr>
              <a:buFont typeface="Arial" charset="0"/>
              <a:buNone/>
            </a:pPr>
            <a:r>
              <a:rPr lang="ru-RU" sz="1600" b="1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1600" smtClean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600" smtClean="0"/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3000">
              <a:srgbClr val="FFFF00">
                <a:alpha val="69000"/>
              </a:srgbClr>
            </a:gs>
            <a:gs pos="62000">
              <a:srgbClr val="61B042">
                <a:alpha val="63000"/>
              </a:srgbClr>
            </a:gs>
            <a:gs pos="100000">
              <a:srgbClr val="F36DCD">
                <a:alpha val="56000"/>
              </a:srgbClr>
            </a:gs>
          </a:gsLst>
          <a:lin ang="30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 rot="20953986">
            <a:off x="500063" y="1773238"/>
            <a:ext cx="7851775" cy="1943100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6000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  <a:t>«С доброй песней и жизнь хороша»</a:t>
            </a:r>
            <a:endParaRPr lang="ru-RU" sz="6000" dirty="0">
              <a:solidFill>
                <a:schemeClr val="accent2">
                  <a:lumMod val="75000"/>
                </a:schemeClr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3000">
              <a:srgbClr val="FFC000"/>
            </a:gs>
            <a:gs pos="50000">
              <a:srgbClr val="61B042"/>
            </a:gs>
            <a:gs pos="100000">
              <a:schemeClr val="accent1">
                <a:tint val="23500"/>
                <a:satMod val="160000"/>
              </a:schemeClr>
            </a:gs>
          </a:gsLst>
          <a:lin ang="30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D:\Мамина папка\Картинка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0298" y="3214686"/>
            <a:ext cx="4500594" cy="3143272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20993674">
            <a:off x="412626" y="459028"/>
            <a:ext cx="3833818" cy="25998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4"/>
          <a:srcRect t="23397" r="23060" b="3812"/>
          <a:stretch>
            <a:fillRect/>
          </a:stretch>
        </p:blipFill>
        <p:spPr bwMode="auto">
          <a:xfrm rot="700402">
            <a:off x="4679185" y="473172"/>
            <a:ext cx="4146742" cy="2537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cover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3000">
              <a:srgbClr val="FFC000"/>
            </a:gs>
            <a:gs pos="50000">
              <a:srgbClr val="61B042"/>
            </a:gs>
            <a:gs pos="100000">
              <a:schemeClr val="accent1">
                <a:tint val="23500"/>
                <a:satMod val="160000"/>
              </a:schemeClr>
            </a:gs>
          </a:gsLst>
          <a:lin ang="30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4" name="Picture 6" descr="D:\Мамина папка\Картинки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57422" y="404813"/>
            <a:ext cx="4357718" cy="244792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</p:pic>
      <p:pic>
        <p:nvPicPr>
          <p:cNvPr id="2051" name="Picture 3" descr="D:\Мамина папка\Картинка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674044">
            <a:off x="5027712" y="3446535"/>
            <a:ext cx="3562938" cy="2491329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</p:pic>
      <p:pic>
        <p:nvPicPr>
          <p:cNvPr id="19458" name="Picture 2" descr="Курсанты-десантники поют тяжелую песню — «Шел солдат, друзей теряя» |  Елизарэ-Фильм | Яндекс Дзен"/>
          <p:cNvPicPr>
            <a:picLocks noChangeAspect="1" noChangeArrowheads="1"/>
          </p:cNvPicPr>
          <p:nvPr/>
        </p:nvPicPr>
        <p:blipFill>
          <a:blip r:embed="rId4"/>
          <a:srcRect r="10323"/>
          <a:stretch>
            <a:fillRect/>
          </a:stretch>
        </p:blipFill>
        <p:spPr bwMode="auto">
          <a:xfrm rot="20550692">
            <a:off x="693501" y="3585551"/>
            <a:ext cx="3785167" cy="2608684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tx2">
                <a:lumMod val="40000"/>
                <a:lumOff val="60000"/>
                <a:alpha val="86000"/>
              </a:schemeClr>
            </a:gs>
            <a:gs pos="50000">
              <a:srgbClr val="FFFF00">
                <a:alpha val="44000"/>
              </a:srgbClr>
            </a:gs>
            <a:gs pos="100000">
              <a:srgbClr val="156B13">
                <a:alpha val="83000"/>
              </a:srgbClr>
            </a:gs>
          </a:gsLst>
          <a:lin ang="30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63" name="Rectangle 7"/>
          <p:cNvSpPr>
            <a:spLocks noGrp="1" noChangeArrowheads="1"/>
          </p:cNvSpPr>
          <p:nvPr>
            <p:ph type="ctrTitle"/>
          </p:nvPr>
        </p:nvSpPr>
        <p:spPr>
          <a:xfrm>
            <a:off x="611188" y="1052513"/>
            <a:ext cx="7921625" cy="219075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buFontTx/>
              <a:buChar char="•"/>
              <a:defRPr/>
            </a:pPr>
            <a:r>
              <a:rPr lang="ru-RU" sz="3200" b="1" i="1" dirty="0" smtClean="0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  <a:t>Дама сдавала в багаж</a:t>
            </a:r>
            <a:br>
              <a:rPr lang="ru-RU" sz="3200" b="1" i="1" dirty="0" smtClean="0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i="1" dirty="0" smtClean="0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  <a:t>Диван, чемодан, саквояж, </a:t>
            </a:r>
            <a:br>
              <a:rPr lang="ru-RU" sz="3200" b="1" i="1" dirty="0" smtClean="0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i="1" dirty="0" smtClean="0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  <a:t>Картину, корзину, картонку</a:t>
            </a:r>
            <a:br>
              <a:rPr lang="ru-RU" sz="3200" b="1" i="1" dirty="0" smtClean="0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i="1" dirty="0" smtClean="0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  <a:t>И маленькую собачонку.</a:t>
            </a:r>
            <a:r>
              <a:rPr lang="ru-RU" sz="3200" dirty="0" smtClean="0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1867" name="Rectangle 11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573463"/>
            <a:ext cx="5721350" cy="2065337"/>
          </a:xfrm>
        </p:spPr>
        <p:txBody>
          <a:bodyPr>
            <a:normAutofit/>
          </a:bodyPr>
          <a:lstStyle/>
          <a:p>
            <a:pPr>
              <a:lnSpc>
                <a:spcPct val="80000"/>
              </a:lnSpc>
            </a:pPr>
            <a:endParaRPr lang="ru-RU" sz="2200" smtClean="0">
              <a:solidFill>
                <a:srgbClr val="898989"/>
              </a:solidFill>
            </a:endParaRPr>
          </a:p>
          <a:p>
            <a:pPr>
              <a:lnSpc>
                <a:spcPct val="80000"/>
              </a:lnSpc>
            </a:pPr>
            <a:r>
              <a:rPr lang="ru-RU" sz="2200" b="1" smtClean="0">
                <a:solidFill>
                  <a:srgbClr val="376092"/>
                </a:solidFill>
                <a:latin typeface="Times New Roman" pitchFamily="18" charset="0"/>
                <a:cs typeface="Times New Roman" pitchFamily="18" charset="0"/>
              </a:rPr>
              <a:t>1) проговорим утвердительной  интонацией</a:t>
            </a:r>
          </a:p>
          <a:p>
            <a:pPr>
              <a:lnSpc>
                <a:spcPct val="80000"/>
              </a:lnSpc>
            </a:pPr>
            <a:r>
              <a:rPr lang="en-US" sz="2200" b="1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meco forte</a:t>
            </a:r>
            <a:endParaRPr lang="ru-RU" sz="2200" b="1" smtClean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80000"/>
              </a:lnSpc>
            </a:pPr>
            <a:r>
              <a:rPr lang="en-US" sz="2200" b="1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b="1" smtClean="0">
                <a:solidFill>
                  <a:srgbClr val="376092"/>
                </a:solidFill>
                <a:latin typeface="Times New Roman" pitchFamily="18" charset="0"/>
                <a:cs typeface="Times New Roman" pitchFamily="18" charset="0"/>
              </a:rPr>
              <a:t>2) проговорим вопросительной  интонацией </a:t>
            </a:r>
            <a:r>
              <a:rPr lang="ru-RU" sz="2200" b="1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2200" b="1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en-US" sz="2200" b="1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piano </a:t>
            </a:r>
          </a:p>
          <a:p>
            <a:pPr>
              <a:lnSpc>
                <a:spcPct val="80000"/>
              </a:lnSpc>
            </a:pPr>
            <a:endParaRPr lang="ru-RU" sz="2200" b="1" smtClean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80000"/>
              </a:lnSpc>
            </a:pPr>
            <a:endParaRPr lang="ru-RU" sz="2200" b="1" smtClean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80000"/>
              </a:lnSpc>
            </a:pPr>
            <a:endParaRPr lang="ru-RU" sz="2500" b="1" smtClean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18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18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18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18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18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18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218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18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18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218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18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18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1863" grpId="0"/>
      <p:bldP spid="121867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tx2">
                <a:lumMod val="40000"/>
                <a:lumOff val="60000"/>
                <a:alpha val="86000"/>
              </a:schemeClr>
            </a:gs>
            <a:gs pos="50000">
              <a:srgbClr val="FFFF00">
                <a:alpha val="44000"/>
              </a:srgbClr>
            </a:gs>
            <a:gs pos="100000">
              <a:srgbClr val="156B13">
                <a:alpha val="83000"/>
              </a:srgbClr>
            </a:gs>
          </a:gsLst>
          <a:lin ang="30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Прямоугольник 1"/>
          <p:cNvSpPr>
            <a:spLocks noChangeArrowheads="1"/>
          </p:cNvSpPr>
          <p:nvPr/>
        </p:nvSpPr>
        <p:spPr bwMode="auto">
          <a:xfrm>
            <a:off x="971550" y="981075"/>
            <a:ext cx="7200900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 i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2-х голосное упражнение </a:t>
            </a:r>
            <a:r>
              <a:rPr lang="ru-RU" sz="3200" b="1" i="1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«Ботинки»:</a:t>
            </a:r>
          </a:p>
          <a:p>
            <a:r>
              <a:rPr lang="ru-RU" sz="3200">
                <a:latin typeface="Times New Roman" pitchFamily="18" charset="0"/>
                <a:cs typeface="Times New Roman" pitchFamily="18" charset="0"/>
              </a:rPr>
              <a:t>     </a:t>
            </a:r>
          </a:p>
          <a:p>
            <a:r>
              <a:rPr lang="ru-RU" sz="320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1-е голоса - легко и радостно исполняют: </a:t>
            </a:r>
          </a:p>
          <a:p>
            <a:r>
              <a:rPr lang="ru-RU" sz="320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«Я гуляю по тропинке, на мне новые ботинки»;</a:t>
            </a:r>
            <a:endParaRPr lang="ru-RU" sz="3200">
              <a:latin typeface="Times New Roman" pitchFamily="18" charset="0"/>
              <a:cs typeface="Times New Roman" pitchFamily="18" charset="0"/>
            </a:endParaRPr>
          </a:p>
          <a:p>
            <a:endParaRPr lang="ru-RU" sz="320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>
                <a:latin typeface="Times New Roman" pitchFamily="18" charset="0"/>
                <a:cs typeface="Times New Roman" pitchFamily="18" charset="0"/>
              </a:rPr>
              <a:t>2-е голоса- ворча: </a:t>
            </a:r>
            <a:r>
              <a:rPr lang="ru-RU" sz="320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«Ходит, бродит, всё мешает».</a:t>
            </a:r>
          </a:p>
        </p:txBody>
      </p:sp>
      <p:pic>
        <p:nvPicPr>
          <p:cNvPr id="1026" name="Picture 2" descr="C:\Documents and Settings\Наташка.НАТАЛИ\Рабочий стол\смайлик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67175" y="3429000"/>
            <a:ext cx="719138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 descr="C:\Documents and Settings\Наташка.НАТАЛИ\Рабочий стол\смайлик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87675" y="3429000"/>
            <a:ext cx="719138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 descr="C:\Documents and Settings\Наташка.НАТАЛИ\Рабочий стол\смайлик2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03575" y="4941888"/>
            <a:ext cx="920750" cy="919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3" descr="C:\Documents and Settings\Наташка.НАТАЛИ\Рабочий стол\смайлик2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00563" y="4941888"/>
            <a:ext cx="919162" cy="919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9" name="Picture 5" descr="C:\Documents and Settings\Наташка.НАТАЛИ\Рабочий стол\кот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308850" y="1412875"/>
            <a:ext cx="1501775" cy="164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000"/>
                            </p:stCondLst>
                            <p:childTnLst>
                              <p:par>
                                <p:cTn id="12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3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E7F846"/>
            </a:gs>
            <a:gs pos="39999">
              <a:srgbClr val="80E36F"/>
            </a:gs>
            <a:gs pos="70000">
              <a:srgbClr val="C4D6EB"/>
            </a:gs>
            <a:gs pos="100000">
              <a:srgbClr val="FFEBFA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38" y="714375"/>
            <a:ext cx="8229600" cy="1143000"/>
          </a:xfrm>
        </p:spPr>
        <p:txBody>
          <a:bodyPr/>
          <a:lstStyle/>
          <a:p>
            <a:r>
              <a:rPr lang="ru-RU" sz="5400" smtClean="0">
                <a:latin typeface="Monotype Corsiva" pitchFamily="66" charset="0"/>
              </a:rPr>
              <a:t>Эдвард Григ. «Лесная песнь»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8263" y="2214563"/>
            <a:ext cx="3527425" cy="3878262"/>
          </a:xfrm>
        </p:spPr>
        <p:txBody>
          <a:bodyPr/>
          <a:lstStyle/>
          <a:p>
            <a:pPr>
              <a:buFont typeface="Arial" charset="0"/>
              <a:buNone/>
            </a:pPr>
            <a:endParaRPr lang="ru-RU" sz="2000" b="1" i="1" smtClean="0"/>
          </a:p>
          <a:p>
            <a:pPr>
              <a:buFont typeface="Arial" charset="0"/>
              <a:buNone/>
            </a:pPr>
            <a:endParaRPr lang="ru-RU" sz="2000" b="1" i="1" smtClean="0"/>
          </a:p>
          <a:p>
            <a:pPr>
              <a:buFont typeface="Arial" charset="0"/>
              <a:buNone/>
            </a:pPr>
            <a:r>
              <a:rPr lang="ru-RU" sz="2000" b="1" i="1" smtClean="0"/>
              <a:t> </a:t>
            </a:r>
            <a:r>
              <a:rPr lang="ru-RU" sz="2400" b="1" i="1" smtClean="0">
                <a:latin typeface="Monotype Corsiva" pitchFamily="66" charset="0"/>
              </a:rPr>
              <a:t>«За песней песнь неслась в простор, </a:t>
            </a:r>
            <a:endParaRPr lang="ru-RU" sz="2400" smtClean="0">
              <a:latin typeface="Monotype Corsiva" pitchFamily="66" charset="0"/>
            </a:endParaRPr>
          </a:p>
          <a:p>
            <a:pPr>
              <a:buFont typeface="Arial" charset="0"/>
              <a:buNone/>
            </a:pPr>
            <a:r>
              <a:rPr lang="ru-RU" sz="2400" b="1" i="1" smtClean="0">
                <a:latin typeface="Monotype Corsiva" pitchFamily="66" charset="0"/>
              </a:rPr>
              <a:t> Полна певучей силы.</a:t>
            </a:r>
            <a:endParaRPr lang="ru-RU" sz="2400" smtClean="0">
              <a:latin typeface="Monotype Corsiva" pitchFamily="66" charset="0"/>
            </a:endParaRPr>
          </a:p>
          <a:p>
            <a:pPr>
              <a:buFont typeface="Arial" charset="0"/>
              <a:buNone/>
            </a:pPr>
            <a:r>
              <a:rPr lang="ru-RU" sz="2400" b="1" i="1" smtClean="0">
                <a:latin typeface="Monotype Corsiva" pitchFamily="66" charset="0"/>
              </a:rPr>
              <a:t>Одна с другой вступала в спор</a:t>
            </a:r>
          </a:p>
          <a:p>
            <a:pPr>
              <a:buFont typeface="Arial" charset="0"/>
              <a:buNone/>
            </a:pPr>
            <a:r>
              <a:rPr lang="ru-RU" sz="2400" b="1" i="1" smtClean="0">
                <a:latin typeface="Monotype Corsiva" pitchFamily="66" charset="0"/>
              </a:rPr>
              <a:t>И радость в нас будила».</a:t>
            </a:r>
            <a:endParaRPr lang="ru-RU" sz="2400" smtClean="0">
              <a:latin typeface="Monotype Corsiva" pitchFamily="66" charset="0"/>
            </a:endParaRPr>
          </a:p>
          <a:p>
            <a:endParaRPr lang="ru-RU" smtClean="0"/>
          </a:p>
        </p:txBody>
      </p:sp>
      <p:pic>
        <p:nvPicPr>
          <p:cNvPr id="5" name="Содержимое 4" descr="Файл:Eilif Peterssen-Edvard Grieg 1891.jpg">
            <a:hlinkClick r:id="rId2"/>
          </p:cNvPr>
          <p:cNvPicPr>
            <a:picLocks noGrp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67544" y="2276872"/>
            <a:ext cx="4038600" cy="3704639"/>
          </a:xfrm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4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6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6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6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rgbClr val="FFC000">
                <a:alpha val="36000"/>
              </a:srgb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Наташка.НАТАЛИ\Рабочий стол\ibse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2880320" cy="2839021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1027" name="Picture 3" descr="C:\Documents and Settings\Наташка.НАТАЛИ\Рабочий стол\Bjornstjerne_Bjornso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63688" y="3356992"/>
            <a:ext cx="2952328" cy="288032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1028" name="Picture 4" descr="C:\Documents and Settings\Наташка.НАТАЛИ\Рабочий стол\Андерсен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92080" y="764704"/>
            <a:ext cx="3367261" cy="45345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3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6000"/>
                            </p:stCondLst>
                            <p:childTnLst>
                              <p:par>
                                <p:cTn id="1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3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3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rgbClr val="FFC000">
                <a:alpha val="36000"/>
              </a:srgbClr>
            </a:gs>
            <a:gs pos="100000">
              <a:srgbClr val="006600">
                <a:alpha val="31000"/>
              </a:srgb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Наташка.НАТАЛИ\Рабочий стол\григ 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8313" y="692150"/>
            <a:ext cx="8280400" cy="561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rgbClr val="FFC000">
                <a:alpha val="36000"/>
              </a:srgbClr>
            </a:gs>
            <a:gs pos="100000">
              <a:srgbClr val="006600">
                <a:alpha val="73000"/>
              </a:srgb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Наташка.НАТАЛИ\Рабочий стол\музыка Грига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00113" y="476250"/>
            <a:ext cx="7620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598</TotalTime>
  <Words>204</Words>
  <Application>Microsoft Office PowerPoint</Application>
  <PresentationFormat>Экран (4:3)</PresentationFormat>
  <Paragraphs>43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«С доброй песней и жизнь хороша»</vt:lpstr>
      <vt:lpstr>Слайд 2</vt:lpstr>
      <vt:lpstr>Слайд 3</vt:lpstr>
      <vt:lpstr>Дама сдавала в багаж Диван, чемодан, саквояж,  Картину, корзину, картонку И маленькую собачонку. </vt:lpstr>
      <vt:lpstr>Слайд 5</vt:lpstr>
      <vt:lpstr>Эдвард Григ. «Лесная песнь»</vt:lpstr>
      <vt:lpstr>Слайд 7</vt:lpstr>
      <vt:lpstr>Слайд 8</vt:lpstr>
      <vt:lpstr>Слайд 9</vt:lpstr>
      <vt:lpstr>«Çĕмĕрт çеçки»</vt:lpstr>
      <vt:lpstr>Слайд 11</vt:lpstr>
      <vt:lpstr>Слайд 12</vt:lpstr>
      <vt:lpstr>«Çĕмĕрт çеçки»</vt:lpstr>
      <vt:lpstr>Хороводная</vt:lpstr>
      <vt:lpstr>Слайд 15</vt:lpstr>
      <vt:lpstr>Слайд 16</vt:lpstr>
      <vt:lpstr>Слайд 17</vt:lpstr>
      <vt:lpstr>«С нами, друг» муз. Г. Струве, сл. Н. Соловьёвой</vt:lpstr>
      <vt:lpstr>«С доброй песней и жизнь хороша»</vt:lpstr>
    </vt:vector>
  </TitlesOfParts>
  <Company>МОУ гимназия №8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«С доброй песней и жизнь хороша»</dc:title>
  <dc:creator>Яцкевич Наталия</dc:creator>
  <cp:lastModifiedBy>user</cp:lastModifiedBy>
  <cp:revision>61</cp:revision>
  <dcterms:created xsi:type="dcterms:W3CDTF">2009-12-17T02:57:51Z</dcterms:created>
  <dcterms:modified xsi:type="dcterms:W3CDTF">2021-09-20T13:11:06Z</dcterms:modified>
</cp:coreProperties>
</file>