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4" r:id="rId3"/>
    <p:sldId id="279" r:id="rId4"/>
    <p:sldId id="280" r:id="rId5"/>
    <p:sldId id="281" r:id="rId6"/>
    <p:sldId id="282" r:id="rId7"/>
    <p:sldId id="265" r:id="rId8"/>
    <p:sldId id="260" r:id="rId9"/>
    <p:sldId id="257" r:id="rId10"/>
    <p:sldId id="258" r:id="rId11"/>
    <p:sldId id="259" r:id="rId12"/>
    <p:sldId id="261" r:id="rId13"/>
    <p:sldId id="278" r:id="rId14"/>
    <p:sldId id="266" r:id="rId15"/>
    <p:sldId id="267" r:id="rId16"/>
    <p:sldId id="268" r:id="rId17"/>
    <p:sldId id="269" r:id="rId18"/>
    <p:sldId id="270" r:id="rId19"/>
    <p:sldId id="271" r:id="rId20"/>
    <p:sldId id="272" r:id="rId21"/>
    <p:sldId id="273" r:id="rId22"/>
    <p:sldId id="274" r:id="rId23"/>
  </p:sldIdLst>
  <p:sldSz cx="12801600" cy="9601200" type="A3"/>
  <p:notesSz cx="6858000" cy="9144000"/>
  <p:defaultTextStyle>
    <a:defPPr>
      <a:defRPr lang="ru-RU"/>
    </a:defPPr>
    <a:lvl1pPr marL="0" lvl="0"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1pPr>
    <a:lvl2pPr marL="457200" lvl="1"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5pPr>
    <a:lvl6pPr marL="2286000" lvl="5"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6pPr>
    <a:lvl7pPr marL="2743200" lvl="6"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7pPr>
    <a:lvl8pPr marL="3200400" lvl="7"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8pPr>
    <a:lvl9pPr marL="3657600" lvl="8" indent="0" algn="l" defTabSz="914400" rtl="0" eaLnBrk="1" fontAlgn="base" latinLnBrk="0" hangingPunct="1">
      <a:lnSpc>
        <a:spcPct val="100000"/>
      </a:lnSpc>
      <a:spcBef>
        <a:spcPct val="0"/>
      </a:spcBef>
      <a:spcAft>
        <a:spcPct val="0"/>
      </a:spcAft>
      <a:buNone/>
      <a:defRPr sz="2500" b="0" i="0" u="none" kern="1200" baseline="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3024" userDrawn="1">
          <p15:clr>
            <a:srgbClr val="A4A3A4"/>
          </p15:clr>
        </p15:guide>
        <p15:guide id="2" pos="40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677"/>
    <p:restoredTop sz="94660"/>
  </p:normalViewPr>
  <p:slideViewPr>
    <p:cSldViewPr showGuides="1">
      <p:cViewPr>
        <p:scale>
          <a:sx n="50" d="100"/>
          <a:sy n="50" d="100"/>
        </p:scale>
        <p:origin x="-348" y="216"/>
      </p:cViewPr>
      <p:guideLst>
        <p:guide orient="horz" pos="3024"/>
        <p:guide pos="403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60438" y="2982913"/>
            <a:ext cx="10880725" cy="2057400"/>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920875" y="5440363"/>
            <a:ext cx="8959850" cy="24542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Замещающая дата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5" name="Замещающий нижний колонтитул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омер слайда 5"/>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Замещающая дата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5" name="Замещающий нижний колонтитул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омер слайда 5"/>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282113" y="384175"/>
            <a:ext cx="2879725" cy="81930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39763" y="384175"/>
            <a:ext cx="8489950" cy="8193088"/>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Замещающая дата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5" name="Замещающий нижний колонтитул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омер слайда 5"/>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Замещающая дата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5" name="Замещающий нижний колонтитул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омер слайда 5"/>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1238" y="6169025"/>
            <a:ext cx="10880725" cy="19081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1011238" y="4068763"/>
            <a:ext cx="10880725" cy="21002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endParaRPr lang="ru-RU" smtClean="0"/>
          </a:p>
        </p:txBody>
      </p:sp>
      <p:sp>
        <p:nvSpPr>
          <p:cNvPr id="4" name="Замещающая дата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5" name="Замещающий нижний колонтитул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омер слайда 5"/>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39763" y="2239963"/>
            <a:ext cx="5684837" cy="633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6477000" y="2239963"/>
            <a:ext cx="5684838" cy="633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Замещающая дата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ижний колонтитул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7" name="Замещающий номер слайда 6"/>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39763" y="2149475"/>
            <a:ext cx="5656262" cy="895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639763" y="3044825"/>
            <a:ext cx="5656262" cy="5532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6502400" y="2149475"/>
            <a:ext cx="5659438" cy="895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6502400" y="3044825"/>
            <a:ext cx="5659438" cy="5532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Замещающая дата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8" name="Замещающий нижний колонтитул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9" name="Замещающий номер слайда 8"/>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Замещающая дата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Замещающий нижний колонтитул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5" name="Замещающий номер слайда 4"/>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3" name="Замещающий нижний колонтитул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 name="Замещающий номер слайда 3"/>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9763" y="382588"/>
            <a:ext cx="4211637" cy="1627187"/>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5005388" y="382588"/>
            <a:ext cx="7156450" cy="81946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639763" y="2009775"/>
            <a:ext cx="4211637" cy="6567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Замещающая дата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ижний колонтитул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7" name="Замещающий номер слайда 6"/>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9838" y="6721475"/>
            <a:ext cx="7680325" cy="792163"/>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509838" y="857250"/>
            <a:ext cx="7680325" cy="5761038"/>
          </a:xfrm>
        </p:spPr>
        <p:txBody>
          <a:bodyPr vert="horz" wrap="square" lIns="128016" tIns="64008" rIns="128016" bIns="6400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79525" rtl="0" eaLnBrk="0" fontAlgn="base" latinLnBrk="0" hangingPunct="0">
              <a:lnSpc>
                <a:spcPct val="100000"/>
              </a:lnSpc>
              <a:spcBef>
                <a:spcPct val="20000"/>
              </a:spcBef>
              <a:spcAft>
                <a:spcPct val="0"/>
              </a:spcAft>
              <a:buClrTx/>
              <a:buSzTx/>
              <a:buFontTx/>
              <a:buNone/>
              <a:defRPr/>
            </a:pPr>
            <a:endParaRPr kumimoji="0" lang="ru-RU"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2509838" y="7513638"/>
            <a:ext cx="7680325" cy="11271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Замещающая дата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Замещающий нижний колонтитул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7" name="Замещающий номер слайда 6"/>
          <p:cNvSpPr>
            <a:spLocks noGrp="1"/>
          </p:cNvSpPr>
          <p:nvPr>
            <p:ph type="sldNum" sz="quarter" idx="12"/>
          </p:nvPr>
        </p:nvSpPr>
        <p:spPr/>
        <p:txBody>
          <a:bodyPr/>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Ovr>
    <a:masterClrMapping/>
  </p:clrMapOvr>
  <p:transition spd="slow" advTm="15000">
    <p:newsflash/>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39763" y="384175"/>
            <a:ext cx="11522075" cy="1600200"/>
          </a:xfrm>
          <a:prstGeom prst="rect">
            <a:avLst/>
          </a:prstGeom>
          <a:noFill/>
          <a:ln w="9525">
            <a:noFill/>
          </a:ln>
        </p:spPr>
        <p:txBody>
          <a:bodyPr lIns="128016" tIns="64008" rIns="128016" bIns="64008" anchor="ctr" anchorCtr="0"/>
          <a:p>
            <a:pPr lvl="0"/>
            <a:r>
              <a:rPr dirty="0"/>
              <a:t>Образец заголовка</a:t>
            </a:r>
            <a:endParaRPr dirty="0"/>
          </a:p>
        </p:txBody>
      </p:sp>
      <p:sp>
        <p:nvSpPr>
          <p:cNvPr id="1027" name="Rectangle 3"/>
          <p:cNvSpPr>
            <a:spLocks noGrp="1"/>
          </p:cNvSpPr>
          <p:nvPr>
            <p:ph type="body" idx="1"/>
          </p:nvPr>
        </p:nvSpPr>
        <p:spPr>
          <a:xfrm>
            <a:off x="639763" y="2239963"/>
            <a:ext cx="11522075" cy="6337300"/>
          </a:xfrm>
          <a:prstGeom prst="rect">
            <a:avLst/>
          </a:prstGeom>
          <a:noFill/>
          <a:ln w="9525">
            <a:noFill/>
          </a:ln>
        </p:spPr>
        <p:txBody>
          <a:bodyPr lIns="128016" tIns="64008" rIns="128016" bIns="64008"/>
          <a:p>
            <a:pPr lvl="0"/>
            <a:r>
              <a:rPr dirty="0"/>
              <a:t>Образец текста</a:t>
            </a:r>
            <a:endParaRPr dirty="0"/>
          </a:p>
          <a:p>
            <a:pPr lvl="1"/>
            <a:r>
              <a:rPr dirty="0"/>
              <a:t>Второй уровень</a:t>
            </a:r>
            <a:endParaRPr dirty="0"/>
          </a:p>
          <a:p>
            <a:pPr lvl="2"/>
            <a:r>
              <a:rPr dirty="0"/>
              <a:t>Третий уровень</a:t>
            </a:r>
            <a:endParaRPr dirty="0"/>
          </a:p>
          <a:p>
            <a:pPr lvl="3"/>
            <a:r>
              <a:rPr dirty="0"/>
              <a:t>Четвертый уровень</a:t>
            </a:r>
            <a:endParaRPr dirty="0"/>
          </a:p>
          <a:p>
            <a:pPr lvl="4"/>
            <a:r>
              <a:rPr dirty="0"/>
              <a:t>Пятый уровень</a:t>
            </a:r>
            <a:endParaRPr dirty="0"/>
          </a:p>
        </p:txBody>
      </p:sp>
      <p:sp>
        <p:nvSpPr>
          <p:cNvPr id="1028" name="Rectangle 4"/>
          <p:cNvSpPr>
            <a:spLocks noGrp="1" noChangeArrowheads="1"/>
          </p:cNvSpPr>
          <p:nvPr>
            <p:ph type="dt" sz="half" idx="2"/>
          </p:nvPr>
        </p:nvSpPr>
        <p:spPr bwMode="auto">
          <a:xfrm>
            <a:off x="639763" y="8743950"/>
            <a:ext cx="2987675" cy="666750"/>
          </a:xfrm>
          <a:prstGeom prst="rect">
            <a:avLst/>
          </a:prstGeom>
          <a:noFill/>
          <a:ln w="9525">
            <a:noFill/>
            <a:miter lim="800000"/>
          </a:ln>
          <a:effectLst/>
        </p:spPr>
        <p:txBody>
          <a:bodyPr vert="horz" wrap="square" lIns="128016" tIns="64008" rIns="128016" bIns="64008" numCol="1" anchor="t" anchorCtr="0" compatLnSpc="1"/>
          <a:lstStyle>
            <a:lvl1pPr>
              <a:defRPr sz="20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1029" name="Rectangle 5"/>
          <p:cNvSpPr>
            <a:spLocks noGrp="1" noChangeArrowheads="1"/>
          </p:cNvSpPr>
          <p:nvPr>
            <p:ph type="ftr" sz="quarter" idx="3"/>
          </p:nvPr>
        </p:nvSpPr>
        <p:spPr bwMode="auto">
          <a:xfrm>
            <a:off x="4373563" y="8743950"/>
            <a:ext cx="4054475" cy="666750"/>
          </a:xfrm>
          <a:prstGeom prst="rect">
            <a:avLst/>
          </a:prstGeom>
          <a:noFill/>
          <a:ln w="9525">
            <a:noFill/>
            <a:miter lim="800000"/>
          </a:ln>
          <a:effectLst/>
        </p:spPr>
        <p:txBody>
          <a:bodyPr vert="horz" wrap="square" lIns="128016" tIns="64008" rIns="128016" bIns="64008" numCol="1" anchor="t" anchorCtr="0" compatLnSpc="1"/>
          <a:lstStyle>
            <a:lvl1pPr algn="ctr">
              <a:defRPr sz="20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1030" name="Rectangle 6"/>
          <p:cNvSpPr>
            <a:spLocks noGrp="1" noChangeArrowheads="1"/>
          </p:cNvSpPr>
          <p:nvPr>
            <p:ph type="sldNum" sz="quarter" idx="4"/>
          </p:nvPr>
        </p:nvSpPr>
        <p:spPr bwMode="auto">
          <a:xfrm>
            <a:off x="9174163" y="8743950"/>
            <a:ext cx="2987675" cy="666750"/>
          </a:xfrm>
          <a:prstGeom prst="rect">
            <a:avLst/>
          </a:prstGeom>
          <a:noFill/>
          <a:ln w="9525">
            <a:noFill/>
            <a:miter lim="800000"/>
          </a:ln>
          <a:effectLst/>
        </p:spPr>
        <p:txBody>
          <a:bodyPr vert="horz" wrap="square" lIns="128016" tIns="64008" rIns="128016" bIns="64008" numCol="1" anchor="t" anchorCtr="0" compatLnSpc="1"/>
          <a:lstStyle>
            <a:lvl1pPr algn="r">
              <a:defRPr sz="2000"/>
            </a:lvl1pPr>
          </a:lstStyle>
          <a:p>
            <a:pPr lvl="0" eaLnBrk="1" hangingPunct="1"/>
            <a:fld id="{9A0DB2DC-4C9A-4742-B13C-FB6460FD3503}" type="slidenum">
              <a:rPr lang="ru-RU">
                <a:latin typeface="Times New Roman" panose="02020603050405020304" pitchFamily="18" charset="0"/>
              </a:rPr>
            </a:fld>
            <a:endParaRPr lang="ru-RU">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15000">
    <p:newsflash/>
  </p:transition>
  <p:hf sldNum="0" hdr="0" ftr="0" dt="0"/>
  <p:txStyles>
    <p:titleStyle>
      <a:lvl1pPr algn="ctr" defTabSz="1279525" rtl="0" eaLnBrk="0" fontAlgn="base" hangingPunct="0">
        <a:spcBef>
          <a:spcPct val="0"/>
        </a:spcBef>
        <a:spcAft>
          <a:spcPct val="0"/>
        </a:spcAft>
        <a:defRPr sz="6200">
          <a:solidFill>
            <a:schemeClr val="tx2"/>
          </a:solidFill>
          <a:latin typeface="+mj-lt"/>
          <a:ea typeface="+mj-ea"/>
          <a:cs typeface="+mj-cs"/>
        </a:defRPr>
      </a:lvl1pPr>
      <a:lvl2pPr algn="ctr" defTabSz="1279525" rtl="0" eaLnBrk="0" fontAlgn="base" hangingPunct="0">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2pPr>
      <a:lvl3pPr algn="ctr" defTabSz="1279525" rtl="0" eaLnBrk="0" fontAlgn="base" hangingPunct="0">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3pPr>
      <a:lvl4pPr algn="ctr" defTabSz="1279525" rtl="0" eaLnBrk="0" fontAlgn="base" hangingPunct="0">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4pPr>
      <a:lvl5pPr algn="ctr" defTabSz="1279525" rtl="0" eaLnBrk="0" fontAlgn="base" hangingPunct="0">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5pPr>
      <a:lvl6pPr marL="457200" algn="ctr" defTabSz="1279525" rtl="0" fontAlgn="base">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6pPr>
      <a:lvl7pPr marL="914400" algn="ctr" defTabSz="1279525" rtl="0" fontAlgn="base">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7pPr>
      <a:lvl8pPr marL="1371600" algn="ctr" defTabSz="1279525" rtl="0" fontAlgn="base">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8pPr>
      <a:lvl9pPr marL="1828800" algn="ctr" defTabSz="1279525" rtl="0" fontAlgn="base">
        <a:spcBef>
          <a:spcPct val="0"/>
        </a:spcBef>
        <a:spcAft>
          <a:spcPct val="0"/>
        </a:spcAft>
        <a:defRPr sz="6200">
          <a:solidFill>
            <a:schemeClr val="tx2"/>
          </a:solidFill>
          <a:latin typeface="Times New Roman" panose="02020603050405020304" pitchFamily="18" charset="0"/>
          <a:cs typeface="Times New Roman" panose="02020603050405020304" pitchFamily="18" charset="0"/>
        </a:defRPr>
      </a:lvl9pPr>
    </p:titleStyle>
    <p:body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40130" indent="-400050" algn="l" defTabSz="1279525" rtl="0" eaLnBrk="0" fontAlgn="base" hangingPunct="0">
        <a:spcBef>
          <a:spcPct val="20000"/>
        </a:spcBef>
        <a:spcAft>
          <a:spcPct val="0"/>
        </a:spcAft>
        <a:buChar char="–"/>
        <a:defRPr sz="3900">
          <a:solidFill>
            <a:schemeClr val="tx1"/>
          </a:solidFill>
          <a:latin typeface="+mn-lt"/>
          <a:cs typeface="+mn-cs"/>
        </a:defRPr>
      </a:lvl2pPr>
      <a:lvl3pPr marL="1600200" indent="-320675" algn="l" defTabSz="1279525" rtl="0" eaLnBrk="0" fontAlgn="base" hangingPunct="0">
        <a:spcBef>
          <a:spcPct val="20000"/>
        </a:spcBef>
        <a:spcAft>
          <a:spcPct val="0"/>
        </a:spcAft>
        <a:buChar char="•"/>
        <a:defRPr sz="3400">
          <a:solidFill>
            <a:schemeClr val="tx1"/>
          </a:solidFill>
          <a:latin typeface="+mn-lt"/>
          <a:cs typeface="+mn-cs"/>
        </a:defRPr>
      </a:lvl3pPr>
      <a:lvl4pPr marL="2240280" indent="-319405" algn="l" defTabSz="1279525" rtl="0" eaLnBrk="0" fontAlgn="base" hangingPunct="0">
        <a:spcBef>
          <a:spcPct val="20000"/>
        </a:spcBef>
        <a:spcAft>
          <a:spcPct val="0"/>
        </a:spcAft>
        <a:buChar char="–"/>
        <a:defRPr sz="2800">
          <a:solidFill>
            <a:schemeClr val="tx1"/>
          </a:solidFill>
          <a:latin typeface="+mn-lt"/>
          <a:cs typeface="+mn-cs"/>
        </a:defRPr>
      </a:lvl4pPr>
      <a:lvl5pPr marL="2879725" indent="-319405" algn="l" defTabSz="1279525" rtl="0" eaLnBrk="0" fontAlgn="base" hangingPunct="0">
        <a:spcBef>
          <a:spcPct val="20000"/>
        </a:spcBef>
        <a:spcAft>
          <a:spcPct val="0"/>
        </a:spcAft>
        <a:buChar char="»"/>
        <a:defRPr sz="2800">
          <a:solidFill>
            <a:schemeClr val="tx1"/>
          </a:solidFill>
          <a:latin typeface="+mn-lt"/>
          <a:cs typeface="+mn-cs"/>
        </a:defRPr>
      </a:lvl5pPr>
      <a:lvl6pPr marL="3336925" indent="-319405" algn="l" defTabSz="1279525" rtl="0" fontAlgn="base">
        <a:spcBef>
          <a:spcPct val="20000"/>
        </a:spcBef>
        <a:spcAft>
          <a:spcPct val="0"/>
        </a:spcAft>
        <a:buChar char="»"/>
        <a:defRPr sz="2800">
          <a:solidFill>
            <a:schemeClr val="tx1"/>
          </a:solidFill>
          <a:latin typeface="+mn-lt"/>
          <a:cs typeface="+mn-cs"/>
        </a:defRPr>
      </a:lvl6pPr>
      <a:lvl7pPr marL="3794125" indent="-319405" algn="l" defTabSz="1279525" rtl="0" fontAlgn="base">
        <a:spcBef>
          <a:spcPct val="20000"/>
        </a:spcBef>
        <a:spcAft>
          <a:spcPct val="0"/>
        </a:spcAft>
        <a:buChar char="»"/>
        <a:defRPr sz="2800">
          <a:solidFill>
            <a:schemeClr val="tx1"/>
          </a:solidFill>
          <a:latin typeface="+mn-lt"/>
          <a:cs typeface="+mn-cs"/>
        </a:defRPr>
      </a:lvl7pPr>
      <a:lvl8pPr marL="4251325" indent="-319405" algn="l" defTabSz="1279525" rtl="0" fontAlgn="base">
        <a:spcBef>
          <a:spcPct val="20000"/>
        </a:spcBef>
        <a:spcAft>
          <a:spcPct val="0"/>
        </a:spcAft>
        <a:buChar char="»"/>
        <a:defRPr sz="2800">
          <a:solidFill>
            <a:schemeClr val="tx1"/>
          </a:solidFill>
          <a:latin typeface="+mn-lt"/>
          <a:cs typeface="+mn-cs"/>
        </a:defRPr>
      </a:lvl8pPr>
      <a:lvl9pPr marL="4708525" indent="-319405" algn="l" defTabSz="1279525" rtl="0" fontAlgn="base">
        <a:spcBef>
          <a:spcPct val="20000"/>
        </a:spcBef>
        <a:spcAft>
          <a:spcPct val="0"/>
        </a:spcAft>
        <a:buChar char="»"/>
        <a:defRPr sz="28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image" Target="../media/image43.jpe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png"/><Relationship Id="rId3" Type="http://schemas.openxmlformats.org/officeDocument/2006/relationships/image" Target="../media/image56.jpeg"/><Relationship Id="rId2" Type="http://schemas.openxmlformats.org/officeDocument/2006/relationships/image" Target="C:/Users/&#1047;&#1057;/Downloads/https:/poiskznakov.ru/images/%D0%A1%D0%BE%D1%8E%D0%B7%D0%BC%D1%83%D0%BB%D1%8C%D1%82%D1%84%D0%B8%D0%BB%D1%8C%D0%BC2.png" TargetMode="External"/><Relationship Id="rId1" Type="http://schemas.openxmlformats.org/officeDocument/2006/relationships/image" Target="../media/image55.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3.pn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image" Target="../media/image64.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0.jpeg"/><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image" Target="../media/image67.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4.jpe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1.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8.jpeg"/><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image" Target="../media/image75.jpe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3.jpeg"/><Relationship Id="rId4" Type="http://schemas.openxmlformats.org/officeDocument/2006/relationships/image" Target="../media/image82.jpeg"/><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image" Target="../media/image7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image" Target="../media/image84.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0.jpeg"/><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image" Target="../media/image8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C:/Users/&#1047;&#1057;/Downloads/https:/i.pinimg.com/originals/4b/96/7d/4b967d14f1a9d62a32b579ee43422158.png" TargetMode="External"/><Relationship Id="rId7" Type="http://schemas.openxmlformats.org/officeDocument/2006/relationships/image" Target="../media/image6.png"/><Relationship Id="rId6" Type="http://schemas.openxmlformats.org/officeDocument/2006/relationships/image" Target="C:/Users/&#1047;&#1057;/Downloads/https:/naklejki-na-avto.ru/images/product/l/14668ae24.png" TargetMode="External"/><Relationship Id="rId5" Type="http://schemas.openxmlformats.org/officeDocument/2006/relationships/image" Target="../media/image5.jpeg"/><Relationship Id="rId43" Type="http://schemas.openxmlformats.org/officeDocument/2006/relationships/slideLayout" Target="../slideLayouts/slideLayout7.xml"/><Relationship Id="rId42" Type="http://schemas.openxmlformats.org/officeDocument/2006/relationships/image" Target="C:/Users/&#1047;&#1057;/Downloads/https:/pics.livejournal.com/casse_cul/pic/000ppysq" TargetMode="External"/><Relationship Id="rId41" Type="http://schemas.openxmlformats.org/officeDocument/2006/relationships/image" Target="../media/image24.jpeg"/><Relationship Id="rId40" Type="http://schemas.openxmlformats.org/officeDocument/2006/relationships/image" Target="C:/Users/&#1047;&#1057;/Downloads/http:/pimg.mycdn.me/getImage?disableStub=true&amp;type=VIDEO_S_720&amp;url=https%3A%2F%2Fvdp.mycdn.me%2FgetImage%3Fid%3D11295196598%26idx%3D30%26thumbType%3D47%26f%3D1%26i%3D1&amp;signatureToken=lxViaT45zHYsjHdmbpdCOw" TargetMode="External"/><Relationship Id="rId4" Type="http://schemas.openxmlformats.org/officeDocument/2006/relationships/image" Target="C:/Users/&#1047;&#1057;/Downloads/https:/clipart-db.ru/file_content/rastr/shrek-006.png" TargetMode="External"/><Relationship Id="rId39" Type="http://schemas.openxmlformats.org/officeDocument/2006/relationships/image" Target="../media/image23.jpeg"/><Relationship Id="rId38" Type="http://schemas.openxmlformats.org/officeDocument/2006/relationships/image" Target="C:/Users/&#1047;&#1057;/Downloads/http:/c2.mggcdn.net/64/3146991/19.jpg" TargetMode="External"/><Relationship Id="rId37" Type="http://schemas.openxmlformats.org/officeDocument/2006/relationships/image" Target="../media/image22.jpeg"/><Relationship Id="rId36" Type="http://schemas.openxmlformats.org/officeDocument/2006/relationships/image" Target="C:/Users/&#1047;&#1057;/Downloads/https:/mults.info/screen/filmfilmfilm.jpg" TargetMode="External"/><Relationship Id="rId35" Type="http://schemas.openxmlformats.org/officeDocument/2006/relationships/image" Target="../media/image21.jpeg"/><Relationship Id="rId34" Type="http://schemas.openxmlformats.org/officeDocument/2006/relationships/image" Target="C:/Users/&#1047;&#1057;/Downloads/http:/realskill.ru/wp-content/uploads/blog/c3764fda053f723bc896184087bb7b1e.png" TargetMode="External"/><Relationship Id="rId33" Type="http://schemas.openxmlformats.org/officeDocument/2006/relationships/image" Target="../media/image20.png"/><Relationship Id="rId32" Type="http://schemas.openxmlformats.org/officeDocument/2006/relationships/image" Target="C:/Users/&#1047;&#1057;/Downloads/http:/www.lenguaraces.com/wp-content/uploads/2011/07/post-1.jpg" TargetMode="External"/><Relationship Id="rId31" Type="http://schemas.openxmlformats.org/officeDocument/2006/relationships/image" Target="../media/image19.jpeg"/><Relationship Id="rId30" Type="http://schemas.openxmlformats.org/officeDocument/2006/relationships/image" Target="C:/Users/&#1047;&#1057;/Downloads/http:/media7.veleto.ru/media/files/s1/nq/pb/film-film-film-sbornik-multfil.png" TargetMode="External"/><Relationship Id="rId3" Type="http://schemas.openxmlformats.org/officeDocument/2006/relationships/image" Target="../media/image4.png"/><Relationship Id="rId29" Type="http://schemas.openxmlformats.org/officeDocument/2006/relationships/image" Target="../media/image18.jpeg"/><Relationship Id="rId28" Type="http://schemas.openxmlformats.org/officeDocument/2006/relationships/image" Target="C:/Users/&#1047;&#1057;/Downloads/https:/st.kp.yandex.net/im/kadr/2/6/2/kinopoisk.ru-Film-Film-Film-2625354.jpg" TargetMode="External"/><Relationship Id="rId27" Type="http://schemas.openxmlformats.org/officeDocument/2006/relationships/image" Target="../media/image17.jpeg"/><Relationship Id="rId26" Type="http://schemas.openxmlformats.org/officeDocument/2006/relationships/image" Target="C:/Users/&#1047;&#1057;/Downloads/http:/s108.ucoz.net/video/36/60339688.jpg" TargetMode="External"/><Relationship Id="rId25" Type="http://schemas.openxmlformats.org/officeDocument/2006/relationships/image" Target="../media/image16.jpeg"/><Relationship Id="rId24" Type="http://schemas.openxmlformats.org/officeDocument/2006/relationships/image" Target="../media/image15.jpeg"/><Relationship Id="rId23" Type="http://schemas.openxmlformats.org/officeDocument/2006/relationships/image" Target="C:/Users/&#1047;&#1057;/Downloads/https:/cs5.pikabu.ru/post_img/big/2014/11/02/7/1414922545_551553338.jpg" TargetMode="External"/><Relationship Id="rId22" Type="http://schemas.openxmlformats.org/officeDocument/2006/relationships/image" Target="../media/image14.jpeg"/><Relationship Id="rId21" Type="http://schemas.openxmlformats.org/officeDocument/2006/relationships/image" Target="C:/Users/&#1047;&#1057;/Downloads/https:/i.ytimg.com/vi/c2w3Jgcp6dY/maxresdefault.jpg" TargetMode="External"/><Relationship Id="rId20" Type="http://schemas.openxmlformats.org/officeDocument/2006/relationships/image" Target="../media/image13.jpeg"/><Relationship Id="rId2" Type="http://schemas.openxmlformats.org/officeDocument/2006/relationships/image" Target="C:/Users/&#1047;&#1057;/Downloads/http:/reginazabo.ilcannocchiale.it/mediamanager/sys.user/17882/galline.jpg" TargetMode="External"/><Relationship Id="rId19" Type="http://schemas.openxmlformats.org/officeDocument/2006/relationships/image" Target="C:/Users/&#1047;&#1057;/Downloads/http:/multtyavka.ru/wp-content/uploads/2017/11/%D0%B2%D0%B8%D0%BD%D0%BD%D0%B8-%D0%BF%D1%83%D1%85.jpg" TargetMode="External"/><Relationship Id="rId18" Type="http://schemas.openxmlformats.org/officeDocument/2006/relationships/image" Target="../media/image12.jpeg"/><Relationship Id="rId17" Type="http://schemas.openxmlformats.org/officeDocument/2006/relationships/image" Target="C:/Users/&#1047;&#1057;/Downloads/https:/pp.userapi.com/c834404/v834404388/168892/OT5bc1fzxzs.jpg" TargetMode="External"/><Relationship Id="rId16" Type="http://schemas.openxmlformats.org/officeDocument/2006/relationships/image" Target="../media/image11.jpeg"/><Relationship Id="rId15" Type="http://schemas.openxmlformats.org/officeDocument/2006/relationships/image" Target="C:/Users/&#1047;&#1057;/Downloads/https:/static.hdrezka.ac/i/2015/6/21/s1ef71991c8c5hy93n12s.jpg" TargetMode="External"/><Relationship Id="rId14" Type="http://schemas.openxmlformats.org/officeDocument/2006/relationships/image" Target="../media/image10.jpeg"/><Relationship Id="rId13" Type="http://schemas.openxmlformats.org/officeDocument/2006/relationships/image" Target="../media/image9.jpeg"/><Relationship Id="rId12" Type="http://schemas.openxmlformats.org/officeDocument/2006/relationships/image" Target="C:/Users/&#1047;&#1057;/Downloads/https:/multsforkids.ru/data/uploads/nu-pogodi/nu-pogodi-vipuski.png" TargetMode="External"/><Relationship Id="rId11" Type="http://schemas.openxmlformats.org/officeDocument/2006/relationships/image" Target="../media/image8.png"/><Relationship Id="rId10" Type="http://schemas.openxmlformats.org/officeDocument/2006/relationships/image" Target="C:/Users/&#1047;&#1057;/Downloads/http:/ustroim-prazdnik.info/_ph/46/265860411.png?1564647919" TargetMode="Externa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5.jpe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alpha val="100000"/>
              </a:srgbClr>
            </a:gs>
            <a:gs pos="32500">
              <a:srgbClr val="F0EBD5">
                <a:alpha val="100000"/>
              </a:srgbClr>
            </a:gs>
            <a:gs pos="50000">
              <a:srgbClr val="D1C39F">
                <a:alpha val="100000"/>
              </a:srgbClr>
            </a:gs>
            <a:gs pos="67500">
              <a:srgbClr val="F0EBD5">
                <a:alpha val="100000"/>
              </a:srgbClr>
            </a:gs>
            <a:gs pos="100000">
              <a:srgbClr val="FFEFD1">
                <a:alpha val="100000"/>
              </a:srgbClr>
            </a:gs>
          </a:gsLst>
          <a:lin ang="18900000" scaled="1"/>
          <a:tileRect/>
        </a:gradFill>
        <a:effectLst/>
      </p:bgPr>
    </p:bg>
    <p:spTree>
      <p:nvGrpSpPr>
        <p:cNvPr id="1" name=""/>
        <p:cNvGrpSpPr/>
        <p:nvPr/>
      </p:nvGrpSpPr>
      <p:grpSpPr/>
      <p:sp>
        <p:nvSpPr>
          <p:cNvPr id="21518" name="Прямоугольник 21517"/>
          <p:cNvSpPr/>
          <p:nvPr/>
        </p:nvSpPr>
        <p:spPr>
          <a:xfrm>
            <a:off x="-835025" y="-315912"/>
            <a:ext cx="12801600" cy="0"/>
          </a:xfrm>
          <a:prstGeom prst="rect">
            <a:avLst/>
          </a:prstGeom>
          <a:noFill/>
          <a:ln w="9525">
            <a:noFill/>
          </a:ln>
        </p:spPr>
        <p:txBody>
          <a:bodyPr wrap="none" anchor="ctr" anchorCtr="0">
            <a:spAutoFit/>
          </a:bodyPr>
          <a:p>
            <a:pPr eaLnBrk="0" hangingPunct="0"/>
            <a:endParaRPr>
              <a:latin typeface="Times New Roman" panose="02020603050405020304" pitchFamily="18" charset="0"/>
            </a:endParaRPr>
          </a:p>
        </p:txBody>
      </p:sp>
      <p:sp>
        <p:nvSpPr>
          <p:cNvPr id="21519" name="Прямоугольник 21518"/>
          <p:cNvSpPr/>
          <p:nvPr/>
        </p:nvSpPr>
        <p:spPr>
          <a:xfrm>
            <a:off x="-835025" y="541338"/>
            <a:ext cx="12801600" cy="0"/>
          </a:xfrm>
          <a:prstGeom prst="rect">
            <a:avLst/>
          </a:prstGeom>
          <a:noFill/>
          <a:ln w="9525">
            <a:noFill/>
          </a:ln>
        </p:spPr>
        <p:txBody>
          <a:bodyPr wrap="none" anchor="ctr" anchorCtr="0">
            <a:spAutoFit/>
          </a:bodyPr>
          <a:p>
            <a:pPr eaLnBrk="0" hangingPunct="0"/>
            <a:endParaRPr>
              <a:latin typeface="Times New Roman" panose="02020603050405020304" pitchFamily="18" charset="0"/>
            </a:endParaRPr>
          </a:p>
        </p:txBody>
      </p:sp>
      <p:sp>
        <p:nvSpPr>
          <p:cNvPr id="21520" name="Прямоугольник 21519"/>
          <p:cNvSpPr/>
          <p:nvPr/>
        </p:nvSpPr>
        <p:spPr>
          <a:xfrm>
            <a:off x="-835025" y="-315912"/>
            <a:ext cx="2125663" cy="0"/>
          </a:xfrm>
          <a:prstGeom prst="rect">
            <a:avLst/>
          </a:prstGeom>
          <a:noFill/>
          <a:ln w="9525">
            <a:noFill/>
          </a:ln>
        </p:spPr>
        <p:txBody>
          <a:bodyPr wrap="none" anchor="ctr" anchorCtr="0">
            <a:spAutoFit/>
          </a:bodyPr>
          <a:p>
            <a:pPr eaLnBrk="0" hangingPunct="0"/>
            <a:endParaRPr>
              <a:latin typeface="Times New Roman" panose="02020603050405020304" pitchFamily="18" charset="0"/>
            </a:endParaRPr>
          </a:p>
        </p:txBody>
      </p:sp>
      <p:sp>
        <p:nvSpPr>
          <p:cNvPr id="21523" name="Прямоугольник 21522"/>
          <p:cNvSpPr/>
          <p:nvPr/>
        </p:nvSpPr>
        <p:spPr>
          <a:xfrm>
            <a:off x="-835025" y="-315912"/>
            <a:ext cx="2057400" cy="0"/>
          </a:xfrm>
          <a:prstGeom prst="rect">
            <a:avLst/>
          </a:prstGeom>
          <a:noFill/>
          <a:ln w="9525">
            <a:noFill/>
          </a:ln>
        </p:spPr>
        <p:txBody>
          <a:bodyPr/>
          <a:p>
            <a:endParaRPr lang="ru-RU" altLang="en-US"/>
          </a:p>
        </p:txBody>
      </p:sp>
      <p:sp>
        <p:nvSpPr>
          <p:cNvPr id="21526" name="Прямоугольник 21525"/>
          <p:cNvSpPr/>
          <p:nvPr/>
        </p:nvSpPr>
        <p:spPr>
          <a:xfrm>
            <a:off x="-835025" y="-315912"/>
            <a:ext cx="2125663" cy="0"/>
          </a:xfrm>
          <a:prstGeom prst="rect">
            <a:avLst/>
          </a:prstGeom>
          <a:noFill/>
          <a:ln w="9525">
            <a:noFill/>
          </a:ln>
        </p:spPr>
        <p:txBody>
          <a:bodyPr/>
          <a:p>
            <a:endParaRPr lang="ru-RU" altLang="en-US"/>
          </a:p>
        </p:txBody>
      </p:sp>
      <p:sp>
        <p:nvSpPr>
          <p:cNvPr id="21529" name="Прямоугольник 21528"/>
          <p:cNvSpPr/>
          <p:nvPr/>
        </p:nvSpPr>
        <p:spPr>
          <a:xfrm>
            <a:off x="-835025" y="-315912"/>
            <a:ext cx="2057400" cy="0"/>
          </a:xfrm>
          <a:prstGeom prst="rect">
            <a:avLst/>
          </a:prstGeom>
          <a:noFill/>
          <a:ln w="9525">
            <a:noFill/>
          </a:ln>
        </p:spPr>
        <p:txBody>
          <a:bodyPr/>
          <a:p>
            <a:endParaRPr lang="ru-RU" altLang="en-US"/>
          </a:p>
        </p:txBody>
      </p:sp>
      <p:sp>
        <p:nvSpPr>
          <p:cNvPr id="21532" name="Прямоугольник 21531"/>
          <p:cNvSpPr/>
          <p:nvPr/>
        </p:nvSpPr>
        <p:spPr>
          <a:xfrm>
            <a:off x="-835025" y="-315912"/>
            <a:ext cx="2125663" cy="0"/>
          </a:xfrm>
          <a:prstGeom prst="rect">
            <a:avLst/>
          </a:prstGeom>
          <a:noFill/>
          <a:ln w="9525">
            <a:noFill/>
          </a:ln>
        </p:spPr>
        <p:txBody>
          <a:bodyPr/>
          <a:p>
            <a:endParaRPr lang="ru-RU" altLang="en-US"/>
          </a:p>
        </p:txBody>
      </p:sp>
      <p:sp>
        <p:nvSpPr>
          <p:cNvPr id="21535" name="Прямоугольник 21534"/>
          <p:cNvSpPr/>
          <p:nvPr/>
        </p:nvSpPr>
        <p:spPr>
          <a:xfrm>
            <a:off x="-835025" y="-315912"/>
            <a:ext cx="2057400" cy="0"/>
          </a:xfrm>
          <a:prstGeom prst="rect">
            <a:avLst/>
          </a:prstGeom>
          <a:noFill/>
          <a:ln w="9525">
            <a:noFill/>
          </a:ln>
        </p:spPr>
        <p:txBody>
          <a:bodyPr/>
          <a:p>
            <a:endParaRPr lang="ru-RU" altLang="en-US"/>
          </a:p>
        </p:txBody>
      </p:sp>
      <p:sp>
        <p:nvSpPr>
          <p:cNvPr id="21538" name="Прямоугольник 21537"/>
          <p:cNvSpPr/>
          <p:nvPr/>
        </p:nvSpPr>
        <p:spPr>
          <a:xfrm>
            <a:off x="-835025" y="-315912"/>
            <a:ext cx="2125663" cy="0"/>
          </a:xfrm>
          <a:prstGeom prst="rect">
            <a:avLst/>
          </a:prstGeom>
          <a:noFill/>
          <a:ln w="9525">
            <a:noFill/>
          </a:ln>
        </p:spPr>
        <p:txBody>
          <a:bodyPr/>
          <a:p>
            <a:endParaRPr lang="ru-RU" altLang="en-US"/>
          </a:p>
        </p:txBody>
      </p:sp>
      <p:sp>
        <p:nvSpPr>
          <p:cNvPr id="21541" name="Прямоугольник 21540"/>
          <p:cNvSpPr/>
          <p:nvPr/>
        </p:nvSpPr>
        <p:spPr>
          <a:xfrm>
            <a:off x="-835025" y="-315912"/>
            <a:ext cx="2057400" cy="0"/>
          </a:xfrm>
          <a:prstGeom prst="rect">
            <a:avLst/>
          </a:prstGeom>
          <a:noFill/>
          <a:ln w="9525">
            <a:noFill/>
          </a:ln>
        </p:spPr>
        <p:txBody>
          <a:bodyPr/>
          <a:p>
            <a:endParaRPr lang="ru-RU" altLang="en-US"/>
          </a:p>
        </p:txBody>
      </p:sp>
      <p:sp>
        <p:nvSpPr>
          <p:cNvPr id="21544" name="Прямоугольник 21543"/>
          <p:cNvSpPr/>
          <p:nvPr/>
        </p:nvSpPr>
        <p:spPr>
          <a:xfrm>
            <a:off x="-835025" y="-315912"/>
            <a:ext cx="7497763" cy="0"/>
          </a:xfrm>
          <a:prstGeom prst="rect">
            <a:avLst/>
          </a:prstGeom>
          <a:noFill/>
          <a:ln w="9525">
            <a:noFill/>
          </a:ln>
        </p:spPr>
        <p:txBody>
          <a:bodyPr/>
          <a:p>
            <a:endParaRPr lang="ru-RU" altLang="en-US"/>
          </a:p>
        </p:txBody>
      </p:sp>
      <p:sp>
        <p:nvSpPr>
          <p:cNvPr id="21651" name="Прямоугольник 21650"/>
          <p:cNvSpPr/>
          <p:nvPr/>
        </p:nvSpPr>
        <p:spPr>
          <a:xfrm>
            <a:off x="-800100" y="9364663"/>
            <a:ext cx="184150" cy="473075"/>
          </a:xfrm>
          <a:prstGeom prst="rect">
            <a:avLst/>
          </a:prstGeom>
          <a:noFill/>
          <a:ln w="9525">
            <a:noFill/>
          </a:ln>
        </p:spPr>
        <p:txBody>
          <a:bodyPr wrap="none" anchor="ctr" anchorCtr="0">
            <a:spAutoFit/>
          </a:bodyPr>
          <a:p>
            <a:pPr eaLnBrk="0" hangingPunct="0"/>
            <a:endParaRPr>
              <a:latin typeface="Times New Roman" panose="02020603050405020304" pitchFamily="18" charset="0"/>
            </a:endParaRPr>
          </a:p>
        </p:txBody>
      </p:sp>
      <p:sp>
        <p:nvSpPr>
          <p:cNvPr id="21663" name="Прямоугольник 21662"/>
          <p:cNvSpPr/>
          <p:nvPr/>
        </p:nvSpPr>
        <p:spPr>
          <a:xfrm>
            <a:off x="423863" y="696913"/>
            <a:ext cx="11952287" cy="5808662"/>
          </a:xfrm>
          <a:prstGeom prst="rect">
            <a:avLst/>
          </a:prstGeom>
        </p:spPr>
        <p:txBody>
          <a:bodyPr wrap="none" fromWordArt="1">
            <a:prstTxWarp prst="textPlain">
              <a:avLst>
                <a:gd name="adj" fmla="val 50000"/>
              </a:avLst>
            </a:prstTxWarp>
            <a:normAutofit/>
          </a:bodyPr>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Наглядное пособие </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для обучающихся </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кружка </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"Мультипликация"</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p:txBody>
      </p:sp>
      <p:sp>
        <p:nvSpPr>
          <p:cNvPr id="21664" name="Текстовое поле 21663"/>
          <p:cNvSpPr txBox="1"/>
          <p:nvPr/>
        </p:nvSpPr>
        <p:spPr>
          <a:xfrm>
            <a:off x="1719898" y="7753350"/>
            <a:ext cx="9444037" cy="854075"/>
          </a:xfrm>
          <a:prstGeom prst="rect">
            <a:avLst/>
          </a:prstGeom>
          <a:noFill/>
          <a:ln w="9525">
            <a:noFill/>
          </a:ln>
        </p:spPr>
        <p:txBody>
          <a:bodyPr wrap="none" anchor="t" anchorCtr="0">
            <a:spAutoFit/>
          </a:bodyPr>
          <a:p>
            <a:pPr algn="ctr" defTabSz="1279525"/>
            <a:r>
              <a:rPr b="1" i="1">
                <a:latin typeface="Times New Roman" panose="02020603050405020304" pitchFamily="18" charset="0"/>
              </a:rPr>
              <a:t>МБУДО «Центр технического творчества г.о. Дебальцево» ДНР</a:t>
            </a:r>
            <a:endParaRPr b="1" i="1">
              <a:latin typeface="Times New Roman" panose="02020603050405020304" pitchFamily="18" charset="0"/>
            </a:endParaRPr>
          </a:p>
          <a:p>
            <a:pPr algn="ctr" defTabSz="1279525"/>
            <a:r>
              <a:rPr b="1" i="1">
                <a:latin typeface="Times New Roman" panose="02020603050405020304" pitchFamily="18" charset="0"/>
              </a:rPr>
              <a:t>Педагог дополнительного образования  Сиволобова Я.В.</a:t>
            </a:r>
            <a:endParaRPr b="1" i="1">
              <a:latin typeface="Times New Roman" panose="02020603050405020304" pitchFamily="18" charset="0"/>
            </a:endParaRPr>
          </a:p>
        </p:txBody>
      </p:sp>
    </p:spTree>
  </p:cSld>
  <p:clrMapOvr>
    <a:masterClrMapping/>
  </p:clrMapOvr>
  <p:transition spd="slow" advTm="15000">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9" descr="Картинки по запросу красивые фоны"/>
          <p:cNvPicPr>
            <a:picLocks noChangeAspect="1"/>
          </p:cNvPicPr>
          <p:nvPr/>
        </p:nvPicPr>
        <p:blipFill>
          <a:blip r:embed="rId1">
            <a:lum bright="14001"/>
          </a:blip>
          <a:stretch>
            <a:fillRect/>
          </a:stretch>
        </p:blipFill>
        <p:spPr>
          <a:xfrm>
            <a:off x="0" y="0"/>
            <a:ext cx="12801600" cy="9601200"/>
          </a:xfrm>
          <a:prstGeom prst="rect">
            <a:avLst/>
          </a:prstGeom>
          <a:noFill/>
          <a:ln w="9525">
            <a:noFill/>
          </a:ln>
        </p:spPr>
      </p:pic>
      <p:pic>
        <p:nvPicPr>
          <p:cNvPr id="2" name="Picture 5" descr="ÐÐ°ÑÑÐ¸Ð½ÐºÐ¸ Ð¿Ð¾ Ð·Ð°Ð¿ÑÐ¾ÑÑ Ð¼ÑÐ»ÑÑÑÐ¸Ð»ÑÐ¼Ñ Ð¸Ð· Ð¿ÐµÑÐºÐ°"/>
          <p:cNvPicPr>
            <a:picLocks noChangeAspect="1" noChangeArrowheads="1"/>
          </p:cNvPicPr>
          <p:nvPr/>
        </p:nvPicPr>
        <p:blipFill>
          <a:blip r:embed="rId2" cstate="print">
            <a:lum bright="6000"/>
          </a:blip>
          <a:srcRect/>
          <a:stretch>
            <a:fillRect/>
          </a:stretch>
        </p:blipFill>
        <p:spPr bwMode="auto">
          <a:xfrm>
            <a:off x="244550" y="138808"/>
            <a:ext cx="2752097" cy="2064073"/>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147" name="Picture 7" descr="ÐÐ°ÑÑÐ¸Ð½ÐºÐ¸ Ð¿Ð¾ Ð·Ð°Ð¿ÑÐ¾ÑÑ Ð¼ÑÐ»ÑÑÑÐ¸Ð»ÑÐ¼Ñ Ð¸Ð· Ð¿ÐµÑÐºÐ°"/>
          <p:cNvPicPr>
            <a:picLocks noChangeAspect="1" noChangeArrowheads="1"/>
          </p:cNvPicPr>
          <p:nvPr/>
        </p:nvPicPr>
        <p:blipFill>
          <a:blip r:embed="rId3" cstate="print">
            <a:lum bright="12000" contrast="30000"/>
          </a:blip>
          <a:srcRect/>
          <a:stretch>
            <a:fillRect/>
          </a:stretch>
        </p:blipFill>
        <p:spPr bwMode="auto">
          <a:xfrm>
            <a:off x="192286" y="3066182"/>
            <a:ext cx="2826384" cy="196780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148" name="Picture 9" descr="ÐÐ¾ÑÐ¾Ð¶ÐµÐµ Ð¸Ð·Ð¾Ð±ÑÐ°Ð¶ÐµÐ½Ð¸Ðµ"/>
          <p:cNvPicPr>
            <a:picLocks noChangeAspect="1" noChangeArrowheads="1"/>
          </p:cNvPicPr>
          <p:nvPr/>
        </p:nvPicPr>
        <p:blipFill>
          <a:blip r:embed="rId4" cstate="print">
            <a:lum contrast="24000"/>
          </a:blip>
          <a:srcRect/>
          <a:stretch>
            <a:fillRect/>
          </a:stretch>
        </p:blipFill>
        <p:spPr bwMode="auto">
          <a:xfrm>
            <a:off x="4942731" y="7531893"/>
            <a:ext cx="2889369" cy="162548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149" name="Picture 11" descr="ÐÐ¾ÑÐ¾Ð¶ÐµÐµ Ð¸Ð·Ð¾Ð±ÑÐ°Ð¶ÐµÐ½Ð¸Ðµ"/>
          <p:cNvPicPr>
            <a:picLocks noChangeAspect="1" noChangeArrowheads="1"/>
          </p:cNvPicPr>
          <p:nvPr/>
        </p:nvPicPr>
        <p:blipFill>
          <a:blip r:embed="rId5" cstate="print">
            <a:lum bright="6000" contrast="36000"/>
          </a:blip>
          <a:srcRect l="11688" t="14961" r="2805" b="14337"/>
          <a:stretch>
            <a:fillRect/>
          </a:stretch>
        </p:blipFill>
        <p:spPr bwMode="auto">
          <a:xfrm>
            <a:off x="501725" y="6247110"/>
            <a:ext cx="3024336" cy="187564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150" name="Picture 13" descr="i?r=AyH4iRPQ2q0otWIFepML2LxR1BMHmhPTKBt6xIcAncbpTQ"/>
          <p:cNvPicPr>
            <a:picLocks noChangeAspect="1" noChangeArrowheads="1"/>
          </p:cNvPicPr>
          <p:nvPr/>
        </p:nvPicPr>
        <p:blipFill>
          <a:blip r:embed="rId6" cstate="print">
            <a:lum bright="12000" contrast="48000"/>
          </a:blip>
          <a:srcRect/>
          <a:stretch>
            <a:fillRect/>
          </a:stretch>
        </p:blipFill>
        <p:spPr bwMode="auto">
          <a:xfrm>
            <a:off x="9490223" y="7273329"/>
            <a:ext cx="2520280" cy="16813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152" name="Text Box 14"/>
          <p:cNvSpPr txBox="1"/>
          <p:nvPr/>
        </p:nvSpPr>
        <p:spPr>
          <a:xfrm>
            <a:off x="3521075" y="336550"/>
            <a:ext cx="8783638" cy="6692900"/>
          </a:xfrm>
          <a:prstGeom prst="rect">
            <a:avLst/>
          </a:prstGeom>
          <a:noFill/>
          <a:ln w="9525">
            <a:noFill/>
          </a:ln>
        </p:spPr>
        <p:txBody>
          <a:bodyPr>
            <a:spAutoFit/>
          </a:bodyPr>
          <a:p>
            <a:pPr defTabSz="1279525"/>
            <a:r>
              <a:rPr sz="1600" b="1" u="sng">
                <a:latin typeface="Times New Roman" panose="02020603050405020304" pitchFamily="18" charset="0"/>
              </a:rPr>
              <a:t>Песочная мультипликация</a:t>
            </a:r>
            <a:r>
              <a:rPr sz="1600" u="sng">
                <a:latin typeface="Times New Roman" panose="02020603050405020304" pitchFamily="18" charset="0"/>
              </a:rPr>
              <a:t>, </a:t>
            </a:r>
            <a:r>
              <a:rPr sz="1600" b="1" u="sng">
                <a:latin typeface="Times New Roman" panose="02020603050405020304" pitchFamily="18" charset="0"/>
              </a:rPr>
              <a:t>песочная анимация</a:t>
            </a:r>
            <a:r>
              <a:rPr sz="1600" u="sng">
                <a:latin typeface="Times New Roman" panose="02020603050405020304" pitchFamily="18" charset="0"/>
              </a:rPr>
              <a:t>, </a:t>
            </a:r>
            <a:r>
              <a:rPr sz="1600" b="1" u="sng">
                <a:latin typeface="Times New Roman" panose="02020603050405020304" pitchFamily="18" charset="0"/>
              </a:rPr>
              <a:t>сыпучая анимация</a:t>
            </a:r>
            <a:r>
              <a:rPr sz="1600">
                <a:latin typeface="Times New Roman" panose="02020603050405020304" pitchFamily="18" charset="0"/>
              </a:rPr>
              <a:t> (англ. </a:t>
            </a:r>
            <a:r>
              <a:rPr sz="1600" i="1">
                <a:latin typeface="Times New Roman" panose="02020603050405020304" pitchFamily="18" charset="0"/>
              </a:rPr>
              <a:t>Sand animation</a:t>
            </a:r>
            <a:r>
              <a:rPr sz="1600">
                <a:latin typeface="Times New Roman" panose="02020603050405020304" pitchFamily="18" charset="0"/>
              </a:rPr>
              <a:t>, </a:t>
            </a:r>
            <a:r>
              <a:rPr sz="1600" i="1">
                <a:latin typeface="Times New Roman" panose="02020603050405020304" pitchFamily="18" charset="0"/>
              </a:rPr>
              <a:t>Powder animation</a:t>
            </a:r>
            <a:r>
              <a:rPr sz="1600">
                <a:latin typeface="Times New Roman" panose="02020603050405020304" pitchFamily="18" charset="0"/>
              </a:rPr>
              <a:t>) — направление изобразительного искусства, а также технология создания мультипликационных сюжетов. Метод позволяет делать не только мультипликационные фильмы, но и шоу-номера для «живого» зрительного зала. </a:t>
            </a:r>
            <a:endParaRPr sz="1600">
              <a:latin typeface="Times New Roman" panose="02020603050405020304" pitchFamily="18" charset="0"/>
            </a:endParaRPr>
          </a:p>
          <a:p>
            <a:pPr defTabSz="1279525"/>
            <a:r>
              <a:rPr sz="1600" b="1">
                <a:latin typeface="Times New Roman" panose="02020603050405020304" pitchFamily="18" charset="0"/>
              </a:rPr>
              <a:t>        </a:t>
            </a:r>
            <a:r>
              <a:rPr sz="1600" b="1" u="sng">
                <a:latin typeface="Times New Roman" panose="02020603050405020304" pitchFamily="18" charset="0"/>
              </a:rPr>
              <a:t>Изобретателем песочной мультипликации принято считать канадско-американского режиссёра-мультипликатора Кэролин Лиф (англ. </a:t>
            </a:r>
            <a:r>
              <a:rPr sz="1600" b="1" i="1" u="sng">
                <a:latin typeface="Times New Roman" panose="02020603050405020304" pitchFamily="18" charset="0"/>
              </a:rPr>
              <a:t>Caroline Leaf</a:t>
            </a:r>
            <a:r>
              <a:rPr sz="1600" b="1" u="sng">
                <a:latin typeface="Times New Roman" panose="02020603050405020304" pitchFamily="18" charset="0"/>
              </a:rPr>
              <a:t>). В 1969 году она продемонстрировала публике песочный сюжет «Песок, или Петя и Волк».</a:t>
            </a:r>
            <a:r>
              <a:rPr sz="1600">
                <a:latin typeface="Times New Roman" panose="02020603050405020304" pitchFamily="18" charset="0"/>
              </a:rPr>
              <a:t> Также выпускница Гарварда Эли Нойес (англ. </a:t>
            </a:r>
            <a:r>
              <a:rPr sz="1600" i="1">
                <a:latin typeface="Times New Roman" panose="02020603050405020304" pitchFamily="18" charset="0"/>
              </a:rPr>
              <a:t>Eli Noyes</a:t>
            </a:r>
            <a:r>
              <a:rPr sz="1600">
                <a:latin typeface="Times New Roman" panose="02020603050405020304" pitchFamily="18" charset="0"/>
              </a:rPr>
              <a:t>) в 1973 году представила короткометражку "Песочный человек" (англ. </a:t>
            </a:r>
            <a:r>
              <a:rPr sz="1600" i="1">
                <a:latin typeface="Times New Roman" panose="02020603050405020304" pitchFamily="18" charset="0"/>
              </a:rPr>
              <a:t>Sandman</a:t>
            </a:r>
            <a:r>
              <a:rPr sz="1600">
                <a:latin typeface="Times New Roman" panose="02020603050405020304" pitchFamily="18" charset="0"/>
              </a:rPr>
              <a:t>), а в 1974 году - "Песочный алфавит" (англ. </a:t>
            </a:r>
            <a:r>
              <a:rPr sz="1600" i="1">
                <a:latin typeface="Times New Roman" panose="02020603050405020304" pitchFamily="18" charset="0"/>
              </a:rPr>
              <a:t>Sand Alphabet</a:t>
            </a:r>
            <a:r>
              <a:rPr sz="1600">
                <a:latin typeface="Times New Roman" panose="02020603050405020304" pitchFamily="18" charset="0"/>
              </a:rPr>
              <a:t>). В 1977 году "Песочный замок" (англ. </a:t>
            </a:r>
            <a:r>
              <a:rPr sz="1600" i="1">
                <a:latin typeface="Times New Roman" panose="02020603050405020304" pitchFamily="18" charset="0"/>
              </a:rPr>
              <a:t>The Sand Castle</a:t>
            </a:r>
            <a:r>
              <a:rPr sz="1600">
                <a:latin typeface="Times New Roman" panose="02020603050405020304" pitchFamily="18" charset="0"/>
              </a:rPr>
              <a:t>) Ко Хёдеман получил Премия «Оскар» за лучний анимационный короткометражный фильм. </a:t>
            </a:r>
            <a:endParaRPr sz="1600">
              <a:latin typeface="Times New Roman" panose="02020603050405020304" pitchFamily="18" charset="0"/>
            </a:endParaRPr>
          </a:p>
          <a:p>
            <a:pPr defTabSz="1279525"/>
            <a:r>
              <a:rPr sz="1600">
                <a:latin typeface="Times New Roman" panose="02020603050405020304" pitchFamily="18" charset="0"/>
              </a:rPr>
              <a:t>        На поверхность, которая излучает направленный снизу вверх свет, наносятся тонкие слои песка (или сходного сыпучего материала). Камера, закреплённая выше, фиксирует получившуюся картинку или весь процесс её создания. Таким образом, нет особой технической разницы в создании мультипликационного фильма и шоу-выступления для живого зала. В последнем случае происходит онлайн трансляция для публики на большой экран. </a:t>
            </a:r>
            <a:endParaRPr sz="1600">
              <a:latin typeface="Times New Roman" panose="02020603050405020304" pitchFamily="18" charset="0"/>
            </a:endParaRPr>
          </a:p>
          <a:p>
            <a:pPr defTabSz="1279525"/>
            <a:r>
              <a:rPr sz="1600">
                <a:latin typeface="Times New Roman" panose="02020603050405020304" pitchFamily="18" charset="0"/>
              </a:rPr>
              <a:t>         Изображение, полученное путём работы с сыпучим материалом на светящейся поверхности, обладает высокой драматической выразительностью даже при минимуме деталей, допускает быстрое воспроизведение и легко трансформируется. При этом художник, имеющий большой арсенал приёмов и привычный к работе с песком, способен добиться самых разных эффектов (подчас недоступных другим видам графики) и тщательно детализировать работу. </a:t>
            </a:r>
            <a:endParaRPr sz="1600">
              <a:latin typeface="Times New Roman" panose="02020603050405020304" pitchFamily="18" charset="0"/>
            </a:endParaRPr>
          </a:p>
          <a:p>
            <a:pPr defTabSz="1279525"/>
            <a:r>
              <a:rPr sz="1600">
                <a:latin typeface="Times New Roman" panose="02020603050405020304" pitchFamily="18" charset="0"/>
              </a:rPr>
              <a:t>         Главное, что отличает песочную анимацию и графику от других направлений с применением сходного материала — например, рисунков цветным песком — это светящаяся поверхность, которая служит для нанесения изображений. Не столь принципиален выбор конкретной сыпучей субстанции, рабочих инструментов. Именно при наличии подсветки изображение обретает необходимые контрастность и выразительность, «оживает». Применяется как однотонный, так и многоцветный вариант освещения. </a:t>
            </a:r>
            <a:endParaRPr sz="1600">
              <a:latin typeface="Times New Roman" panose="02020603050405020304" pitchFamily="18" charset="0"/>
            </a:endParaRPr>
          </a:p>
        </p:txBody>
      </p:sp>
    </p:spTree>
  </p:cSld>
  <p:clrMapOvr>
    <a:masterClrMapping/>
  </p:clrMapOvr>
  <p:transition spd="slow" advTm="15000">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10" descr="Картинки по запросу красивые фоны"/>
          <p:cNvPicPr>
            <a:picLocks noChangeAspect="1"/>
          </p:cNvPicPr>
          <p:nvPr/>
        </p:nvPicPr>
        <p:blipFill>
          <a:blip r:embed="rId1">
            <a:lum bright="14001"/>
          </a:blip>
          <a:stretch>
            <a:fillRect/>
          </a:stretch>
        </p:blipFill>
        <p:spPr>
          <a:xfrm>
            <a:off x="0" y="0"/>
            <a:ext cx="12801600" cy="9601200"/>
          </a:xfrm>
          <a:prstGeom prst="rect">
            <a:avLst/>
          </a:prstGeom>
          <a:noFill/>
          <a:ln w="9525">
            <a:noFill/>
          </a:ln>
        </p:spPr>
      </p:pic>
      <p:pic>
        <p:nvPicPr>
          <p:cNvPr id="2" name="Picture 5" descr="ÐÐ¾ÑÐ¾Ð¶ÐµÐµ Ð¸Ð·Ð¾Ð±ÑÐ°Ð¶ÐµÐ½Ð¸Ðµ"/>
          <p:cNvPicPr>
            <a:picLocks noChangeAspect="1" noChangeArrowheads="1"/>
          </p:cNvPicPr>
          <p:nvPr/>
        </p:nvPicPr>
        <p:blipFill>
          <a:blip r:embed="rId2" cstate="print"/>
          <a:srcRect/>
          <a:stretch>
            <a:fillRect/>
          </a:stretch>
        </p:blipFill>
        <p:spPr bwMode="auto">
          <a:xfrm>
            <a:off x="124669" y="330325"/>
            <a:ext cx="2443563" cy="13681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195" name="Picture 7" descr="ÐÐ°ÑÑÐ¸Ð½ÐºÐ¸ Ð¿Ð¾ Ð·Ð°Ð¿ÑÐ¾ÑÑ ÑÑÐµÐº"/>
          <p:cNvPicPr>
            <a:picLocks noChangeAspect="1" noChangeArrowheads="1"/>
          </p:cNvPicPr>
          <p:nvPr/>
        </p:nvPicPr>
        <p:blipFill>
          <a:blip r:embed="rId3" cstate="print"/>
          <a:srcRect/>
          <a:stretch>
            <a:fillRect/>
          </a:stretch>
        </p:blipFill>
        <p:spPr bwMode="auto">
          <a:xfrm>
            <a:off x="-66278" y="2615084"/>
            <a:ext cx="2736304" cy="153888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196" name="Picture 9" descr="ÐÐ°ÑÑÐ¸Ð½ÐºÐ¸ Ð¿Ð¾ Ð·Ð°Ð¿ÑÐ¾ÑÑ Ð¸ÑÑÐ¾ÑÐ¸Ñ Ð¸Ð³ÑÑÑÐµÐº"/>
          <p:cNvPicPr>
            <a:picLocks noChangeAspect="1" noChangeArrowheads="1"/>
          </p:cNvPicPr>
          <p:nvPr/>
        </p:nvPicPr>
        <p:blipFill>
          <a:blip r:embed="rId4" cstate="print"/>
          <a:srcRect/>
          <a:stretch>
            <a:fillRect/>
          </a:stretch>
        </p:blipFill>
        <p:spPr bwMode="auto">
          <a:xfrm>
            <a:off x="339896" y="5717111"/>
            <a:ext cx="2829295" cy="165906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pic>
        <p:nvPicPr>
          <p:cNvPr id="8197" name="Picture 11" descr="ÐÐ°ÑÑÐ¸Ð½ÐºÐ¸ Ð¿Ð¾ Ð·Ð°Ð¿ÑÐ¾ÑÑ ÑÐ¾Ð»Ð¾Ð´Ð½Ð¾Ðµ ÑÐµÑÐ´ÑÐµ"/>
          <p:cNvPicPr>
            <a:picLocks noChangeAspect="1" noChangeArrowheads="1"/>
          </p:cNvPicPr>
          <p:nvPr/>
        </p:nvPicPr>
        <p:blipFill>
          <a:blip r:embed="rId5" cstate="print"/>
          <a:srcRect/>
          <a:stretch>
            <a:fillRect/>
          </a:stretch>
        </p:blipFill>
        <p:spPr bwMode="auto">
          <a:xfrm>
            <a:off x="4089946" y="7528843"/>
            <a:ext cx="3456383" cy="194502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8198" name="Picture 13" descr="ÐÐ°ÑÑÐ¸Ð½ÐºÐ¸ Ð¿Ð¾ Ð·Ð°Ð¿ÑÐ¾ÑÑ ÐºÐ¾ÑÐ¿Ð¾ÑÐ°ÑÐ¸Ñ Ð¼Ð¾Ð½ÑÑÑÐ¾Ð²"/>
          <p:cNvPicPr>
            <a:picLocks noChangeAspect="1" noChangeArrowheads="1"/>
          </p:cNvPicPr>
          <p:nvPr/>
        </p:nvPicPr>
        <p:blipFill>
          <a:blip r:embed="rId6" cstate="print"/>
          <a:srcRect/>
          <a:stretch>
            <a:fillRect/>
          </a:stretch>
        </p:blipFill>
        <p:spPr bwMode="auto">
          <a:xfrm>
            <a:off x="9369896" y="7527255"/>
            <a:ext cx="2747852" cy="180020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9" name="TextBox 8"/>
          <p:cNvSpPr txBox="1"/>
          <p:nvPr/>
        </p:nvSpPr>
        <p:spPr>
          <a:xfrm>
            <a:off x="3160713" y="0"/>
            <a:ext cx="9361488" cy="7812088"/>
          </a:xfrm>
          <a:prstGeom prst="rect">
            <a:avLst/>
          </a:prstGeom>
          <a:noFill/>
        </p:spPr>
        <p:txBody>
          <a:bodyPr wrap="square" rtlCol="0">
            <a:spAutoFit/>
          </a:bodyPr>
          <a:p>
            <a:r>
              <a:rPr sz="1400" b="1" u="sng">
                <a:latin typeface="Times New Roman" panose="02020603050405020304" pitchFamily="18" charset="0"/>
              </a:rPr>
              <a:t>Компью́терная анима́ция</a:t>
            </a:r>
            <a:r>
              <a:rPr sz="1400">
                <a:latin typeface="Times New Roman" panose="02020603050405020304" pitchFamily="18" charset="0"/>
              </a:rPr>
              <a:t> — вид мультипликации, создаваемый при помощи компьютера. В отличие от более общего понятия «графика </a:t>
            </a:r>
            <a:r>
              <a:rPr lang="en-US" altLang="x-none" sz="1400">
                <a:latin typeface="Times New Roman" panose="02020603050405020304" pitchFamily="18" charset="0"/>
              </a:rPr>
              <a:t>CGI</a:t>
            </a:r>
            <a:r>
              <a:rPr sz="1400">
                <a:latin typeface="Times New Roman" panose="02020603050405020304" pitchFamily="18" charset="0"/>
              </a:rPr>
              <a:t>», относящегося как к неподвижным, так и к движущимся изображениям, компьютерная анимация подразумевает только движущиеся. На сегодня получила широкое применение как в области развлечений, так и в производственной, научной и деловой сферах. Являясь производной от компьютерной графики, анимация наследует те же способы создания изображений: </a:t>
            </a:r>
            <a:endParaRPr sz="1400">
              <a:latin typeface="Times New Roman" panose="02020603050405020304" pitchFamily="18" charset="0"/>
            </a:endParaRPr>
          </a:p>
          <a:p>
            <a:pPr>
              <a:buFont typeface="Wingdings" panose="05000000000000000000" pitchFamily="2" charset="2"/>
              <a:buChar char="ü"/>
            </a:pPr>
            <a:r>
              <a:rPr sz="1400" b="1">
                <a:latin typeface="Times New Roman" panose="02020603050405020304" pitchFamily="18" charset="0"/>
              </a:rPr>
              <a:t>Векторная графика</a:t>
            </a:r>
            <a:endParaRPr sz="1400" b="1">
              <a:latin typeface="Times New Roman" panose="02020603050405020304" pitchFamily="18" charset="0"/>
            </a:endParaRPr>
          </a:p>
          <a:p>
            <a:pPr>
              <a:buFont typeface="Wingdings" panose="05000000000000000000" pitchFamily="2" charset="2"/>
              <a:buChar char="ü"/>
            </a:pPr>
            <a:r>
              <a:rPr sz="1400" b="1">
                <a:latin typeface="Times New Roman" panose="02020603050405020304" pitchFamily="18" charset="0"/>
              </a:rPr>
              <a:t>Растровая графика</a:t>
            </a:r>
            <a:endParaRPr sz="1400" b="1">
              <a:latin typeface="Times New Roman" panose="02020603050405020304" pitchFamily="18" charset="0"/>
            </a:endParaRPr>
          </a:p>
          <a:p>
            <a:pPr>
              <a:buFont typeface="Wingdings" panose="05000000000000000000" pitchFamily="2" charset="2"/>
              <a:buChar char="ü"/>
            </a:pPr>
            <a:r>
              <a:rPr sz="1400" b="1">
                <a:latin typeface="Times New Roman" panose="02020603050405020304" pitchFamily="18" charset="0"/>
              </a:rPr>
              <a:t>Фрактальная графика</a:t>
            </a:r>
            <a:endParaRPr sz="1400" b="1">
              <a:latin typeface="Times New Roman" panose="02020603050405020304" pitchFamily="18" charset="0"/>
            </a:endParaRPr>
          </a:p>
          <a:p>
            <a:pPr>
              <a:buFont typeface="Wingdings" panose="05000000000000000000" pitchFamily="2" charset="2"/>
              <a:buChar char="ü"/>
            </a:pPr>
            <a:r>
              <a:rPr sz="1400" b="1">
                <a:latin typeface="Times New Roman" panose="02020603050405020304" pitchFamily="18" charset="0"/>
              </a:rPr>
              <a:t>Трехмерная графика (3D)</a:t>
            </a:r>
            <a:endParaRPr sz="1400" b="1">
              <a:latin typeface="Times New Roman" panose="02020603050405020304" pitchFamily="18" charset="0"/>
            </a:endParaRPr>
          </a:p>
          <a:p>
            <a:r>
              <a:rPr sz="1400">
                <a:latin typeface="Times New Roman" panose="02020603050405020304" pitchFamily="18" charset="0"/>
              </a:rPr>
              <a:t>	История компьютерной анимации тесно связана с появлением и развитием специализированных графических программных пакетов. </a:t>
            </a:r>
            <a:endParaRPr sz="1400">
              <a:latin typeface="Times New Roman" panose="02020603050405020304" pitchFamily="18" charset="0"/>
            </a:endParaRPr>
          </a:p>
          <a:p>
            <a:r>
              <a:rPr sz="1400">
                <a:latin typeface="Times New Roman" panose="02020603050405020304" pitchFamily="18" charset="0"/>
              </a:rPr>
              <a:t>	Первым шагом в технологии визуальных эффектов была придумана в 1961 году Айвеном Сазерлендом система Sketchpad, которая начала эру компьютерной графики.</a:t>
            </a:r>
            <a:endParaRPr sz="1400">
              <a:latin typeface="Times New Roman" panose="02020603050405020304" pitchFamily="18" charset="0"/>
            </a:endParaRPr>
          </a:p>
          <a:p>
            <a:r>
              <a:rPr sz="1400">
                <a:latin typeface="Times New Roman" panose="02020603050405020304" pitchFamily="18" charset="0"/>
              </a:rPr>
              <a:t>	</a:t>
            </a:r>
            <a:r>
              <a:rPr sz="1400" b="1" u="sng">
                <a:latin typeface="Times New Roman" panose="02020603050405020304" pitchFamily="18" charset="0"/>
              </a:rPr>
              <a:t>В 1968 году в СССР был снят компьютерный мультфильм «Кошечка», демонстрирующий походку кошки.</a:t>
            </a:r>
            <a:r>
              <a:rPr sz="1400">
                <a:latin typeface="Times New Roman" panose="02020603050405020304" pitchFamily="18" charset="0"/>
              </a:rPr>
              <a:t> Движения были полностью созданы компьютером по введённым в него дифференциальным уравнениям. Сами кадры анимации были напечатаны на текстовом принтере, где роль пикселя исполняла русская буква «Ш». </a:t>
            </a:r>
            <a:endParaRPr sz="1400">
              <a:latin typeface="Times New Roman" panose="02020603050405020304" pitchFamily="18" charset="0"/>
            </a:endParaRPr>
          </a:p>
          <a:p>
            <a:r>
              <a:rPr sz="1400">
                <a:latin typeface="Times New Roman" panose="02020603050405020304" pitchFamily="18" charset="0"/>
              </a:rPr>
              <a:t>	</a:t>
            </a:r>
            <a:r>
              <a:rPr sz="1200">
                <a:latin typeface="Times New Roman" panose="02020603050405020304" pitchFamily="18" charset="0"/>
              </a:rPr>
              <a:t>В 1971 году Генри Гуро предложил закрашивать треугольники путём линейной интерполяции цветов их вершин. Это позволило получить более плавное изменение интенсивностей вдоль поверхности объектов. В 1974 году Эдвин Катмулл предложил концепцию</a:t>
            </a:r>
            <a:r>
              <a:rPr lang="en-US" altLang="x-none" sz="1200">
                <a:latin typeface="Times New Roman" panose="02020603050405020304" pitchFamily="18" charset="0"/>
              </a:rPr>
              <a:t> Z-</a:t>
            </a:r>
            <a:r>
              <a:rPr sz="1200">
                <a:latin typeface="Times New Roman" panose="02020603050405020304" pitchFamily="18" charset="0"/>
              </a:rPr>
              <a:t>буфера, что ускорило процесс удаления скрытых граней.</a:t>
            </a:r>
            <a:endParaRPr sz="1200">
              <a:latin typeface="Times New Roman" panose="02020603050405020304" pitchFamily="18" charset="0"/>
            </a:endParaRPr>
          </a:p>
          <a:p>
            <a:r>
              <a:rPr sz="1200">
                <a:latin typeface="Times New Roman" panose="02020603050405020304" pitchFamily="18" charset="0"/>
              </a:rPr>
              <a:t>	В наше время компьютерная анимация широко используется в индустрии кино, а также в мультипликационных студиях. С помощью неё компьютерные художники оживляют фантастических персонажей, создают невероятные миры. </a:t>
            </a:r>
            <a:endParaRPr sz="1200">
              <a:latin typeface="Times New Roman" panose="02020603050405020304" pitchFamily="18" charset="0"/>
            </a:endParaRPr>
          </a:p>
          <a:p>
            <a:r>
              <a:rPr sz="1200">
                <a:latin typeface="Times New Roman" panose="02020603050405020304" pitchFamily="18" charset="0"/>
              </a:rPr>
              <a:t>	Одним из первых фильмов, в создании которого была задействована компьютерная анимация, был многосерийный фильм «Звездные Войны».</a:t>
            </a:r>
            <a:r>
              <a:rPr sz="1400">
                <a:latin typeface="Times New Roman" panose="02020603050405020304" pitchFamily="18" charset="0"/>
              </a:rPr>
              <a:t> </a:t>
            </a:r>
            <a:endParaRPr sz="1400">
              <a:latin typeface="Times New Roman" panose="02020603050405020304" pitchFamily="18" charset="0"/>
            </a:endParaRPr>
          </a:p>
          <a:p>
            <a:r>
              <a:rPr sz="1400">
                <a:latin typeface="Times New Roman" panose="02020603050405020304" pitchFamily="18" charset="0"/>
              </a:rPr>
              <a:t>	</a:t>
            </a:r>
            <a:r>
              <a:rPr sz="1400" b="1" u="sng">
                <a:latin typeface="Times New Roman" panose="02020603050405020304" pitchFamily="18" charset="0"/>
              </a:rPr>
              <a:t>Однако первый современный мультфильм снятый полностью в цифре - это «Истории игрушек» 1995 года. Он снят совместно двумя крупнейшими анимационными студиями – Pixar и Disney. </a:t>
            </a:r>
            <a:br>
              <a:rPr sz="1400">
                <a:latin typeface="Times New Roman" panose="02020603050405020304" pitchFamily="18" charset="0"/>
              </a:rPr>
            </a:br>
            <a:r>
              <a:rPr sz="1400">
                <a:latin typeface="Times New Roman" panose="02020603050405020304" pitchFamily="18" charset="0"/>
              </a:rPr>
              <a:t>	Различают следующие виды компьютерной анимации:</a:t>
            </a:r>
            <a:endParaRPr sz="1400">
              <a:latin typeface="Times New Roman" panose="02020603050405020304" pitchFamily="18" charset="0"/>
            </a:endParaRPr>
          </a:p>
          <a:p>
            <a:pPr>
              <a:buFont typeface="Wingdings" panose="05000000000000000000" pitchFamily="2" charset="2"/>
              <a:buChar char="q"/>
            </a:pPr>
            <a:r>
              <a:rPr sz="1400" b="1">
                <a:latin typeface="Times New Roman" panose="02020603050405020304" pitchFamily="18" charset="0"/>
              </a:rPr>
              <a:t>Анимация по ключевым кадрам </a:t>
            </a:r>
            <a:r>
              <a:rPr sz="1400">
                <a:latin typeface="Times New Roman" panose="02020603050405020304" pitchFamily="18" charset="0"/>
              </a:rPr>
              <a:t>(расстановка ключевых кадров производится аниматором. Промежуточные же кадры генерирует специальная программа.)</a:t>
            </a:r>
            <a:endParaRPr sz="1400" b="1">
              <a:latin typeface="Times New Roman" panose="02020603050405020304" pitchFamily="18" charset="0"/>
            </a:endParaRPr>
          </a:p>
          <a:p>
            <a:pPr>
              <a:buFont typeface="Wingdings" panose="05000000000000000000" pitchFamily="2" charset="2"/>
              <a:buChar char="q"/>
            </a:pPr>
            <a:r>
              <a:rPr sz="1400" b="1">
                <a:latin typeface="Times New Roman" panose="02020603050405020304" pitchFamily="18" charset="0"/>
              </a:rPr>
              <a:t>Запись движения </a:t>
            </a:r>
            <a:r>
              <a:rPr sz="1400">
                <a:latin typeface="Times New Roman" panose="02020603050405020304" pitchFamily="18" charset="0"/>
              </a:rPr>
              <a:t>(данные анимации записываются специальным оборудованием с реально двигающихся объектов и переносятся на их имитацию в компьютере. Распространённый пример такой техники — </a:t>
            </a:r>
            <a:r>
              <a:rPr lang="en-US" altLang="x-none" sz="1400">
                <a:latin typeface="Times New Roman" panose="02020603050405020304" pitchFamily="18" charset="0"/>
              </a:rPr>
              <a:t>Motion capture</a:t>
            </a:r>
            <a:r>
              <a:rPr sz="1400">
                <a:latin typeface="Times New Roman" panose="02020603050405020304" pitchFamily="18" charset="0"/>
              </a:rPr>
              <a:t> (захват движений).)</a:t>
            </a:r>
            <a:endParaRPr sz="1400" b="1">
              <a:latin typeface="Times New Roman" panose="02020603050405020304" pitchFamily="18" charset="0"/>
            </a:endParaRPr>
          </a:p>
          <a:p>
            <a:pPr>
              <a:buFont typeface="Wingdings" panose="05000000000000000000" pitchFamily="2" charset="2"/>
              <a:buChar char="q"/>
            </a:pPr>
            <a:r>
              <a:rPr sz="1400" b="1">
                <a:latin typeface="Times New Roman" panose="02020603050405020304" pitchFamily="18" charset="0"/>
              </a:rPr>
              <a:t>Процедурная анимация </a:t>
            </a:r>
            <a:r>
              <a:rPr lang="en-US" altLang="x-none" sz="1400">
                <a:latin typeface="Times New Roman" panose="02020603050405020304" pitchFamily="18" charset="0"/>
              </a:rPr>
              <a:t>(</a:t>
            </a:r>
            <a:r>
              <a:rPr sz="1400">
                <a:latin typeface="Times New Roman" panose="02020603050405020304" pitchFamily="18" charset="0"/>
              </a:rPr>
              <a:t>данная анимация полностью или частично рассчитывается компьютером) </a:t>
            </a:r>
            <a:endParaRPr sz="1400" b="1">
              <a:latin typeface="Times New Roman" panose="02020603050405020304" pitchFamily="18" charset="0"/>
            </a:endParaRPr>
          </a:p>
          <a:p>
            <a:pPr>
              <a:buFont typeface="Wingdings" panose="05000000000000000000" pitchFamily="2" charset="2"/>
              <a:buChar char="q"/>
            </a:pPr>
            <a:r>
              <a:rPr sz="1400" b="1">
                <a:latin typeface="Times New Roman" panose="02020603050405020304" pitchFamily="18" charset="0"/>
              </a:rPr>
              <a:t>Шейповая анимация </a:t>
            </a:r>
            <a:r>
              <a:rPr sz="1400">
                <a:latin typeface="Times New Roman" panose="02020603050405020304" pitchFamily="18" charset="0"/>
              </a:rPr>
              <a:t>(название пошло от английского слова Shape. Перевод означает фигуру или анимацию геометрических фигур)</a:t>
            </a:r>
            <a:endParaRPr sz="1400" b="1">
              <a:latin typeface="Times New Roman" panose="02020603050405020304" pitchFamily="18" charset="0"/>
            </a:endParaRPr>
          </a:p>
          <a:p>
            <a:pPr>
              <a:buFont typeface="Wingdings" panose="05000000000000000000" pitchFamily="2" charset="2"/>
              <a:buChar char="q"/>
            </a:pPr>
            <a:r>
              <a:rPr sz="1400" b="1">
                <a:latin typeface="Times New Roman" panose="02020603050405020304" pitchFamily="18" charset="0"/>
              </a:rPr>
              <a:t>Программируемая анимация</a:t>
            </a:r>
            <a:r>
              <a:rPr sz="1400">
                <a:latin typeface="Times New Roman" panose="02020603050405020304" pitchFamily="18" charset="0"/>
              </a:rPr>
              <a:t> (широкое применение в сети получили два языка, с помощью которых программируются движения анимируемых объектов:</a:t>
            </a:r>
            <a:r>
              <a:rPr lang="en-US" altLang="x-none" sz="1400">
                <a:latin typeface="Times New Roman" panose="02020603050405020304" pitchFamily="18" charset="0"/>
              </a:rPr>
              <a:t> JavaScript</a:t>
            </a:r>
            <a:r>
              <a:rPr sz="1400">
                <a:latin typeface="Times New Roman" panose="02020603050405020304" pitchFamily="18" charset="0"/>
              </a:rPr>
              <a:t> — браузерный язык и</a:t>
            </a:r>
            <a:r>
              <a:rPr lang="en-US" altLang="x-none" sz="1400">
                <a:latin typeface="Times New Roman" panose="02020603050405020304" pitchFamily="18" charset="0"/>
              </a:rPr>
              <a:t> ActionScript</a:t>
            </a:r>
            <a:r>
              <a:rPr sz="1400">
                <a:latin typeface="Times New Roman" panose="02020603050405020304" pitchFamily="18" charset="0"/>
              </a:rPr>
              <a:t> — язык работы с приложениями Flash)</a:t>
            </a:r>
            <a:endParaRPr sz="1400">
              <a:latin typeface="Times New Roman" panose="02020603050405020304" pitchFamily="18" charset="0"/>
            </a:endParaRPr>
          </a:p>
        </p:txBody>
      </p:sp>
    </p:spTree>
  </p:cSld>
  <p:clrMapOvr>
    <a:masterClrMapping/>
  </p:clrMapOvr>
  <p:transition spd="slow" advTm="15000">
    <p:newsflash/>
  </p:transition>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55261C">
                <a:alpha val="100000"/>
              </a:srgbClr>
            </a:gs>
            <a:gs pos="3000">
              <a:srgbClr val="EBDAD4">
                <a:alpha val="100000"/>
              </a:srgbClr>
            </a:gs>
            <a:gs pos="14500">
              <a:srgbClr val="C0524E">
                <a:alpha val="100000"/>
              </a:srgbClr>
            </a:gs>
            <a:gs pos="21000">
              <a:srgbClr val="80302D">
                <a:alpha val="100000"/>
              </a:srgbClr>
            </a:gs>
            <a:gs pos="22000">
              <a:srgbClr val="9C6563">
                <a:alpha val="100000"/>
              </a:srgbClr>
            </a:gs>
            <a:gs pos="24000">
              <a:srgbClr val="FFFFFF">
                <a:alpha val="100000"/>
              </a:srgbClr>
            </a:gs>
            <a:gs pos="39500">
              <a:srgbClr val="83A7C3">
                <a:alpha val="100000"/>
              </a:srgbClr>
            </a:gs>
            <a:gs pos="43500">
              <a:srgbClr val="768FB9">
                <a:alpha val="100000"/>
              </a:srgbClr>
            </a:gs>
            <a:gs pos="46000">
              <a:srgbClr val="83A7C3">
                <a:alpha val="100000"/>
              </a:srgbClr>
            </a:gs>
            <a:gs pos="50000">
              <a:srgbClr val="DCEBF5">
                <a:alpha val="100000"/>
              </a:srgbClr>
            </a:gs>
            <a:gs pos="54000">
              <a:srgbClr val="83A7C3">
                <a:alpha val="100000"/>
              </a:srgbClr>
            </a:gs>
            <a:gs pos="56500">
              <a:srgbClr val="768FB9">
                <a:alpha val="100000"/>
              </a:srgbClr>
            </a:gs>
            <a:gs pos="60500">
              <a:srgbClr val="83A7C3">
                <a:alpha val="100000"/>
              </a:srgbClr>
            </a:gs>
            <a:gs pos="76000">
              <a:srgbClr val="FFFFFF">
                <a:alpha val="100000"/>
              </a:srgbClr>
            </a:gs>
            <a:gs pos="78000">
              <a:srgbClr val="9C6563">
                <a:alpha val="100000"/>
              </a:srgbClr>
            </a:gs>
            <a:gs pos="79000">
              <a:srgbClr val="80302D">
                <a:alpha val="100000"/>
              </a:srgbClr>
            </a:gs>
            <a:gs pos="85500">
              <a:srgbClr val="C0524E">
                <a:alpha val="100000"/>
              </a:srgbClr>
            </a:gs>
            <a:gs pos="97000">
              <a:srgbClr val="EBDAD4">
                <a:alpha val="100000"/>
              </a:srgbClr>
            </a:gs>
            <a:gs pos="100000">
              <a:srgbClr val="55261C">
                <a:alpha val="100000"/>
              </a:srgbClr>
            </a:gs>
          </a:gsLst>
          <a:lin ang="18900000" scaled="1"/>
          <a:tileRect/>
        </a:gradFill>
        <a:effectLst/>
      </p:bgPr>
    </p:bg>
    <p:spTree>
      <p:nvGrpSpPr>
        <p:cNvPr id="1" name=""/>
        <p:cNvGrpSpPr/>
        <p:nvPr/>
      </p:nvGrpSpPr>
      <p:grpSpPr/>
      <p:sp>
        <p:nvSpPr>
          <p:cNvPr id="36868" name="Прямоугольник 36867"/>
          <p:cNvSpPr/>
          <p:nvPr/>
        </p:nvSpPr>
        <p:spPr>
          <a:xfrm>
            <a:off x="423863" y="1895475"/>
            <a:ext cx="11952287" cy="5808663"/>
          </a:xfrm>
          <a:prstGeom prst="rect">
            <a:avLst/>
          </a:prstGeom>
        </p:spPr>
        <p:txBody>
          <a:bodyPr wrap="none" fromWordArt="1">
            <a:prstTxWarp prst="textPlain">
              <a:avLst>
                <a:gd name="adj" fmla="val 50000"/>
              </a:avLst>
            </a:prstTxWarp>
            <a:normAutofit/>
          </a:bodyPr>
          <a:p>
            <a:pPr algn="ctr"/>
            <a:r>
              <a:rPr lang="ru-RU"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Интересное </a:t>
            </a:r>
            <a:endParaRPr lang="ru-RU"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о студиях</a:t>
            </a:r>
            <a:endParaRPr lang="ru-RU"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 мультипликации</a:t>
            </a:r>
            <a:endParaRPr lang="ru-RU"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p:txBody>
      </p:sp>
    </p:spTree>
  </p:cSld>
  <p:clrMapOvr>
    <a:masterClrMapping/>
  </p:clrMapOvr>
  <p:transition spd="slow" advTm="15000">
    <p:newsflash/>
  </p:transition>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alpha val="100000"/>
              </a:srgbClr>
            </a:gs>
            <a:gs pos="20000">
              <a:srgbClr val="85C2FF">
                <a:alpha val="100000"/>
              </a:srgbClr>
            </a:gs>
            <a:gs pos="35000">
              <a:srgbClr val="C4D6EB">
                <a:alpha val="100000"/>
              </a:srgbClr>
            </a:gs>
            <a:gs pos="50000">
              <a:srgbClr val="FFEBFA">
                <a:alpha val="100000"/>
              </a:srgbClr>
            </a:gs>
            <a:gs pos="65000">
              <a:srgbClr val="C4D6EB">
                <a:alpha val="100000"/>
              </a:srgbClr>
            </a:gs>
            <a:gs pos="80000">
              <a:srgbClr val="85C2FF">
                <a:alpha val="100000"/>
              </a:srgbClr>
            </a:gs>
            <a:gs pos="100000">
              <a:srgbClr val="5E9EFF">
                <a:alpha val="100000"/>
              </a:srgbClr>
            </a:gs>
          </a:gsLst>
          <a:lin ang="2700000" scaled="1"/>
          <a:tileRect/>
        </a:gradFill>
        <a:effectLst/>
      </p:bgPr>
    </p:bg>
    <p:spTree>
      <p:nvGrpSpPr>
        <p:cNvPr id="1" name=""/>
        <p:cNvGrpSpPr/>
        <p:nvPr/>
      </p:nvGrpSpPr>
      <p:grpSpPr/>
      <p:pic>
        <p:nvPicPr>
          <p:cNvPr id="23557" name="Изображение 23556" descr="Картинки по запросу эмблема союзмультфильм"/>
          <p:cNvPicPr>
            <a:picLocks noChangeAspect="1"/>
          </p:cNvPicPr>
          <p:nvPr/>
        </p:nvPicPr>
        <p:blipFill>
          <a:blip r:embed="rId1" r:link="rId2"/>
          <a:stretch>
            <a:fillRect/>
          </a:stretch>
        </p:blipFill>
        <p:spPr>
          <a:xfrm>
            <a:off x="0" y="0"/>
            <a:ext cx="4465638" cy="2378075"/>
          </a:xfrm>
          <a:prstGeom prst="rect">
            <a:avLst/>
          </a:prstGeom>
          <a:noFill/>
          <a:ln w="9525">
            <a:noFill/>
          </a:ln>
        </p:spPr>
      </p:pic>
      <p:sp>
        <p:nvSpPr>
          <p:cNvPr id="23558" name="Прямоугольник 23557"/>
          <p:cNvSpPr/>
          <p:nvPr/>
        </p:nvSpPr>
        <p:spPr>
          <a:xfrm>
            <a:off x="4745038" y="336550"/>
            <a:ext cx="7753350" cy="6299200"/>
          </a:xfrm>
          <a:prstGeom prst="rect">
            <a:avLst/>
          </a:prstGeom>
          <a:noFill/>
          <a:ln w="9525">
            <a:noFill/>
          </a:ln>
        </p:spPr>
        <p:txBody>
          <a:bodyPr>
            <a:spAutoFit/>
          </a:bodyPr>
          <a:p>
            <a:pPr defTabSz="1279525" eaLnBrk="0" hangingPunct="0"/>
            <a:r>
              <a:rPr sz="2400">
                <a:latin typeface="Times New Roman" panose="02020603050405020304" pitchFamily="18" charset="0"/>
              </a:rPr>
              <a:t>	Крупнейшая анимационная студия СССР, которая была основана в 1936 году под названием «Союздетмульфильм», всего на 2 года позже Walt Disney. </a:t>
            </a:r>
            <a:endParaRPr sz="2400">
              <a:latin typeface="Times New Roman" panose="02020603050405020304" pitchFamily="18" charset="0"/>
            </a:endParaRPr>
          </a:p>
          <a:p>
            <a:pPr defTabSz="1279525" eaLnBrk="0" hangingPunct="0"/>
            <a:r>
              <a:rPr sz="2400">
                <a:latin typeface="Times New Roman" panose="02020603050405020304" pitchFamily="18" charset="0"/>
              </a:rPr>
              <a:t>	Первой работой студии стал черно-белый мультфильм «В Африке жарко», выпущенный в 1937 году. </a:t>
            </a:r>
            <a:endParaRPr sz="2400">
              <a:latin typeface="Times New Roman" panose="02020603050405020304" pitchFamily="18" charset="0"/>
            </a:endParaRPr>
          </a:p>
          <a:p>
            <a:pPr defTabSz="1279525" eaLnBrk="0" hangingPunct="0"/>
            <a:r>
              <a:rPr sz="2400">
                <a:latin typeface="Times New Roman" panose="02020603050405020304" pitchFamily="18" charset="0"/>
              </a:rPr>
              <a:t>	С течением времени «Союзмультфильм» (а именно такое название студия получила после переименования) освоил цветные и кукольные картины. </a:t>
            </a:r>
            <a:endParaRPr sz="2400">
              <a:latin typeface="Times New Roman" panose="02020603050405020304" pitchFamily="18" charset="0"/>
            </a:endParaRPr>
          </a:p>
          <a:p>
            <a:pPr defTabSz="1279525" eaLnBrk="0" hangingPunct="0"/>
            <a:r>
              <a:rPr sz="2400">
                <a:latin typeface="Times New Roman" panose="02020603050405020304" pitchFamily="18" charset="0"/>
              </a:rPr>
              <a:t>	Среди наиболее популярных работ студии «Союзмультфильм»: «Конек-Горбунок», «Аленький цветочек», «Двенадцать месяцев», «Винни Пух», «Крокодил Гена», «Жил-был пес» и многие другие. </a:t>
            </a:r>
            <a:endParaRPr sz="2400">
              <a:latin typeface="Times New Roman" panose="02020603050405020304" pitchFamily="18" charset="0"/>
            </a:endParaRPr>
          </a:p>
          <a:p>
            <a:pPr defTabSz="1279525" eaLnBrk="0" hangingPunct="0"/>
            <a:r>
              <a:rPr sz="2400">
                <a:latin typeface="Times New Roman" panose="02020603050405020304" pitchFamily="18" charset="0"/>
              </a:rPr>
              <a:t>	И, конечно, не стоит забывать о работе Юрия Норштейна «Ежик в тумане», которая получила более 35 международных премий, а в 2003 году была признана лучшим мультфильмом всех времени и народов.</a:t>
            </a:r>
            <a:endParaRPr sz="2400">
              <a:latin typeface="Times New Roman" panose="02020603050405020304" pitchFamily="18" charset="0"/>
            </a:endParaRPr>
          </a:p>
        </p:txBody>
      </p:sp>
      <p:pic>
        <p:nvPicPr>
          <p:cNvPr id="23560" name="Изображение 23559" descr="Picture background"/>
          <p:cNvPicPr>
            <a:picLocks noChangeAspect="1"/>
          </p:cNvPicPr>
          <p:nvPr/>
        </p:nvPicPr>
        <p:blipFill>
          <a:blip r:embed="rId3">
            <a:lum bright="12000" contrast="24000"/>
          </a:blip>
          <a:srcRect r="12756"/>
          <a:stretch>
            <a:fillRect/>
          </a:stretch>
        </p:blipFill>
        <p:spPr>
          <a:xfrm>
            <a:off x="423863" y="2855913"/>
            <a:ext cx="3600450" cy="2322512"/>
          </a:xfrm>
          <a:prstGeom prst="rect">
            <a:avLst/>
          </a:prstGeom>
          <a:noFill/>
          <a:ln w="9525">
            <a:noFill/>
          </a:ln>
        </p:spPr>
      </p:pic>
      <p:pic>
        <p:nvPicPr>
          <p:cNvPr id="23562" name="Изображение 23561" descr="Picture background"/>
          <p:cNvPicPr>
            <a:picLocks noChangeAspect="1"/>
          </p:cNvPicPr>
          <p:nvPr/>
        </p:nvPicPr>
        <p:blipFill>
          <a:blip r:embed="rId4"/>
          <a:stretch>
            <a:fillRect/>
          </a:stretch>
        </p:blipFill>
        <p:spPr>
          <a:xfrm>
            <a:off x="7624763" y="7032625"/>
            <a:ext cx="4567237" cy="1863725"/>
          </a:xfrm>
          <a:prstGeom prst="rect">
            <a:avLst/>
          </a:prstGeom>
          <a:noFill/>
          <a:ln w="9525">
            <a:noFill/>
          </a:ln>
        </p:spPr>
      </p:pic>
      <p:pic>
        <p:nvPicPr>
          <p:cNvPr id="23564" name="Изображение 23563" descr="Picture background"/>
          <p:cNvPicPr>
            <a:picLocks noChangeAspect="1"/>
          </p:cNvPicPr>
          <p:nvPr/>
        </p:nvPicPr>
        <p:blipFill>
          <a:blip r:embed="rId5"/>
          <a:stretch>
            <a:fillRect/>
          </a:stretch>
        </p:blipFill>
        <p:spPr>
          <a:xfrm>
            <a:off x="423863" y="5737225"/>
            <a:ext cx="3684587" cy="2851150"/>
          </a:xfrm>
          <a:prstGeom prst="rect">
            <a:avLst/>
          </a:prstGeom>
          <a:noFill/>
          <a:ln w="9525">
            <a:noFill/>
          </a:ln>
        </p:spPr>
      </p:pic>
      <p:pic>
        <p:nvPicPr>
          <p:cNvPr id="23566" name="Изображение 23565" descr="Picture background"/>
          <p:cNvPicPr>
            <a:picLocks noChangeAspect="1"/>
          </p:cNvPicPr>
          <p:nvPr/>
        </p:nvPicPr>
        <p:blipFill>
          <a:blip r:embed="rId6"/>
          <a:srcRect l="11554" r="11554"/>
          <a:stretch>
            <a:fillRect/>
          </a:stretch>
        </p:blipFill>
        <p:spPr>
          <a:xfrm>
            <a:off x="3952875" y="6638925"/>
            <a:ext cx="3703638" cy="2709863"/>
          </a:xfrm>
          <a:prstGeom prst="rect">
            <a:avLst/>
          </a:prstGeom>
          <a:noFill/>
          <a:ln w="9525">
            <a:noFill/>
          </a:ln>
        </p:spPr>
      </p:pic>
    </p:spTree>
  </p:cSld>
  <p:clrMapOvr>
    <a:masterClrMapping/>
  </p:clrMapOvr>
  <p:transition spd="slow" advTm="15000">
    <p:newsflash/>
  </p:transition>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96AB94">
                <a:alpha val="100000"/>
              </a:srgbClr>
            </a:gs>
            <a:gs pos="17000">
              <a:srgbClr val="D4DEFF">
                <a:alpha val="100000"/>
              </a:srgbClr>
            </a:gs>
            <a:gs pos="47000">
              <a:srgbClr val="D4DEFF">
                <a:alpha val="100000"/>
              </a:srgbClr>
            </a:gs>
            <a:gs pos="100000">
              <a:srgbClr val="8488C4">
                <a:alpha val="100000"/>
              </a:srgbClr>
            </a:gs>
          </a:gsLst>
          <a:lin ang="18900000" scaled="1"/>
          <a:tileRect/>
        </a:gradFill>
        <a:effectLst/>
      </p:bgPr>
    </p:bg>
    <p:spTree>
      <p:nvGrpSpPr>
        <p:cNvPr id="1" name=""/>
        <p:cNvGrpSpPr/>
        <p:nvPr/>
      </p:nvGrpSpPr>
      <p:grpSpPr/>
      <p:pic>
        <p:nvPicPr>
          <p:cNvPr id="24580" name="Изображение 24579" descr="Walt-Disney-Animation-Studios"/>
          <p:cNvPicPr>
            <a:picLocks noChangeAspect="1"/>
          </p:cNvPicPr>
          <p:nvPr/>
        </p:nvPicPr>
        <p:blipFill>
          <a:blip r:embed="rId1">
            <a:clrChange>
              <a:clrFrom>
                <a:srgbClr val="FFFFFF"/>
              </a:clrFrom>
              <a:clrTo>
                <a:srgbClr val="FFFFFF">
                  <a:alpha val="0"/>
                </a:srgbClr>
              </a:clrTo>
            </a:clrChange>
          </a:blip>
          <a:stretch>
            <a:fillRect/>
          </a:stretch>
        </p:blipFill>
        <p:spPr>
          <a:xfrm>
            <a:off x="-439737" y="192088"/>
            <a:ext cx="4529137" cy="2932112"/>
          </a:xfrm>
          <a:prstGeom prst="rect">
            <a:avLst/>
          </a:prstGeom>
          <a:noFill/>
          <a:ln w="9525">
            <a:noFill/>
          </a:ln>
        </p:spPr>
      </p:pic>
      <p:sp>
        <p:nvSpPr>
          <p:cNvPr id="24581" name="Прямоугольник 24580"/>
          <p:cNvSpPr/>
          <p:nvPr/>
        </p:nvSpPr>
        <p:spPr>
          <a:xfrm>
            <a:off x="3448050" y="479425"/>
            <a:ext cx="8785225" cy="5934075"/>
          </a:xfrm>
          <a:prstGeom prst="rect">
            <a:avLst/>
          </a:prstGeom>
          <a:noFill/>
          <a:ln w="9525">
            <a:noFill/>
          </a:ln>
        </p:spPr>
        <p:txBody>
          <a:bodyPr>
            <a:spAutoFit/>
          </a:bodyPr>
          <a:p>
            <a:pPr defTabSz="1279525" eaLnBrk="0" hangingPunct="0"/>
            <a:r>
              <a:rPr sz="2400">
                <a:latin typeface="Times New Roman" panose="02020603050405020304" pitchFamily="18" charset="0"/>
              </a:rPr>
              <a:t>	Walt Disney Animation Studious была основана в 1934 году и ее первой работой стал мультфильм «Белоснежка». </a:t>
            </a:r>
            <a:endParaRPr sz="2400">
              <a:latin typeface="Times New Roman" panose="02020603050405020304" pitchFamily="18" charset="0"/>
            </a:endParaRPr>
          </a:p>
          <a:p>
            <a:pPr defTabSz="1279525" eaLnBrk="0" hangingPunct="0"/>
            <a:r>
              <a:rPr sz="2400">
                <a:latin typeface="Times New Roman" panose="02020603050405020304" pitchFamily="18" charset="0"/>
              </a:rPr>
              <a:t>«Невероятно, – подумаете вы, – пока другие осваивали черно-белое производство, здесь царили краски». </a:t>
            </a:r>
            <a:endParaRPr sz="2400">
              <a:latin typeface="Times New Roman" panose="02020603050405020304" pitchFamily="18" charset="0"/>
            </a:endParaRPr>
          </a:p>
          <a:p>
            <a:pPr defTabSz="1279525" eaLnBrk="0" hangingPunct="0"/>
            <a:r>
              <a:rPr sz="2400">
                <a:latin typeface="Times New Roman" panose="02020603050405020304" pitchFamily="18" charset="0"/>
              </a:rPr>
              <a:t>	Именно Walt Disney Animation Studious стала первопроходцем в использовании технологии «Technicolor» и это далеко не последнее достижение компании. </a:t>
            </a:r>
            <a:endParaRPr sz="2400">
              <a:latin typeface="Times New Roman" panose="02020603050405020304" pitchFamily="18" charset="0"/>
            </a:endParaRPr>
          </a:p>
          <a:p>
            <a:pPr defTabSz="1279525" eaLnBrk="0" hangingPunct="0"/>
            <a:r>
              <a:rPr sz="2400">
                <a:latin typeface="Times New Roman" panose="02020603050405020304" pitchFamily="18" charset="0"/>
              </a:rPr>
              <a:t>	В 1986 году студия стала частью огромной корпорации The Walt Disney Company. </a:t>
            </a:r>
            <a:endParaRPr sz="2400">
              <a:latin typeface="Times New Roman" panose="02020603050405020304" pitchFamily="18" charset="0"/>
            </a:endParaRPr>
          </a:p>
          <a:p>
            <a:pPr defTabSz="1279525" eaLnBrk="0" hangingPunct="0"/>
            <a:r>
              <a:rPr sz="2400">
                <a:latin typeface="Times New Roman" panose="02020603050405020304" pitchFamily="18" charset="0"/>
              </a:rPr>
              <a:t>	Работа с многоплановой камерой, внедрение ксерокопирования, цифровые технологии – Walt Disney Animation Studious удалось обогнать всех конкурентов. Что и говорить, если «Красавица и чудовище» стала первой анимационной лентой, номинированной на «Лучший фильм года», а «Король Лев» до сих пор удерживает первенство как наиболее кассовый рисованный мультипликационный фильм.</a:t>
            </a:r>
            <a:endParaRPr sz="2400">
              <a:latin typeface="Times New Roman" panose="02020603050405020304" pitchFamily="18" charset="0"/>
            </a:endParaRPr>
          </a:p>
        </p:txBody>
      </p:sp>
      <p:pic>
        <p:nvPicPr>
          <p:cNvPr id="24583" name="Изображение 24582" descr="Picture background"/>
          <p:cNvPicPr>
            <a:picLocks noChangeAspect="1"/>
          </p:cNvPicPr>
          <p:nvPr/>
        </p:nvPicPr>
        <p:blipFill>
          <a:blip r:embed="rId2"/>
          <a:srcRect l="20691" t="9946" r="20691" b="9946"/>
          <a:stretch>
            <a:fillRect/>
          </a:stretch>
        </p:blipFill>
        <p:spPr>
          <a:xfrm>
            <a:off x="0" y="3721100"/>
            <a:ext cx="3060700" cy="2898775"/>
          </a:xfrm>
          <a:prstGeom prst="rect">
            <a:avLst/>
          </a:prstGeom>
          <a:noFill/>
          <a:ln w="9525">
            <a:noFill/>
          </a:ln>
        </p:spPr>
      </p:pic>
      <p:pic>
        <p:nvPicPr>
          <p:cNvPr id="24585" name="Изображение 24584" descr="Picture background"/>
          <p:cNvPicPr>
            <a:picLocks noChangeAspect="1"/>
          </p:cNvPicPr>
          <p:nvPr/>
        </p:nvPicPr>
        <p:blipFill>
          <a:blip r:embed="rId3"/>
          <a:srcRect l="12149" r="12149"/>
          <a:stretch>
            <a:fillRect/>
          </a:stretch>
        </p:blipFill>
        <p:spPr>
          <a:xfrm>
            <a:off x="2584450" y="6529388"/>
            <a:ext cx="3100388" cy="2732087"/>
          </a:xfrm>
          <a:prstGeom prst="rect">
            <a:avLst/>
          </a:prstGeom>
          <a:noFill/>
          <a:ln w="9525">
            <a:noFill/>
          </a:ln>
        </p:spPr>
      </p:pic>
      <p:pic>
        <p:nvPicPr>
          <p:cNvPr id="24587" name="Изображение 24586" descr="Picture background"/>
          <p:cNvPicPr>
            <a:picLocks noChangeAspect="1"/>
          </p:cNvPicPr>
          <p:nvPr/>
        </p:nvPicPr>
        <p:blipFill>
          <a:blip r:embed="rId4"/>
          <a:stretch>
            <a:fillRect/>
          </a:stretch>
        </p:blipFill>
        <p:spPr>
          <a:xfrm>
            <a:off x="6688138" y="6600825"/>
            <a:ext cx="4760912" cy="2603500"/>
          </a:xfrm>
          <a:prstGeom prst="rect">
            <a:avLst/>
          </a:prstGeom>
          <a:noFill/>
          <a:ln w="9525">
            <a:noFill/>
          </a:ln>
        </p:spPr>
      </p:pic>
    </p:spTree>
  </p:cSld>
  <p:clrMapOvr>
    <a:masterClrMapping/>
  </p:clrMapOvr>
  <p:transition spd="slow" advTm="15000">
    <p:newsflash/>
  </p:transition>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alpha val="100000"/>
              </a:srgbClr>
            </a:gs>
            <a:gs pos="39999">
              <a:srgbClr val="85C2FF">
                <a:alpha val="100000"/>
              </a:srgbClr>
            </a:gs>
            <a:gs pos="70000">
              <a:srgbClr val="C4D6EB">
                <a:alpha val="100000"/>
              </a:srgbClr>
            </a:gs>
            <a:gs pos="100000">
              <a:srgbClr val="FFEBFA">
                <a:alpha val="100000"/>
              </a:srgbClr>
            </a:gs>
          </a:gsLst>
          <a:path path="rect">
            <a:fillToRect l="100000" t="100000"/>
          </a:path>
          <a:tileRect/>
        </a:gradFill>
        <a:effectLst/>
      </p:bgPr>
    </p:bg>
    <p:spTree>
      <p:nvGrpSpPr>
        <p:cNvPr id="1" name=""/>
        <p:cNvGrpSpPr/>
        <p:nvPr/>
      </p:nvGrpSpPr>
      <p:grpSpPr/>
      <p:sp>
        <p:nvSpPr>
          <p:cNvPr id="25605" name="Прямоугольник 25604"/>
          <p:cNvSpPr/>
          <p:nvPr/>
        </p:nvSpPr>
        <p:spPr>
          <a:xfrm>
            <a:off x="3952875" y="479425"/>
            <a:ext cx="8569325" cy="6569075"/>
          </a:xfrm>
          <a:prstGeom prst="rect">
            <a:avLst/>
          </a:prstGeom>
          <a:noFill/>
          <a:ln w="9525">
            <a:noFill/>
          </a:ln>
        </p:spPr>
        <p:txBody>
          <a:bodyPr>
            <a:spAutoFit/>
          </a:bodyPr>
          <a:p>
            <a:pPr defTabSz="1279525" eaLnBrk="0" hangingPunct="0"/>
            <a:r>
              <a:rPr>
                <a:latin typeface="Times New Roman" panose="02020603050405020304" pitchFamily="18" charset="0"/>
              </a:rPr>
              <a:t>	Говоря о Warner Bros. Cartoons, невозможно обойти стороной Looney Tunes, потому что именно этот анимационный сериал не только стал пародией на творения Walt Disney, но и подарил Багза Банни, Даффи Дака, Уилл И. Койта, канарейку Твитти и не только. </a:t>
            </a:r>
            <a:endParaRPr>
              <a:latin typeface="Times New Roman" panose="02020603050405020304" pitchFamily="18" charset="0"/>
            </a:endParaRPr>
          </a:p>
          <a:p>
            <a:pPr defTabSz="1279525" eaLnBrk="0" hangingPunct="0"/>
            <a:r>
              <a:rPr>
                <a:latin typeface="Times New Roman" panose="02020603050405020304" pitchFamily="18" charset="0"/>
              </a:rPr>
              <a:t>	Удивительные, веселые и порой раздражающие персонажи были созданы талантливым Леоном Шлезингером в 1930 году. </a:t>
            </a:r>
            <a:endParaRPr>
              <a:latin typeface="Times New Roman" panose="02020603050405020304" pitchFamily="18" charset="0"/>
            </a:endParaRPr>
          </a:p>
          <a:p>
            <a:pPr defTabSz="1279525" eaLnBrk="0" hangingPunct="0"/>
            <a:r>
              <a:rPr>
                <a:latin typeface="Times New Roman" panose="02020603050405020304" pitchFamily="18" charset="0"/>
              </a:rPr>
              <a:t>	А в целом история Warner Bros. Cartoons началась с мультсериала «Веселые мелодии» (Merrie Melodies). Серия под названием It’s Got Me Again! впервые была номинирована на Оскар как «Лучший анимационный фильм». Looney Tunes, как и Merrie Melodies транслировались до 1969 года. </a:t>
            </a:r>
            <a:endParaRPr>
              <a:latin typeface="Times New Roman" panose="02020603050405020304" pitchFamily="18" charset="0"/>
            </a:endParaRPr>
          </a:p>
          <a:p>
            <a:pPr defTabSz="1279525" eaLnBrk="0" hangingPunct="0"/>
            <a:r>
              <a:rPr>
                <a:latin typeface="Times New Roman" panose="02020603050405020304" pitchFamily="18" charset="0"/>
              </a:rPr>
              <a:t>	В 1980 году Warner Bros. Animation стала приемником Warner Bros. Cartoons и подарила нам неугомонные «Приключения Тома и Джерри» (2006 год).</a:t>
            </a:r>
            <a:endParaRPr>
              <a:latin typeface="Times New Roman" panose="02020603050405020304" pitchFamily="18" charset="0"/>
            </a:endParaRPr>
          </a:p>
        </p:txBody>
      </p:sp>
      <p:pic>
        <p:nvPicPr>
          <p:cNvPr id="25607" name="Изображение 25606" descr="Picture background"/>
          <p:cNvPicPr>
            <a:picLocks noChangeAspect="1"/>
          </p:cNvPicPr>
          <p:nvPr/>
        </p:nvPicPr>
        <p:blipFill>
          <a:blip r:embed="rId1"/>
          <a:stretch>
            <a:fillRect/>
          </a:stretch>
        </p:blipFill>
        <p:spPr>
          <a:xfrm>
            <a:off x="0" y="0"/>
            <a:ext cx="3578225" cy="2011363"/>
          </a:xfrm>
          <a:prstGeom prst="rect">
            <a:avLst/>
          </a:prstGeom>
          <a:noFill/>
          <a:ln w="9525">
            <a:noFill/>
          </a:ln>
        </p:spPr>
      </p:pic>
      <p:pic>
        <p:nvPicPr>
          <p:cNvPr id="25609" name="Изображение 25608" descr="Picture background"/>
          <p:cNvPicPr>
            <a:picLocks noChangeAspect="1"/>
          </p:cNvPicPr>
          <p:nvPr/>
        </p:nvPicPr>
        <p:blipFill>
          <a:blip r:embed="rId2"/>
          <a:stretch>
            <a:fillRect/>
          </a:stretch>
        </p:blipFill>
        <p:spPr>
          <a:xfrm>
            <a:off x="0" y="2713038"/>
            <a:ext cx="3736975" cy="2989262"/>
          </a:xfrm>
          <a:prstGeom prst="rect">
            <a:avLst/>
          </a:prstGeom>
          <a:noFill/>
          <a:ln w="9525">
            <a:noFill/>
          </a:ln>
        </p:spPr>
      </p:pic>
      <p:pic>
        <p:nvPicPr>
          <p:cNvPr id="25611" name="Изображение 25610" descr="Picture background"/>
          <p:cNvPicPr>
            <a:picLocks noChangeAspect="1"/>
          </p:cNvPicPr>
          <p:nvPr/>
        </p:nvPicPr>
        <p:blipFill>
          <a:blip r:embed="rId3">
            <a:clrChange>
              <a:clrFrom>
                <a:srgbClr val="FEFEFE"/>
              </a:clrFrom>
              <a:clrTo>
                <a:srgbClr val="FEFEFE">
                  <a:alpha val="0"/>
                </a:srgbClr>
              </a:clrTo>
            </a:clrChange>
          </a:blip>
          <a:srcRect l="14764" r="14764"/>
          <a:stretch>
            <a:fillRect/>
          </a:stretch>
        </p:blipFill>
        <p:spPr>
          <a:xfrm>
            <a:off x="0" y="6215063"/>
            <a:ext cx="4240213" cy="3386137"/>
          </a:xfrm>
          <a:prstGeom prst="rect">
            <a:avLst/>
          </a:prstGeom>
          <a:noFill/>
          <a:ln w="9525">
            <a:noFill/>
          </a:ln>
        </p:spPr>
      </p:pic>
    </p:spTree>
  </p:cSld>
  <p:clrMapOvr>
    <a:masterClrMapping/>
  </p:clrMapOvr>
  <p:transition spd="slow" advTm="15000">
    <p:newsflash/>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alpha val="100000"/>
              </a:srgbClr>
            </a:gs>
            <a:gs pos="17999">
              <a:srgbClr val="99CCFF">
                <a:alpha val="100000"/>
              </a:srgbClr>
            </a:gs>
            <a:gs pos="36000">
              <a:srgbClr val="9966FF">
                <a:alpha val="100000"/>
              </a:srgbClr>
            </a:gs>
            <a:gs pos="61000">
              <a:srgbClr val="CC99FF">
                <a:alpha val="100000"/>
              </a:srgbClr>
            </a:gs>
            <a:gs pos="82001">
              <a:srgbClr val="99CCFF">
                <a:alpha val="100000"/>
              </a:srgbClr>
            </a:gs>
            <a:gs pos="100000">
              <a:srgbClr val="CCCCFF">
                <a:alpha val="100000"/>
              </a:srgbClr>
            </a:gs>
          </a:gsLst>
          <a:path path="rect">
            <a:fillToRect r="100000" b="100000"/>
          </a:path>
          <a:tileRect/>
        </a:gradFill>
        <a:effectLst/>
      </p:bgPr>
    </p:bg>
    <p:spTree>
      <p:nvGrpSpPr>
        <p:cNvPr id="1" name=""/>
        <p:cNvGrpSpPr/>
        <p:nvPr/>
      </p:nvGrpSpPr>
      <p:grpSpPr/>
      <p:pic>
        <p:nvPicPr>
          <p:cNvPr id="26628" name="Изображение 26627" descr="Pixar_Animation_Studios"/>
          <p:cNvPicPr>
            <a:picLocks noChangeAspect="1"/>
          </p:cNvPicPr>
          <p:nvPr/>
        </p:nvPicPr>
        <p:blipFill>
          <a:blip r:embed="rId1">
            <a:clrChange>
              <a:clrFrom>
                <a:srgbClr val="FFFFFF"/>
              </a:clrFrom>
              <a:clrTo>
                <a:srgbClr val="FFFFFF">
                  <a:alpha val="0"/>
                </a:srgbClr>
              </a:clrTo>
            </a:clrChange>
          </a:blip>
          <a:stretch>
            <a:fillRect/>
          </a:stretch>
        </p:blipFill>
        <p:spPr>
          <a:xfrm>
            <a:off x="-223837" y="0"/>
            <a:ext cx="5176837" cy="2579688"/>
          </a:xfrm>
          <a:prstGeom prst="rect">
            <a:avLst/>
          </a:prstGeom>
          <a:noFill/>
          <a:ln w="9525">
            <a:noFill/>
          </a:ln>
        </p:spPr>
      </p:pic>
      <p:sp>
        <p:nvSpPr>
          <p:cNvPr id="26629" name="Прямоугольник 26628"/>
          <p:cNvSpPr/>
          <p:nvPr/>
        </p:nvSpPr>
        <p:spPr>
          <a:xfrm>
            <a:off x="4672013" y="696913"/>
            <a:ext cx="7848600" cy="5807075"/>
          </a:xfrm>
          <a:prstGeom prst="rect">
            <a:avLst/>
          </a:prstGeom>
          <a:noFill/>
          <a:ln w="9525">
            <a:noFill/>
          </a:ln>
        </p:spPr>
        <p:txBody>
          <a:bodyPr>
            <a:spAutoFit/>
          </a:bodyPr>
          <a:p>
            <a:pPr defTabSz="1279525" eaLnBrk="0" hangingPunct="0"/>
            <a:r>
              <a:rPr>
                <a:latin typeface="Times New Roman" panose="02020603050405020304" pitchFamily="18" charset="0"/>
              </a:rPr>
              <a:t>	Студия PIXAR основана в 1979 году Джорджем Лукасом как часть его корпорации. </a:t>
            </a:r>
            <a:endParaRPr>
              <a:latin typeface="Times New Roman" panose="02020603050405020304" pitchFamily="18" charset="0"/>
            </a:endParaRPr>
          </a:p>
          <a:p>
            <a:pPr defTabSz="1279525" eaLnBrk="0" hangingPunct="0"/>
            <a:r>
              <a:rPr>
                <a:latin typeface="Times New Roman" panose="02020603050405020304" pitchFamily="18" charset="0"/>
              </a:rPr>
              <a:t>	В 1986 году компания была куплена Стивом Джобсом за смешную цену (по современным меркам) – 5 млн. долларов, однако в 2006 году Walt Disney Pictures перекупили PIXAR уже за 7,4 млрд.</a:t>
            </a:r>
            <a:endParaRPr>
              <a:latin typeface="Times New Roman" panose="02020603050405020304" pitchFamily="18" charset="0"/>
            </a:endParaRPr>
          </a:p>
          <a:p>
            <a:pPr defTabSz="1279525" eaLnBrk="0" hangingPunct="0"/>
            <a:r>
              <a:rPr>
                <a:latin typeface="Times New Roman" panose="02020603050405020304" pitchFamily="18" charset="0"/>
              </a:rPr>
              <a:t>	Учитывая кассовые сборы от наиболее известных работ студии, таких как «История игрушек», «В поисках Немо», «Корпорация монстров», это самая успешная компания с коммерческой точки зрения в истории кинематографа. </a:t>
            </a:r>
            <a:endParaRPr>
              <a:latin typeface="Times New Roman" panose="02020603050405020304" pitchFamily="18" charset="0"/>
            </a:endParaRPr>
          </a:p>
          <a:p>
            <a:pPr defTabSz="1279525" eaLnBrk="0" hangingPunct="0"/>
            <a:r>
              <a:rPr>
                <a:latin typeface="Times New Roman" panose="02020603050405020304" pitchFamily="18" charset="0"/>
              </a:rPr>
              <a:t>	Кроме того, PIXAR занимается выпуском программного обеспечения, которое успешно реализовано в фильмах «Титаник», «Властелин колец», «Матрица».</a:t>
            </a:r>
            <a:endParaRPr>
              <a:latin typeface="Times New Roman" panose="02020603050405020304" pitchFamily="18" charset="0"/>
            </a:endParaRPr>
          </a:p>
        </p:txBody>
      </p:sp>
      <p:pic>
        <p:nvPicPr>
          <p:cNvPr id="26631" name="Изображение 26630" descr="Picture background"/>
          <p:cNvPicPr>
            <a:picLocks noChangeAspect="1"/>
          </p:cNvPicPr>
          <p:nvPr/>
        </p:nvPicPr>
        <p:blipFill>
          <a:blip r:embed="rId2"/>
          <a:stretch>
            <a:fillRect/>
          </a:stretch>
        </p:blipFill>
        <p:spPr>
          <a:xfrm>
            <a:off x="279400" y="2543175"/>
            <a:ext cx="4021138" cy="2257425"/>
          </a:xfrm>
          <a:prstGeom prst="rect">
            <a:avLst/>
          </a:prstGeom>
          <a:noFill/>
          <a:ln w="9525">
            <a:noFill/>
          </a:ln>
        </p:spPr>
      </p:pic>
      <p:pic>
        <p:nvPicPr>
          <p:cNvPr id="26633" name="Изображение 26632" descr="i?id=34f9634cc77af4732139ffcdaa9d9ad55e3214e5-11531625-images-thumbs&amp;n=13"/>
          <p:cNvPicPr>
            <a:picLocks noChangeAspect="1"/>
          </p:cNvPicPr>
          <p:nvPr/>
        </p:nvPicPr>
        <p:blipFill>
          <a:blip r:embed="rId3"/>
          <a:stretch>
            <a:fillRect/>
          </a:stretch>
        </p:blipFill>
        <p:spPr>
          <a:xfrm>
            <a:off x="279400" y="5592763"/>
            <a:ext cx="4240213" cy="2384425"/>
          </a:xfrm>
          <a:prstGeom prst="rect">
            <a:avLst/>
          </a:prstGeom>
          <a:noFill/>
          <a:ln w="9525">
            <a:noFill/>
          </a:ln>
        </p:spPr>
      </p:pic>
      <p:pic>
        <p:nvPicPr>
          <p:cNvPr id="26635" name="Изображение 26634" descr="Picture background"/>
          <p:cNvPicPr>
            <a:picLocks noChangeAspect="1"/>
          </p:cNvPicPr>
          <p:nvPr/>
        </p:nvPicPr>
        <p:blipFill>
          <a:blip r:embed="rId4"/>
          <a:stretch>
            <a:fillRect/>
          </a:stretch>
        </p:blipFill>
        <p:spPr>
          <a:xfrm>
            <a:off x="4960938" y="6888163"/>
            <a:ext cx="7056437" cy="2352675"/>
          </a:xfrm>
          <a:prstGeom prst="rect">
            <a:avLst/>
          </a:prstGeom>
          <a:noFill/>
          <a:ln w="9525">
            <a:noFill/>
          </a:ln>
        </p:spPr>
      </p:pic>
    </p:spTree>
  </p:cSld>
  <p:clrMapOvr>
    <a:masterClrMapping/>
  </p:clrMapOvr>
  <p:transition spd="slow" advTm="15000">
    <p:newsflash/>
  </p:transition>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path path="rect">
            <a:fillToRect l="100000" b="100000"/>
          </a:path>
          <a:tileRect/>
        </a:gradFill>
        <a:effectLst/>
      </p:bgPr>
    </p:bg>
    <p:spTree>
      <p:nvGrpSpPr>
        <p:cNvPr id="1" name=""/>
        <p:cNvGrpSpPr/>
        <p:nvPr/>
      </p:nvGrpSpPr>
      <p:grpSpPr/>
      <p:pic>
        <p:nvPicPr>
          <p:cNvPr id="27652" name="Изображение 27651" descr="Blue_Sky_Studios"/>
          <p:cNvPicPr>
            <a:picLocks noChangeAspect="1"/>
          </p:cNvPicPr>
          <p:nvPr/>
        </p:nvPicPr>
        <p:blipFill>
          <a:blip r:embed="rId1"/>
          <a:stretch>
            <a:fillRect/>
          </a:stretch>
        </p:blipFill>
        <p:spPr>
          <a:xfrm>
            <a:off x="0" y="0"/>
            <a:ext cx="5392738" cy="2684463"/>
          </a:xfrm>
          <a:prstGeom prst="rect">
            <a:avLst/>
          </a:prstGeom>
          <a:noFill/>
          <a:ln w="9525">
            <a:noFill/>
          </a:ln>
        </p:spPr>
      </p:pic>
      <p:sp>
        <p:nvSpPr>
          <p:cNvPr id="27653" name="Прямоугольник 27652"/>
          <p:cNvSpPr/>
          <p:nvPr/>
        </p:nvSpPr>
        <p:spPr>
          <a:xfrm>
            <a:off x="5680075" y="263525"/>
            <a:ext cx="6626225" cy="4664075"/>
          </a:xfrm>
          <a:prstGeom prst="rect">
            <a:avLst/>
          </a:prstGeom>
          <a:noFill/>
          <a:ln w="9525">
            <a:noFill/>
          </a:ln>
        </p:spPr>
        <p:txBody>
          <a:bodyPr>
            <a:spAutoFit/>
          </a:bodyPr>
          <a:p>
            <a:pPr defTabSz="1279525" eaLnBrk="0" hangingPunct="0"/>
            <a:r>
              <a:rPr>
                <a:latin typeface="Times New Roman" panose="02020603050405020304" pitchFamily="18" charset="0"/>
              </a:rPr>
              <a:t>	</a:t>
            </a:r>
            <a:r>
              <a:rPr err="1">
                <a:latin typeface="Times New Roman" panose="02020603050405020304" pitchFamily="18" charset="0"/>
              </a:rPr>
              <a:t>Blue</a:t>
            </a:r>
            <a:r>
              <a:rPr>
                <a:latin typeface="Times New Roman" panose="02020603050405020304" pitchFamily="18" charset="0"/>
              </a:rPr>
              <a:t> Sky Studios является дочерней компанией 20th Century Fox. </a:t>
            </a:r>
            <a:endParaRPr>
              <a:latin typeface="Times New Roman" panose="02020603050405020304" pitchFamily="18" charset="0"/>
            </a:endParaRPr>
          </a:p>
          <a:p>
            <a:pPr defTabSz="1279525" eaLnBrk="0" hangingPunct="0"/>
            <a:r>
              <a:rPr>
                <a:latin typeface="Times New Roman" panose="02020603050405020304" pitchFamily="18" charset="0"/>
              </a:rPr>
              <a:t>	Основанная в 1987 году, студия занималась производством рекламных роликов и спецэффектов для кино. </a:t>
            </a:r>
            <a:endParaRPr>
              <a:latin typeface="Times New Roman" panose="02020603050405020304" pitchFamily="18" charset="0"/>
            </a:endParaRPr>
          </a:p>
          <a:p>
            <a:pPr defTabSz="1279525" eaLnBrk="0" hangingPunct="0"/>
            <a:r>
              <a:rPr>
                <a:latin typeface="Times New Roman" panose="02020603050405020304" pitchFamily="18" charset="0"/>
              </a:rPr>
              <a:t>	Однако в 1997 году ее выкупила компания 20th Century Fox и Blue Sky Studios сосредоточилась на создании анимационных картин. </a:t>
            </a:r>
            <a:endParaRPr>
              <a:latin typeface="Times New Roman" panose="02020603050405020304" pitchFamily="18" charset="0"/>
            </a:endParaRPr>
          </a:p>
          <a:p>
            <a:pPr defTabSz="1279525" eaLnBrk="0" hangingPunct="0"/>
            <a:r>
              <a:rPr>
                <a:latin typeface="Times New Roman" panose="02020603050405020304" pitchFamily="18" charset="0"/>
              </a:rPr>
              <a:t>	Среди наиболее известных стоит отметить «Ледниковый период», «Рио», «Роботы» и «Хортон».</a:t>
            </a:r>
            <a:endParaRPr>
              <a:latin typeface="Times New Roman" panose="02020603050405020304" pitchFamily="18" charset="0"/>
            </a:endParaRPr>
          </a:p>
        </p:txBody>
      </p:sp>
      <p:pic>
        <p:nvPicPr>
          <p:cNvPr id="27655" name="Изображение 27654" descr="Picture background"/>
          <p:cNvPicPr>
            <a:picLocks noChangeAspect="1"/>
          </p:cNvPicPr>
          <p:nvPr/>
        </p:nvPicPr>
        <p:blipFill>
          <a:blip r:embed="rId2"/>
          <a:stretch>
            <a:fillRect/>
          </a:stretch>
        </p:blipFill>
        <p:spPr>
          <a:xfrm>
            <a:off x="352425" y="2928938"/>
            <a:ext cx="5002213" cy="2833687"/>
          </a:xfrm>
          <a:prstGeom prst="rect">
            <a:avLst/>
          </a:prstGeom>
          <a:noFill/>
          <a:ln w="9525">
            <a:noFill/>
          </a:ln>
        </p:spPr>
      </p:pic>
      <p:pic>
        <p:nvPicPr>
          <p:cNvPr id="27657" name="Изображение 27656" descr="Picture background"/>
          <p:cNvPicPr>
            <a:picLocks noChangeAspect="1"/>
          </p:cNvPicPr>
          <p:nvPr/>
        </p:nvPicPr>
        <p:blipFill>
          <a:blip r:embed="rId3"/>
          <a:stretch>
            <a:fillRect/>
          </a:stretch>
        </p:blipFill>
        <p:spPr>
          <a:xfrm>
            <a:off x="1720850" y="6313488"/>
            <a:ext cx="4679950" cy="2632075"/>
          </a:xfrm>
          <a:prstGeom prst="rect">
            <a:avLst/>
          </a:prstGeom>
          <a:noFill/>
          <a:ln w="9525">
            <a:noFill/>
          </a:ln>
        </p:spPr>
      </p:pic>
      <p:pic>
        <p:nvPicPr>
          <p:cNvPr id="27659" name="Изображение 27658" descr="Picture background"/>
          <p:cNvPicPr>
            <a:picLocks noChangeAspect="1"/>
          </p:cNvPicPr>
          <p:nvPr/>
        </p:nvPicPr>
        <p:blipFill>
          <a:blip r:embed="rId4"/>
          <a:stretch>
            <a:fillRect/>
          </a:stretch>
        </p:blipFill>
        <p:spPr>
          <a:xfrm>
            <a:off x="7337425" y="5160963"/>
            <a:ext cx="4641850" cy="3481387"/>
          </a:xfrm>
          <a:prstGeom prst="rect">
            <a:avLst/>
          </a:prstGeom>
          <a:noFill/>
          <a:ln w="9525">
            <a:noFill/>
          </a:ln>
        </p:spPr>
      </p:pic>
    </p:spTree>
  </p:cSld>
  <p:clrMapOvr>
    <a:masterClrMapping/>
  </p:clrMapOvr>
  <p:transition spd="slow" advTm="15000">
    <p:newsflash/>
  </p:transition>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2"/>
            </a:gs>
            <a:gs pos="50000">
              <a:schemeClr val="bg1"/>
            </a:gs>
            <a:gs pos="100000">
              <a:schemeClr val="accent2"/>
            </a:gs>
          </a:gsLst>
          <a:lin ang="18900000" scaled="1"/>
          <a:tileRect/>
        </a:gradFill>
        <a:effectLst/>
      </p:bgPr>
    </p:bg>
    <p:spTree>
      <p:nvGrpSpPr>
        <p:cNvPr id="1" name=""/>
        <p:cNvGrpSpPr/>
        <p:nvPr/>
      </p:nvGrpSpPr>
      <p:grpSpPr/>
      <p:pic>
        <p:nvPicPr>
          <p:cNvPr id="28676" name="Изображение 28675" descr="Studio-Ghibli"/>
          <p:cNvPicPr>
            <a:picLocks noChangeAspect="1"/>
          </p:cNvPicPr>
          <p:nvPr/>
        </p:nvPicPr>
        <p:blipFill>
          <a:blip r:embed="rId1"/>
          <a:stretch>
            <a:fillRect/>
          </a:stretch>
        </p:blipFill>
        <p:spPr>
          <a:xfrm>
            <a:off x="0" y="0"/>
            <a:ext cx="4313238" cy="2959100"/>
          </a:xfrm>
          <a:prstGeom prst="rect">
            <a:avLst/>
          </a:prstGeom>
          <a:noFill/>
          <a:ln w="9525">
            <a:noFill/>
          </a:ln>
        </p:spPr>
      </p:pic>
      <p:sp>
        <p:nvSpPr>
          <p:cNvPr id="28677" name="Прямоугольник 28676"/>
          <p:cNvSpPr/>
          <p:nvPr/>
        </p:nvSpPr>
        <p:spPr>
          <a:xfrm>
            <a:off x="4672013" y="192088"/>
            <a:ext cx="7848600" cy="6569075"/>
          </a:xfrm>
          <a:prstGeom prst="rect">
            <a:avLst/>
          </a:prstGeom>
          <a:noFill/>
          <a:ln w="9525">
            <a:noFill/>
          </a:ln>
        </p:spPr>
        <p:txBody>
          <a:bodyPr>
            <a:spAutoFit/>
          </a:bodyPr>
          <a:p>
            <a:pPr defTabSz="1279525" eaLnBrk="0" hangingPunct="0"/>
            <a:r>
              <a:rPr>
                <a:latin typeface="Times New Roman" panose="02020603050405020304" pitchFamily="18" charset="0"/>
              </a:rPr>
              <a:t>	Поклонники японской анимации, безусловно, хорошо знакомы с великолепными работами Studio Ghibli. Она основана в 1983 году Хаяо Миядзаки, сценаристом и режиссером. </a:t>
            </a:r>
            <a:endParaRPr>
              <a:latin typeface="Times New Roman" panose="02020603050405020304" pitchFamily="18" charset="0"/>
            </a:endParaRPr>
          </a:p>
          <a:p>
            <a:pPr defTabSz="1279525" eaLnBrk="0" hangingPunct="0"/>
            <a:r>
              <a:rPr>
                <a:latin typeface="Times New Roman" panose="02020603050405020304" pitchFamily="18" charset="0"/>
              </a:rPr>
              <a:t>	Первой работой была полнометражная картина «Навсикая из Долины Ветров», вдохновленная Антуаном де Сент-Экзюпери. </a:t>
            </a:r>
            <a:endParaRPr>
              <a:latin typeface="Times New Roman" panose="02020603050405020304" pitchFamily="18" charset="0"/>
            </a:endParaRPr>
          </a:p>
          <a:p>
            <a:pPr defTabSz="1279525" eaLnBrk="0" hangingPunct="0"/>
            <a:r>
              <a:rPr>
                <a:latin typeface="Times New Roman" panose="02020603050405020304" pitchFamily="18" charset="0"/>
              </a:rPr>
              <a:t>	</a:t>
            </a:r>
            <a:r>
              <a:rPr err="1">
                <a:latin typeface="Times New Roman" panose="02020603050405020304" pitchFamily="18" charset="0"/>
              </a:rPr>
              <a:t>Миядзаки</a:t>
            </a:r>
            <a:r>
              <a:rPr>
                <a:latin typeface="Times New Roman" panose="02020603050405020304" pitchFamily="18" charset="0"/>
              </a:rPr>
              <a:t> стремился создать студию, которая будет выпускать качественную японскую анимацию. Несмотря на огромный риск, Studio Ghibli ждал огромный успех. </a:t>
            </a:r>
            <a:endParaRPr>
              <a:latin typeface="Times New Roman" panose="02020603050405020304" pitchFamily="18" charset="0"/>
            </a:endParaRPr>
          </a:p>
          <a:p>
            <a:pPr defTabSz="1279525" eaLnBrk="0" hangingPunct="0"/>
            <a:r>
              <a:rPr>
                <a:latin typeface="Times New Roman" panose="02020603050405020304" pitchFamily="18" charset="0"/>
              </a:rPr>
              <a:t>	Среди наиболее известных работ: «Принцесса Мононокэ», «Мой сосед Тоторо», «Унесенные призраками». </a:t>
            </a:r>
            <a:endParaRPr>
              <a:latin typeface="Times New Roman" panose="02020603050405020304" pitchFamily="18" charset="0"/>
            </a:endParaRPr>
          </a:p>
          <a:p>
            <a:pPr defTabSz="1279525" eaLnBrk="0" hangingPunct="0"/>
            <a:r>
              <a:rPr>
                <a:latin typeface="Times New Roman" panose="02020603050405020304" pitchFamily="18" charset="0"/>
              </a:rPr>
              <a:t>	Финальной работой стала картина «Ветер крепчает» (2013 год), посвященная самолетам, главной страсти самого Миядзаки.</a:t>
            </a:r>
            <a:endParaRPr>
              <a:latin typeface="Times New Roman" panose="02020603050405020304" pitchFamily="18" charset="0"/>
            </a:endParaRPr>
          </a:p>
        </p:txBody>
      </p:sp>
      <p:pic>
        <p:nvPicPr>
          <p:cNvPr id="28679" name="Изображение 28678" descr="Picture background"/>
          <p:cNvPicPr>
            <a:picLocks noChangeAspect="1"/>
          </p:cNvPicPr>
          <p:nvPr/>
        </p:nvPicPr>
        <p:blipFill>
          <a:blip r:embed="rId2"/>
          <a:stretch>
            <a:fillRect/>
          </a:stretch>
        </p:blipFill>
        <p:spPr>
          <a:xfrm>
            <a:off x="712788" y="3333750"/>
            <a:ext cx="2933700" cy="2933700"/>
          </a:xfrm>
          <a:prstGeom prst="rect">
            <a:avLst/>
          </a:prstGeom>
          <a:noFill/>
          <a:ln w="9525">
            <a:noFill/>
          </a:ln>
        </p:spPr>
      </p:pic>
      <p:pic>
        <p:nvPicPr>
          <p:cNvPr id="28681" name="Изображение 28680" descr="Picture background"/>
          <p:cNvPicPr>
            <a:picLocks noChangeAspect="1"/>
          </p:cNvPicPr>
          <p:nvPr/>
        </p:nvPicPr>
        <p:blipFill>
          <a:blip r:embed="rId3"/>
          <a:stretch>
            <a:fillRect/>
          </a:stretch>
        </p:blipFill>
        <p:spPr>
          <a:xfrm>
            <a:off x="1647825" y="6745288"/>
            <a:ext cx="3384550" cy="2727325"/>
          </a:xfrm>
          <a:prstGeom prst="rect">
            <a:avLst/>
          </a:prstGeom>
          <a:noFill/>
          <a:ln w="9525">
            <a:noFill/>
          </a:ln>
        </p:spPr>
      </p:pic>
      <p:pic>
        <p:nvPicPr>
          <p:cNvPr id="28683" name="Изображение 28682" descr="Picture background"/>
          <p:cNvPicPr>
            <a:picLocks noChangeAspect="1"/>
          </p:cNvPicPr>
          <p:nvPr/>
        </p:nvPicPr>
        <p:blipFill>
          <a:blip r:embed="rId4"/>
          <a:stretch>
            <a:fillRect/>
          </a:stretch>
        </p:blipFill>
        <p:spPr>
          <a:xfrm>
            <a:off x="6832600" y="6745288"/>
            <a:ext cx="4816475" cy="2709862"/>
          </a:xfrm>
          <a:prstGeom prst="rect">
            <a:avLst/>
          </a:prstGeom>
          <a:noFill/>
          <a:ln w="9525">
            <a:noFill/>
          </a:ln>
        </p:spPr>
      </p:pic>
    </p:spTree>
  </p:cSld>
  <p:clrMapOvr>
    <a:masterClrMapping/>
  </p:clrMapOvr>
  <p:transition spd="slow" advTm="15000">
    <p:newsflash/>
  </p:transition>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66CCFF"/>
            </a:gs>
          </a:gsLst>
          <a:path path="rect">
            <a:fillToRect t="100000" r="100000"/>
          </a:path>
          <a:tileRect/>
        </a:gradFill>
        <a:effectLst/>
      </p:bgPr>
    </p:bg>
    <p:spTree>
      <p:nvGrpSpPr>
        <p:cNvPr id="1" name=""/>
        <p:cNvGrpSpPr/>
        <p:nvPr/>
      </p:nvGrpSpPr>
      <p:grpSpPr/>
      <p:sp>
        <p:nvSpPr>
          <p:cNvPr id="29700" name="Прямоугольник 29699"/>
          <p:cNvSpPr/>
          <p:nvPr/>
        </p:nvSpPr>
        <p:spPr>
          <a:xfrm>
            <a:off x="4960938" y="263525"/>
            <a:ext cx="7697787" cy="5045075"/>
          </a:xfrm>
          <a:prstGeom prst="rect">
            <a:avLst/>
          </a:prstGeom>
          <a:noFill/>
          <a:ln w="9525">
            <a:noFill/>
          </a:ln>
        </p:spPr>
        <p:txBody>
          <a:bodyPr>
            <a:spAutoFit/>
          </a:bodyPr>
          <a:p>
            <a:pPr defTabSz="1279525" eaLnBrk="0" hangingPunct="0"/>
            <a:r>
              <a:rPr>
                <a:latin typeface="Times New Roman" panose="02020603050405020304" pitchFamily="18" charset="0"/>
              </a:rPr>
              <a:t>	</a:t>
            </a:r>
            <a:r>
              <a:rPr lang="en-US" altLang="x-none">
                <a:latin typeface="Times New Roman" panose="02020603050405020304" pitchFamily="18" charset="0"/>
              </a:rPr>
              <a:t>DreamWorks Animation SKG </a:t>
            </a:r>
            <a:r>
              <a:rPr>
                <a:latin typeface="Times New Roman" panose="02020603050405020304" pitchFamily="18" charset="0"/>
              </a:rPr>
              <a:t>основана</a:t>
            </a:r>
            <a:r>
              <a:rPr lang="en-US" altLang="x-none">
                <a:latin typeface="Times New Roman" panose="02020603050405020304" pitchFamily="18" charset="0"/>
              </a:rPr>
              <a:t> </a:t>
            </a:r>
            <a:r>
              <a:rPr>
                <a:latin typeface="Times New Roman" panose="02020603050405020304" pitchFamily="18" charset="0"/>
              </a:rPr>
              <a:t>в</a:t>
            </a:r>
            <a:r>
              <a:rPr lang="en-US" altLang="x-none">
                <a:latin typeface="Times New Roman" panose="02020603050405020304" pitchFamily="18" charset="0"/>
              </a:rPr>
              <a:t> 1994 </a:t>
            </a:r>
            <a:r>
              <a:rPr>
                <a:latin typeface="Times New Roman" panose="02020603050405020304" pitchFamily="18" charset="0"/>
              </a:rPr>
              <a:t>году</a:t>
            </a:r>
            <a:r>
              <a:rPr lang="en-US" altLang="x-none">
                <a:latin typeface="Times New Roman" panose="02020603050405020304" pitchFamily="18" charset="0"/>
              </a:rPr>
              <a:t>. </a:t>
            </a:r>
            <a:endParaRPr>
              <a:latin typeface="Times New Roman" panose="02020603050405020304" pitchFamily="18" charset="0"/>
            </a:endParaRPr>
          </a:p>
          <a:p>
            <a:pPr defTabSz="1279525" eaLnBrk="0" hangingPunct="0"/>
            <a:r>
              <a:rPr>
                <a:latin typeface="Times New Roman" panose="02020603050405020304" pitchFamily="18" charset="0"/>
              </a:rPr>
              <a:t>	Первые работы студии были исполненные драматизма рисованные картины «Принц Египта», «Дорога на Эльдорадо», «Спирит: душа прерий». </a:t>
            </a:r>
            <a:endParaRPr>
              <a:latin typeface="Times New Roman" panose="02020603050405020304" pitchFamily="18" charset="0"/>
            </a:endParaRPr>
          </a:p>
          <a:p>
            <a:pPr defTabSz="1279525" eaLnBrk="0" hangingPunct="0"/>
            <a:r>
              <a:rPr>
                <a:latin typeface="Times New Roman" panose="02020603050405020304" pitchFamily="18" charset="0"/>
              </a:rPr>
              <a:t>	Это отличительная черта студии, которую сегодня называют «классикой». </a:t>
            </a:r>
            <a:endParaRPr>
              <a:latin typeface="Times New Roman" panose="02020603050405020304" pitchFamily="18" charset="0"/>
            </a:endParaRPr>
          </a:p>
          <a:p>
            <a:pPr defTabSz="1279525" eaLnBrk="0" hangingPunct="0"/>
            <a:r>
              <a:rPr>
                <a:latin typeface="Times New Roman" panose="02020603050405020304" pitchFamily="18" charset="0"/>
              </a:rPr>
              <a:t>	Однако затем философия анимационных картин несколько изменилась, и сценаристы сделали ставку на юмор. </a:t>
            </a:r>
            <a:endParaRPr>
              <a:latin typeface="Times New Roman" panose="02020603050405020304" pitchFamily="18" charset="0"/>
            </a:endParaRPr>
          </a:p>
          <a:p>
            <a:pPr defTabSz="1279525" eaLnBrk="0" hangingPunct="0"/>
            <a:r>
              <a:rPr>
                <a:latin typeface="Times New Roman" panose="02020603050405020304" pitchFamily="18" charset="0"/>
              </a:rPr>
              <a:t>	Так появились «Шрек», «Кунг-фу панда», «Мегамозг», «Мадагаскар», «Как приручить дракона» и другие популярные картины.</a:t>
            </a:r>
            <a:endParaRPr>
              <a:latin typeface="Times New Roman" panose="02020603050405020304" pitchFamily="18" charset="0"/>
            </a:endParaRPr>
          </a:p>
        </p:txBody>
      </p:sp>
      <p:pic>
        <p:nvPicPr>
          <p:cNvPr id="29701" name="Изображение 29700" descr="dreamworks"/>
          <p:cNvPicPr>
            <a:picLocks noChangeAspect="1"/>
          </p:cNvPicPr>
          <p:nvPr/>
        </p:nvPicPr>
        <p:blipFill>
          <a:blip r:embed="rId1"/>
          <a:stretch>
            <a:fillRect/>
          </a:stretch>
        </p:blipFill>
        <p:spPr>
          <a:xfrm>
            <a:off x="0" y="0"/>
            <a:ext cx="4600575" cy="2813050"/>
          </a:xfrm>
          <a:prstGeom prst="rect">
            <a:avLst/>
          </a:prstGeom>
          <a:noFill/>
          <a:ln w="9525">
            <a:noFill/>
          </a:ln>
        </p:spPr>
      </p:pic>
      <p:pic>
        <p:nvPicPr>
          <p:cNvPr id="29703" name="Изображение 29702" descr="Picture background"/>
          <p:cNvPicPr>
            <a:picLocks noChangeAspect="1"/>
          </p:cNvPicPr>
          <p:nvPr/>
        </p:nvPicPr>
        <p:blipFill>
          <a:blip r:embed="rId2"/>
          <a:stretch>
            <a:fillRect/>
          </a:stretch>
        </p:blipFill>
        <p:spPr>
          <a:xfrm>
            <a:off x="639763" y="3192463"/>
            <a:ext cx="2143125" cy="3216275"/>
          </a:xfrm>
          <a:prstGeom prst="rect">
            <a:avLst/>
          </a:prstGeom>
          <a:noFill/>
          <a:ln w="9525">
            <a:noFill/>
          </a:ln>
        </p:spPr>
      </p:pic>
      <p:pic>
        <p:nvPicPr>
          <p:cNvPr id="29705" name="Изображение 29704" descr="Picture background"/>
          <p:cNvPicPr>
            <a:picLocks noChangeAspect="1"/>
          </p:cNvPicPr>
          <p:nvPr/>
        </p:nvPicPr>
        <p:blipFill>
          <a:blip r:embed="rId3">
            <a:clrChange>
              <a:clrFrom>
                <a:srgbClr val="FFFFFF"/>
              </a:clrFrom>
              <a:clrTo>
                <a:srgbClr val="FFFFFF">
                  <a:alpha val="0"/>
                </a:srgbClr>
              </a:clrTo>
            </a:clrChange>
          </a:blip>
          <a:stretch>
            <a:fillRect/>
          </a:stretch>
        </p:blipFill>
        <p:spPr>
          <a:xfrm>
            <a:off x="3087688" y="5376863"/>
            <a:ext cx="2987675" cy="3983037"/>
          </a:xfrm>
          <a:prstGeom prst="rect">
            <a:avLst/>
          </a:prstGeom>
          <a:noFill/>
          <a:ln w="9525">
            <a:noFill/>
          </a:ln>
        </p:spPr>
      </p:pic>
      <p:pic>
        <p:nvPicPr>
          <p:cNvPr id="29707" name="Изображение 29706" descr="Picture background"/>
          <p:cNvPicPr>
            <a:picLocks noChangeAspect="1"/>
          </p:cNvPicPr>
          <p:nvPr/>
        </p:nvPicPr>
        <p:blipFill>
          <a:blip r:embed="rId4">
            <a:clrChange>
              <a:clrFrom>
                <a:srgbClr val="FFFFFF"/>
              </a:clrFrom>
              <a:clrTo>
                <a:srgbClr val="FFFFFF">
                  <a:alpha val="0"/>
                </a:srgbClr>
              </a:clrTo>
            </a:clrChange>
          </a:blip>
          <a:stretch>
            <a:fillRect/>
          </a:stretch>
        </p:blipFill>
        <p:spPr>
          <a:xfrm>
            <a:off x="9696450" y="5087938"/>
            <a:ext cx="3105150" cy="3105150"/>
          </a:xfrm>
          <a:prstGeom prst="rect">
            <a:avLst/>
          </a:prstGeom>
          <a:noFill/>
          <a:ln w="9525">
            <a:noFill/>
          </a:ln>
        </p:spPr>
      </p:pic>
      <p:pic>
        <p:nvPicPr>
          <p:cNvPr id="29709" name="Изображение 29708" descr="Picture background"/>
          <p:cNvPicPr>
            <a:picLocks noChangeAspect="1"/>
          </p:cNvPicPr>
          <p:nvPr/>
        </p:nvPicPr>
        <p:blipFill>
          <a:blip r:embed="rId5"/>
          <a:stretch>
            <a:fillRect/>
          </a:stretch>
        </p:blipFill>
        <p:spPr>
          <a:xfrm>
            <a:off x="6688138" y="5737225"/>
            <a:ext cx="2154237" cy="2865438"/>
          </a:xfrm>
          <a:prstGeom prst="rect">
            <a:avLst/>
          </a:prstGeom>
          <a:noFill/>
          <a:ln w="9525">
            <a:noFill/>
          </a:ln>
        </p:spPr>
      </p:pic>
    </p:spTree>
  </p:cSld>
  <p:clrMapOvr>
    <a:masterClrMapping/>
  </p:clrMapOvr>
  <p:transition spd="slow" advTm="15000">
    <p:newsflash/>
  </p:transition>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EE7F2">
                <a:alpha val="100000"/>
              </a:srgbClr>
            </a:gs>
            <a:gs pos="9000">
              <a:srgbClr val="FBD49C">
                <a:alpha val="100000"/>
              </a:srgbClr>
            </a:gs>
            <a:gs pos="19500">
              <a:srgbClr val="FBA97D">
                <a:alpha val="100000"/>
              </a:srgbClr>
            </a:gs>
            <a:gs pos="32000">
              <a:srgbClr val="FAC77D">
                <a:alpha val="100000"/>
              </a:srgbClr>
            </a:gs>
            <a:gs pos="41000">
              <a:srgbClr val="FEE7F2">
                <a:alpha val="100000"/>
              </a:srgbClr>
            </a:gs>
            <a:gs pos="50000">
              <a:srgbClr val="FBEAC7">
                <a:alpha val="100000"/>
              </a:srgbClr>
            </a:gs>
            <a:gs pos="59000">
              <a:srgbClr val="FEE7F2">
                <a:alpha val="100000"/>
              </a:srgbClr>
            </a:gs>
            <a:gs pos="68000">
              <a:srgbClr val="FAC77D">
                <a:alpha val="100000"/>
              </a:srgbClr>
            </a:gs>
            <a:gs pos="80500">
              <a:srgbClr val="FBA97D">
                <a:alpha val="100000"/>
              </a:srgbClr>
            </a:gs>
            <a:gs pos="91000">
              <a:srgbClr val="FBD49C">
                <a:alpha val="100000"/>
              </a:srgbClr>
            </a:gs>
            <a:gs pos="100000">
              <a:srgbClr val="FEE7F2">
                <a:alpha val="100000"/>
              </a:srgbClr>
            </a:gs>
          </a:gsLst>
          <a:lin ang="2700000" scaled="1"/>
          <a:tileRect/>
        </a:gradFill>
        <a:effectLst/>
      </p:bgPr>
    </p:bg>
    <p:spTree>
      <p:nvGrpSpPr>
        <p:cNvPr id="1" name=""/>
        <p:cNvGrpSpPr/>
        <p:nvPr/>
      </p:nvGrpSpPr>
      <p:grpSpPr/>
      <p:sp>
        <p:nvSpPr>
          <p:cNvPr id="37892" name="Прямоугольник 37891"/>
          <p:cNvSpPr/>
          <p:nvPr/>
        </p:nvSpPr>
        <p:spPr>
          <a:xfrm>
            <a:off x="3232150" y="6529388"/>
            <a:ext cx="9280525" cy="1997075"/>
          </a:xfrm>
          <a:prstGeom prst="rect">
            <a:avLst/>
          </a:prstGeom>
          <a:noFill/>
          <a:ln w="9525">
            <a:noFill/>
          </a:ln>
        </p:spPr>
        <p:txBody>
          <a:bodyPr anchor="ctr" anchorCtr="0">
            <a:spAutoFit/>
          </a:bodyPr>
          <a:p>
            <a:pPr eaLnBrk="0" hangingPunct="0"/>
            <a:r>
              <a:rPr b="1" i="1">
                <a:latin typeface="Times New Roman" panose="02020603050405020304" pitchFamily="18" charset="0"/>
              </a:rPr>
              <a:t>« Мультипликация – это особенное занятие, которое лучше всего подходит тем, кто толком не умеет ни рисовать, ни писать. Но зато она позволяет склеить эти два </a:t>
            </a:r>
            <a:r>
              <a:rPr b="1" i="1" err="1">
                <a:latin typeface="Times New Roman" panose="02020603050405020304" pitchFamily="18" charset="0"/>
              </a:rPr>
              <a:t>полуталанта</a:t>
            </a:r>
            <a:r>
              <a:rPr b="1" i="1">
                <a:latin typeface="Times New Roman" panose="02020603050405020304" pitchFamily="18" charset="0"/>
              </a:rPr>
              <a:t> вместе и даже составить себе карьеру.» </a:t>
            </a:r>
            <a:endParaRPr b="1" i="1">
              <a:latin typeface="Times New Roman" panose="02020603050405020304" pitchFamily="18" charset="0"/>
            </a:endParaRPr>
          </a:p>
          <a:p>
            <a:pPr eaLnBrk="0" hangingPunct="0"/>
            <a:r>
              <a:rPr b="1" i="1">
                <a:latin typeface="Times New Roman" panose="02020603050405020304" pitchFamily="18" charset="0"/>
              </a:rPr>
              <a:t>Мэтт </a:t>
            </a:r>
            <a:r>
              <a:rPr b="1" i="1" err="1">
                <a:latin typeface="Times New Roman" panose="02020603050405020304" pitchFamily="18" charset="0"/>
              </a:rPr>
              <a:t>Гроунинг</a:t>
            </a:r>
            <a:endParaRPr b="1" i="1">
              <a:latin typeface="Times New Roman" panose="02020603050405020304" pitchFamily="18" charset="0"/>
            </a:endParaRPr>
          </a:p>
        </p:txBody>
      </p:sp>
      <p:sp>
        <p:nvSpPr>
          <p:cNvPr id="37894" name="Прямоугольник 37893"/>
          <p:cNvSpPr/>
          <p:nvPr/>
        </p:nvSpPr>
        <p:spPr>
          <a:xfrm>
            <a:off x="423863" y="4440238"/>
            <a:ext cx="10728325" cy="1235075"/>
          </a:xfrm>
          <a:prstGeom prst="rect">
            <a:avLst/>
          </a:prstGeom>
          <a:noFill/>
          <a:ln w="9525">
            <a:noFill/>
          </a:ln>
        </p:spPr>
        <p:txBody>
          <a:bodyPr anchor="ctr" anchorCtr="0">
            <a:spAutoFit/>
          </a:bodyPr>
          <a:p>
            <a:pPr eaLnBrk="0" hangingPunct="0"/>
            <a:r>
              <a:rPr b="1" i="1">
                <a:latin typeface="Times New Roman" panose="02020603050405020304" pitchFamily="18" charset="0"/>
              </a:rPr>
              <a:t>«Искусство мультипликации не знает границ, потому что </a:t>
            </a:r>
            <a:endParaRPr b="1" i="1">
              <a:latin typeface="Times New Roman" panose="02020603050405020304" pitchFamily="18" charset="0"/>
            </a:endParaRPr>
          </a:p>
          <a:p>
            <a:pPr eaLnBrk="0" hangingPunct="0"/>
            <a:r>
              <a:rPr b="1" i="1">
                <a:latin typeface="Times New Roman" panose="02020603050405020304" pitchFamily="18" charset="0"/>
              </a:rPr>
              <a:t>совпадает с границами фантазии» </a:t>
            </a:r>
            <a:endParaRPr b="1" i="1">
              <a:latin typeface="Times New Roman" panose="02020603050405020304" pitchFamily="18" charset="0"/>
            </a:endParaRPr>
          </a:p>
          <a:p>
            <a:pPr eaLnBrk="0" hangingPunct="0"/>
            <a:r>
              <a:rPr b="1" i="1">
                <a:latin typeface="Times New Roman" panose="02020603050405020304" pitchFamily="18" charset="0"/>
              </a:rPr>
              <a:t>режиссер </a:t>
            </a:r>
            <a:r>
              <a:rPr b="1" i="1" err="1">
                <a:latin typeface="Times New Roman" panose="02020603050405020304" pitchFamily="18" charset="0"/>
              </a:rPr>
              <a:t>Душан</a:t>
            </a:r>
            <a:r>
              <a:rPr b="1" i="1">
                <a:latin typeface="Times New Roman" panose="02020603050405020304" pitchFamily="18" charset="0"/>
              </a:rPr>
              <a:t> </a:t>
            </a:r>
            <a:r>
              <a:rPr b="1" i="1" err="1">
                <a:latin typeface="Times New Roman" panose="02020603050405020304" pitchFamily="18" charset="0"/>
              </a:rPr>
              <a:t>Вукотич</a:t>
            </a:r>
            <a:endParaRPr b="1" i="1">
              <a:latin typeface="Times New Roman" panose="02020603050405020304" pitchFamily="18" charset="0"/>
            </a:endParaRPr>
          </a:p>
        </p:txBody>
      </p:sp>
      <p:sp>
        <p:nvSpPr>
          <p:cNvPr id="37895" name="Прямоугольник 37894"/>
          <p:cNvSpPr/>
          <p:nvPr/>
        </p:nvSpPr>
        <p:spPr>
          <a:xfrm>
            <a:off x="423863" y="696913"/>
            <a:ext cx="11952287" cy="2519362"/>
          </a:xfrm>
          <a:prstGeom prst="rect">
            <a:avLst/>
          </a:prstGeom>
        </p:spPr>
        <p:txBody>
          <a:bodyPr wrap="none" fromWordArt="1">
            <a:prstTxWarp prst="textPlain">
              <a:avLst>
                <a:gd name="adj" fmla="val 50000"/>
              </a:avLst>
            </a:prstTxWarp>
            <a:normAutofit/>
          </a:bodyPr>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Что говорят</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 мультипликаторы </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о мультипликации</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p:txBody>
      </p:sp>
    </p:spTree>
  </p:cSld>
  <p:clrMapOvr>
    <a:masterClrMapping/>
  </p:clrMapOvr>
  <p:transition spd="slow" advTm="15000">
    <p:newsflash/>
  </p:transition>
</p:sld>
</file>

<file path=ppt/slides/slide2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FFCCFF"/>
            </a:gs>
            <a:gs pos="100000">
              <a:schemeClr val="bg1"/>
            </a:gs>
          </a:gsLst>
          <a:path path="shape">
            <a:fillToRect l="50000" t="50000" r="50000" b="50000"/>
          </a:path>
          <a:tileRect/>
        </a:gradFill>
        <a:effectLst/>
      </p:bgPr>
    </p:bg>
    <p:spTree>
      <p:nvGrpSpPr>
        <p:cNvPr id="1" name=""/>
        <p:cNvGrpSpPr/>
        <p:nvPr/>
      </p:nvGrpSpPr>
      <p:grpSpPr/>
      <p:sp>
        <p:nvSpPr>
          <p:cNvPr id="30724" name="Прямоугольник 30723"/>
          <p:cNvSpPr/>
          <p:nvPr/>
        </p:nvSpPr>
        <p:spPr>
          <a:xfrm>
            <a:off x="5321300" y="136525"/>
            <a:ext cx="6975475" cy="4664075"/>
          </a:xfrm>
          <a:prstGeom prst="rect">
            <a:avLst/>
          </a:prstGeom>
          <a:noFill/>
          <a:ln w="9525">
            <a:noFill/>
          </a:ln>
        </p:spPr>
        <p:txBody>
          <a:bodyPr>
            <a:spAutoFit/>
          </a:bodyPr>
          <a:p>
            <a:pPr defTabSz="1279525"/>
            <a:r>
              <a:rPr>
                <a:latin typeface="Times New Roman" panose="02020603050405020304" pitchFamily="18" charset="0"/>
              </a:rPr>
              <a:t>	Английская студия Aardman Animations создана в Бристоле в 1972 году. </a:t>
            </a:r>
            <a:endParaRPr>
              <a:latin typeface="Times New Roman" panose="02020603050405020304" pitchFamily="18" charset="0"/>
            </a:endParaRPr>
          </a:p>
          <a:p>
            <a:pPr defTabSz="1279525"/>
            <a:r>
              <a:rPr>
                <a:latin typeface="Times New Roman" panose="02020603050405020304" pitchFamily="18" charset="0"/>
              </a:rPr>
              <a:t>	Наиболее примечательными работами, безусловно, являются сериал Ника Парке о приключениях Уоллеса и Громита и «Побег из курятника». </a:t>
            </a:r>
            <a:endParaRPr>
              <a:latin typeface="Times New Roman" panose="02020603050405020304" pitchFamily="18" charset="0"/>
            </a:endParaRPr>
          </a:p>
          <a:p>
            <a:pPr defTabSz="1279525"/>
            <a:r>
              <a:rPr>
                <a:latin typeface="Times New Roman" panose="02020603050405020304" pitchFamily="18" charset="0"/>
              </a:rPr>
              <a:t>	Репутация студии строилась годами.</a:t>
            </a:r>
            <a:endParaRPr>
              <a:latin typeface="Times New Roman" panose="02020603050405020304" pitchFamily="18" charset="0"/>
            </a:endParaRPr>
          </a:p>
          <a:p>
            <a:pPr defTabSz="1279525"/>
            <a:r>
              <a:rPr>
                <a:latin typeface="Times New Roman" panose="02020603050405020304" pitchFamily="18" charset="0"/>
              </a:rPr>
              <a:t>Aardman Animations работает в узнаваемом жанре, который невозможно перепутать.</a:t>
            </a:r>
            <a:endParaRPr>
              <a:latin typeface="Times New Roman" panose="02020603050405020304" pitchFamily="18" charset="0"/>
            </a:endParaRPr>
          </a:p>
          <a:p>
            <a:pPr defTabSz="1279525"/>
            <a:r>
              <a:rPr>
                <a:latin typeface="Times New Roman" panose="02020603050405020304" pitchFamily="18" charset="0"/>
              </a:rPr>
              <a:t>	С 2007 по 2014 года студия выпускала занимательный сериал «Барашек Шон». В 2015 году вышла полнометражная версия.</a:t>
            </a:r>
            <a:endParaRPr>
              <a:latin typeface="Times New Roman" panose="02020603050405020304" pitchFamily="18" charset="0"/>
            </a:endParaRPr>
          </a:p>
        </p:txBody>
      </p:sp>
      <p:pic>
        <p:nvPicPr>
          <p:cNvPr id="30725" name="Изображение 30724" descr="Aardman_02"/>
          <p:cNvPicPr>
            <a:picLocks noChangeAspect="1"/>
          </p:cNvPicPr>
          <p:nvPr/>
        </p:nvPicPr>
        <p:blipFill>
          <a:blip r:embed="rId1"/>
          <a:stretch>
            <a:fillRect/>
          </a:stretch>
        </p:blipFill>
        <p:spPr>
          <a:xfrm>
            <a:off x="0" y="0"/>
            <a:ext cx="4816475" cy="3181350"/>
          </a:xfrm>
          <a:prstGeom prst="rect">
            <a:avLst/>
          </a:prstGeom>
          <a:noFill/>
          <a:ln w="9525">
            <a:noFill/>
          </a:ln>
        </p:spPr>
      </p:pic>
      <p:pic>
        <p:nvPicPr>
          <p:cNvPr id="30727" name="Изображение 30726" descr="Picture background"/>
          <p:cNvPicPr>
            <a:picLocks noChangeAspect="1"/>
          </p:cNvPicPr>
          <p:nvPr/>
        </p:nvPicPr>
        <p:blipFill>
          <a:blip r:embed="rId2"/>
          <a:stretch>
            <a:fillRect/>
          </a:stretch>
        </p:blipFill>
        <p:spPr>
          <a:xfrm>
            <a:off x="0" y="4800600"/>
            <a:ext cx="5102225" cy="2870200"/>
          </a:xfrm>
          <a:prstGeom prst="rect">
            <a:avLst/>
          </a:prstGeom>
          <a:noFill/>
          <a:ln w="9525">
            <a:noFill/>
          </a:ln>
        </p:spPr>
      </p:pic>
      <p:pic>
        <p:nvPicPr>
          <p:cNvPr id="30729" name="Изображение 30728" descr="Picture background"/>
          <p:cNvPicPr>
            <a:picLocks noChangeAspect="1"/>
          </p:cNvPicPr>
          <p:nvPr/>
        </p:nvPicPr>
        <p:blipFill>
          <a:blip r:embed="rId3"/>
          <a:stretch>
            <a:fillRect/>
          </a:stretch>
        </p:blipFill>
        <p:spPr>
          <a:xfrm>
            <a:off x="6400800" y="5592763"/>
            <a:ext cx="5326063" cy="2995612"/>
          </a:xfrm>
          <a:prstGeom prst="rect">
            <a:avLst/>
          </a:prstGeom>
          <a:noFill/>
          <a:ln w="9525">
            <a:noFill/>
          </a:ln>
        </p:spPr>
      </p:pic>
    </p:spTree>
  </p:cSld>
  <p:clrMapOvr>
    <a:masterClrMapping/>
  </p:clrMapOvr>
  <p:transition spd="slow" advTm="15000">
    <p:newsflash/>
  </p:transition>
</p:sld>
</file>

<file path=ppt/slides/slide2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chemeClr val="accent2"/>
            </a:gs>
          </a:gsLst>
          <a:path path="shape">
            <a:fillToRect l="50000" t="50000" r="50000" b="50000"/>
          </a:path>
          <a:tileRect/>
        </a:gradFill>
        <a:effectLst/>
      </p:bgPr>
    </p:bg>
    <p:spTree>
      <p:nvGrpSpPr>
        <p:cNvPr id="1" name=""/>
        <p:cNvGrpSpPr/>
        <p:nvPr/>
      </p:nvGrpSpPr>
      <p:grpSpPr/>
      <p:sp>
        <p:nvSpPr>
          <p:cNvPr id="31748" name="Прямоугольник 31747"/>
          <p:cNvSpPr/>
          <p:nvPr/>
        </p:nvSpPr>
        <p:spPr>
          <a:xfrm>
            <a:off x="4960938" y="336550"/>
            <a:ext cx="7416800" cy="5426075"/>
          </a:xfrm>
          <a:prstGeom prst="rect">
            <a:avLst/>
          </a:prstGeom>
          <a:noFill/>
          <a:ln w="9525">
            <a:noFill/>
          </a:ln>
        </p:spPr>
        <p:txBody>
          <a:bodyPr>
            <a:spAutoFit/>
          </a:bodyPr>
          <a:p>
            <a:pPr defTabSz="1279525" eaLnBrk="0" hangingPunct="0"/>
            <a:r>
              <a:rPr>
                <a:latin typeface="Times New Roman" panose="02020603050405020304" pitchFamily="18" charset="0"/>
              </a:rPr>
              <a:t>	</a:t>
            </a:r>
            <a:r>
              <a:rPr>
                <a:solidFill>
                  <a:schemeClr val="bg1"/>
                </a:solidFill>
                <a:latin typeface="Times New Roman" panose="02020603050405020304" pitchFamily="18" charset="0"/>
              </a:rPr>
              <a:t>«Мельница» расположена в Санкт-Петербурге. В 1999 году студия была создана Сергеем Сельяновым и Александром Боярским. </a:t>
            </a:r>
            <a:endParaRPr>
              <a:solidFill>
                <a:schemeClr val="bg1"/>
              </a:solidFill>
              <a:latin typeface="Times New Roman" panose="02020603050405020304" pitchFamily="18" charset="0"/>
            </a:endParaRPr>
          </a:p>
          <a:p>
            <a:pPr defTabSz="1279525" eaLnBrk="0" hangingPunct="0"/>
            <a:r>
              <a:rPr>
                <a:latin typeface="Times New Roman" panose="02020603050405020304" pitchFamily="18" charset="0"/>
              </a:rPr>
              <a:t>	Первой работой компании стал сериал «Волшебник Изумрудного города», однако наибольшего успеха удалось достичь с выходом мультфильма «Карлик Нос» в 2002 году.Анимационная лента заработала более 700 000 долларов в российском прокате, что на тот момент было настоящим рекордом. </a:t>
            </a:r>
            <a:endParaRPr>
              <a:latin typeface="Times New Roman" panose="02020603050405020304" pitchFamily="18" charset="0"/>
            </a:endParaRPr>
          </a:p>
          <a:p>
            <a:pPr defTabSz="1279525" eaLnBrk="0" hangingPunct="0"/>
            <a:r>
              <a:rPr>
                <a:latin typeface="Times New Roman" panose="02020603050405020304" pitchFamily="18" charset="0"/>
              </a:rPr>
              <a:t>	В 2003 году выпущена картина «Алеша Попович и Тугарин Змей», за которой последовали «Добрыня Никитич и Змей Горыныч» и «Илья Муромец и Соловей-Разбойник».</a:t>
            </a:r>
            <a:endParaRPr>
              <a:latin typeface="Times New Roman" panose="02020603050405020304" pitchFamily="18" charset="0"/>
            </a:endParaRPr>
          </a:p>
        </p:txBody>
      </p:sp>
      <p:pic>
        <p:nvPicPr>
          <p:cNvPr id="31749" name="Изображение 31748" descr="melnitsa"/>
          <p:cNvPicPr>
            <a:picLocks noChangeAspect="1"/>
          </p:cNvPicPr>
          <p:nvPr/>
        </p:nvPicPr>
        <p:blipFill>
          <a:blip r:embed="rId1"/>
          <a:stretch>
            <a:fillRect/>
          </a:stretch>
        </p:blipFill>
        <p:spPr>
          <a:xfrm>
            <a:off x="0" y="0"/>
            <a:ext cx="4240213" cy="2382838"/>
          </a:xfrm>
          <a:prstGeom prst="rect">
            <a:avLst/>
          </a:prstGeom>
          <a:noFill/>
          <a:ln w="9525">
            <a:noFill/>
          </a:ln>
        </p:spPr>
      </p:pic>
      <p:pic>
        <p:nvPicPr>
          <p:cNvPr id="31751" name="Изображение 31750" descr="Picture background"/>
          <p:cNvPicPr>
            <a:picLocks noChangeAspect="1"/>
          </p:cNvPicPr>
          <p:nvPr/>
        </p:nvPicPr>
        <p:blipFill>
          <a:blip r:embed="rId2"/>
          <a:stretch>
            <a:fillRect/>
          </a:stretch>
        </p:blipFill>
        <p:spPr>
          <a:xfrm>
            <a:off x="2573338" y="5880100"/>
            <a:ext cx="3827462" cy="2354263"/>
          </a:xfrm>
          <a:prstGeom prst="rect">
            <a:avLst/>
          </a:prstGeom>
          <a:noFill/>
          <a:ln w="9525">
            <a:noFill/>
          </a:ln>
        </p:spPr>
      </p:pic>
      <p:pic>
        <p:nvPicPr>
          <p:cNvPr id="31753" name="Изображение 31752" descr="Picture background"/>
          <p:cNvPicPr>
            <a:picLocks noChangeAspect="1"/>
          </p:cNvPicPr>
          <p:nvPr/>
        </p:nvPicPr>
        <p:blipFill>
          <a:blip r:embed="rId3"/>
          <a:srcRect l="54134"/>
          <a:stretch>
            <a:fillRect/>
          </a:stretch>
        </p:blipFill>
        <p:spPr>
          <a:xfrm>
            <a:off x="928688" y="2352675"/>
            <a:ext cx="2778125" cy="4032250"/>
          </a:xfrm>
          <a:prstGeom prst="rect">
            <a:avLst/>
          </a:prstGeom>
          <a:noFill/>
          <a:ln w="9525">
            <a:noFill/>
          </a:ln>
        </p:spPr>
      </p:pic>
      <p:pic>
        <p:nvPicPr>
          <p:cNvPr id="31755" name="Изображение 31754" descr="Picture background"/>
          <p:cNvPicPr>
            <a:picLocks noChangeAspect="1"/>
          </p:cNvPicPr>
          <p:nvPr/>
        </p:nvPicPr>
        <p:blipFill>
          <a:blip r:embed="rId4"/>
          <a:srcRect l="8858" r="8858"/>
          <a:stretch>
            <a:fillRect/>
          </a:stretch>
        </p:blipFill>
        <p:spPr>
          <a:xfrm>
            <a:off x="7237413" y="5880100"/>
            <a:ext cx="4779962" cy="3267075"/>
          </a:xfrm>
          <a:prstGeom prst="rect">
            <a:avLst/>
          </a:prstGeom>
          <a:noFill/>
          <a:ln w="9525">
            <a:noFill/>
          </a:ln>
        </p:spPr>
      </p:pic>
    </p:spTree>
  </p:cSld>
  <p:clrMapOvr>
    <a:masterClrMapping/>
  </p:clrMapOvr>
  <p:transition spd="slow" advTm="15000">
    <p:newsflash/>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alpha val="100000"/>
              </a:srgbClr>
            </a:gs>
            <a:gs pos="9000">
              <a:srgbClr val="99CCFF">
                <a:alpha val="100000"/>
              </a:srgbClr>
            </a:gs>
            <a:gs pos="18000">
              <a:srgbClr val="9966FF">
                <a:alpha val="100000"/>
              </a:srgbClr>
            </a:gs>
            <a:gs pos="30500">
              <a:srgbClr val="CC99FF">
                <a:alpha val="100000"/>
              </a:srgbClr>
            </a:gs>
            <a:gs pos="41000">
              <a:srgbClr val="99CCFF">
                <a:alpha val="100000"/>
              </a:srgbClr>
            </a:gs>
            <a:gs pos="50000">
              <a:srgbClr val="CCCCFF">
                <a:alpha val="100000"/>
              </a:srgbClr>
            </a:gs>
            <a:gs pos="59000">
              <a:srgbClr val="99CCFF">
                <a:alpha val="100000"/>
              </a:srgbClr>
            </a:gs>
            <a:gs pos="69500">
              <a:srgbClr val="CC99FF">
                <a:alpha val="100000"/>
              </a:srgbClr>
            </a:gs>
            <a:gs pos="82000">
              <a:srgbClr val="9966FF">
                <a:alpha val="100000"/>
              </a:srgbClr>
            </a:gs>
            <a:gs pos="91000">
              <a:srgbClr val="99CCFF">
                <a:alpha val="100000"/>
              </a:srgbClr>
            </a:gs>
            <a:gs pos="100000">
              <a:srgbClr val="CCCCFF">
                <a:alpha val="100000"/>
              </a:srgbClr>
            </a:gs>
          </a:gsLst>
          <a:lin ang="18900000" scaled="1"/>
          <a:tileRect/>
        </a:gradFill>
        <a:effectLst/>
      </p:bgPr>
    </p:bg>
    <p:spTree>
      <p:nvGrpSpPr>
        <p:cNvPr id="1" name=""/>
        <p:cNvGrpSpPr/>
        <p:nvPr/>
      </p:nvGrpSpPr>
      <p:grpSpPr/>
      <p:pic>
        <p:nvPicPr>
          <p:cNvPr id="38917" name="Изображение 38916" descr="Положительные герои мультфильмов. Мультяшные герои. Персонажи советских мультфильмов. Сказочные Гархи"/>
          <p:cNvPicPr>
            <a:picLocks noChangeAspect="1"/>
          </p:cNvPicPr>
          <p:nvPr/>
        </p:nvPicPr>
        <p:blipFill>
          <a:blip r:embed="rId1">
            <a:clrChange>
              <a:clrFrom>
                <a:srgbClr val="FEFEFE"/>
              </a:clrFrom>
              <a:clrTo>
                <a:srgbClr val="FEFEFE">
                  <a:alpha val="0"/>
                </a:srgbClr>
              </a:clrTo>
            </a:clrChange>
          </a:blip>
          <a:stretch>
            <a:fillRect/>
          </a:stretch>
        </p:blipFill>
        <p:spPr>
          <a:xfrm>
            <a:off x="2871788" y="2543175"/>
            <a:ext cx="7058025" cy="7058025"/>
          </a:xfrm>
          <a:prstGeom prst="rect">
            <a:avLst/>
          </a:prstGeom>
          <a:noFill/>
          <a:ln w="9525">
            <a:noFill/>
          </a:ln>
        </p:spPr>
      </p:pic>
      <p:sp>
        <p:nvSpPr>
          <p:cNvPr id="38918" name="Прямоугольник 38917"/>
          <p:cNvSpPr/>
          <p:nvPr/>
        </p:nvSpPr>
        <p:spPr>
          <a:xfrm>
            <a:off x="1216025" y="336550"/>
            <a:ext cx="10585450" cy="1616075"/>
          </a:xfrm>
          <a:prstGeom prst="rect">
            <a:avLst/>
          </a:prstGeom>
          <a:noFill/>
          <a:ln w="9525">
            <a:noFill/>
          </a:ln>
        </p:spPr>
        <p:txBody>
          <a:bodyPr>
            <a:spAutoFit/>
          </a:bodyPr>
          <a:p>
            <a:pPr defTabSz="1279525" eaLnBrk="0" hangingPunct="0"/>
            <a:r>
              <a:rPr b="1">
                <a:latin typeface="Times New Roman" panose="02020603050405020304" pitchFamily="18" charset="0"/>
              </a:rPr>
              <a:t>— Самое главное в мультфильме — это персонаж, его история, его характер, а технические стороны играют второстепенную роль. Ни один компьютер сам не придумает персонажей, идею, не напишет сценарий, не нарисует </a:t>
            </a:r>
            <a:r>
              <a:rPr b="1" err="1">
                <a:latin typeface="Times New Roman" panose="02020603050405020304" pitchFamily="18" charset="0"/>
              </a:rPr>
              <a:t>раскадровку</a:t>
            </a:r>
            <a:r>
              <a:rPr b="1">
                <a:latin typeface="Times New Roman" panose="02020603050405020304" pitchFamily="18" charset="0"/>
              </a:rPr>
              <a:t>.</a:t>
            </a:r>
            <a:r>
              <a:rPr>
                <a:latin typeface="Times New Roman" panose="02020603050405020304" pitchFamily="18" charset="0"/>
              </a:rPr>
              <a:t> </a:t>
            </a:r>
            <a:endParaRPr>
              <a:latin typeface="Times New Roman" panose="02020603050405020304" pitchFamily="18" charset="0"/>
            </a:endParaRPr>
          </a:p>
        </p:txBody>
      </p:sp>
    </p:spTree>
  </p:cSld>
  <p:clrMapOvr>
    <a:masterClrMapping/>
  </p:clrMapOvr>
  <p:transition spd="slow" advTm="15000">
    <p:newsflash/>
  </p:transition>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2700000" scaled="1"/>
          <a:tileRect/>
        </a:gradFill>
        <a:effectLst/>
      </p:bgPr>
    </p:bg>
    <p:spTree>
      <p:nvGrpSpPr>
        <p:cNvPr id="1" name=""/>
        <p:cNvGrpSpPr/>
        <p:nvPr/>
      </p:nvGrpSpPr>
      <p:grpSpPr/>
      <p:pic>
        <p:nvPicPr>
          <p:cNvPr id="39941" name="Изображение 39940" descr="Положительные герои мультфильмов. Сказочные персонажи. Мультяшные персонажи. Сказочные Гархи. Герои из мультфильмов"/>
          <p:cNvPicPr>
            <a:picLocks noChangeAspect="1"/>
          </p:cNvPicPr>
          <p:nvPr/>
        </p:nvPicPr>
        <p:blipFill>
          <a:blip r:embed="rId1">
            <a:clrChange>
              <a:clrFrom>
                <a:srgbClr val="FFFFFF"/>
              </a:clrFrom>
              <a:clrTo>
                <a:srgbClr val="FFFFFF">
                  <a:alpha val="0"/>
                </a:srgbClr>
              </a:clrTo>
            </a:clrChange>
          </a:blip>
          <a:stretch>
            <a:fillRect/>
          </a:stretch>
        </p:blipFill>
        <p:spPr>
          <a:xfrm>
            <a:off x="711200" y="1725613"/>
            <a:ext cx="11377613" cy="7875587"/>
          </a:xfrm>
          <a:prstGeom prst="rect">
            <a:avLst/>
          </a:prstGeom>
          <a:noFill/>
          <a:ln w="9525">
            <a:noFill/>
          </a:ln>
        </p:spPr>
      </p:pic>
      <p:sp>
        <p:nvSpPr>
          <p:cNvPr id="39942" name="Текстовое поле 39941"/>
          <p:cNvSpPr txBox="1"/>
          <p:nvPr/>
        </p:nvSpPr>
        <p:spPr>
          <a:xfrm>
            <a:off x="712788" y="407988"/>
            <a:ext cx="11233150" cy="1630045"/>
          </a:xfrm>
          <a:prstGeom prst="rect">
            <a:avLst/>
          </a:prstGeom>
          <a:noFill/>
          <a:ln w="9525">
            <a:noFill/>
          </a:ln>
        </p:spPr>
        <p:txBody>
          <a:bodyPr>
            <a:spAutoFit/>
          </a:bodyPr>
          <a:p>
            <a:pPr algn="ctr" defTabSz="1279525"/>
            <a:r>
              <a:rPr lang="ru-RU" b="1" i="1">
                <a:latin typeface="Times New Roman" panose="02020603050405020304" pitchFamily="18" charset="0"/>
              </a:rPr>
              <a:t>Мульт герои - э</a:t>
            </a:r>
            <a:r>
              <a:rPr b="1" i="1">
                <a:latin typeface="Times New Roman" panose="02020603050405020304" pitchFamily="18" charset="0"/>
              </a:rPr>
              <a:t>то не «детский сад» - это титанический труд знаменитых мультипликаторов, </a:t>
            </a:r>
            <a:endParaRPr b="1" i="1">
              <a:latin typeface="Times New Roman" panose="02020603050405020304" pitchFamily="18" charset="0"/>
            </a:endParaRPr>
          </a:p>
          <a:p>
            <a:pPr algn="ctr" defTabSz="1279525"/>
            <a:r>
              <a:rPr b="1" i="1">
                <a:latin typeface="Times New Roman" panose="02020603050405020304" pitchFamily="18" charset="0"/>
              </a:rPr>
              <a:t>известных во всем мире, которые принесли своим странам известность, </a:t>
            </a:r>
            <a:endParaRPr b="1" i="1">
              <a:latin typeface="Times New Roman" panose="02020603050405020304" pitchFamily="18" charset="0"/>
            </a:endParaRPr>
          </a:p>
          <a:p>
            <a:pPr algn="ctr" defTabSz="1279525"/>
            <a:r>
              <a:rPr b="1" i="1">
                <a:latin typeface="Times New Roman" panose="02020603050405020304" pitchFamily="18" charset="0"/>
              </a:rPr>
              <a:t>престиж и многомиллионные доходы.</a:t>
            </a:r>
            <a:endParaRPr b="1" i="1">
              <a:latin typeface="Times New Roman" panose="02020603050405020304" pitchFamily="18" charset="0"/>
            </a:endParaRPr>
          </a:p>
        </p:txBody>
      </p:sp>
    </p:spTree>
  </p:cSld>
  <p:clrMapOvr>
    <a:masterClrMapping/>
  </p:clrMapOvr>
  <p:transition spd="slow" advTm="15000">
    <p:newsflash/>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2700000" scaled="1"/>
          <a:tileRect/>
        </a:gradFill>
        <a:effectLst/>
      </p:bgPr>
    </p:bg>
    <p:spTree>
      <p:nvGrpSpPr>
        <p:cNvPr id="1" name=""/>
        <p:cNvGrpSpPr/>
        <p:nvPr/>
      </p:nvGrpSpPr>
      <p:grpSpPr/>
      <p:sp>
        <p:nvSpPr>
          <p:cNvPr id="40964" name="Прямоугольник 40963"/>
          <p:cNvSpPr/>
          <p:nvPr/>
        </p:nvSpPr>
        <p:spPr>
          <a:xfrm>
            <a:off x="423863" y="696913"/>
            <a:ext cx="11952287" cy="5808662"/>
          </a:xfrm>
          <a:prstGeom prst="rect">
            <a:avLst/>
          </a:prstGeom>
        </p:spPr>
        <p:txBody>
          <a:bodyPr wrap="none" fromWordArt="1">
            <a:prstTxWarp prst="textPlain">
              <a:avLst>
                <a:gd name="adj" fmla="val 50000"/>
              </a:avLst>
            </a:prstTxWarp>
            <a:normAutofit/>
          </a:bodyPr>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Классификация</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и этапы создания</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a:p>
            <a:pPr algn="ctr"/>
            <a:r>
              <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rPr>
              <a:t>мультфильмов</a:t>
            </a:r>
            <a:endParaRPr lang="ru-RU"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Black" panose="020B0A04020102020204" charset="0"/>
              <a:ea typeface="Arial Black" panose="020B0A04020102020204" charset="0"/>
            </a:endParaRPr>
          </a:p>
        </p:txBody>
      </p:sp>
    </p:spTree>
  </p:cSld>
  <p:clrMapOvr>
    <a:masterClrMapping/>
  </p:clrMapOvr>
  <p:transition spd="slow" advTm="15000">
    <p:newsflash/>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alpha val="100000"/>
              </a:srgbClr>
            </a:gs>
            <a:gs pos="39999">
              <a:srgbClr val="85C2FF">
                <a:alpha val="100000"/>
              </a:srgbClr>
            </a:gs>
            <a:gs pos="70000">
              <a:srgbClr val="C4D6EB">
                <a:alpha val="100000"/>
              </a:srgbClr>
            </a:gs>
            <a:gs pos="100000">
              <a:srgbClr val="FFEBFA">
                <a:alpha val="100000"/>
              </a:srgbClr>
            </a:gs>
          </a:gsLst>
          <a:path path="rect">
            <a:fillToRect r="100000" b="100000"/>
          </a:path>
          <a:tileRect/>
        </a:gradFill>
        <a:effectLst/>
      </p:bgPr>
    </p:bg>
    <p:spTree>
      <p:nvGrpSpPr>
        <p:cNvPr id="1" name=""/>
        <p:cNvGrpSpPr/>
        <p:nvPr/>
      </p:nvGrpSpPr>
      <p:grpSpPr/>
      <p:sp>
        <p:nvSpPr>
          <p:cNvPr id="22532" name="Прямоугольник 22531"/>
          <p:cNvSpPr/>
          <p:nvPr/>
        </p:nvSpPr>
        <p:spPr>
          <a:xfrm>
            <a:off x="144463" y="263525"/>
            <a:ext cx="2368550" cy="2644775"/>
          </a:xfrm>
          <a:prstGeom prst="rect">
            <a:avLst/>
          </a:prstGeom>
          <a:noFill/>
          <a:ln w="9525">
            <a:noFill/>
          </a:ln>
        </p:spPr>
        <p:txBody>
          <a:bodyPr>
            <a:spAutoFit/>
          </a:bodyPr>
          <a:p>
            <a:pPr marL="476250" indent="-476250" defTabSz="1279525">
              <a:buNone/>
            </a:pPr>
            <a:r>
              <a:rPr sz="1400" b="1" u="sng">
                <a:latin typeface="Times New Roman" panose="02020603050405020304" pitchFamily="18" charset="0"/>
              </a:rPr>
              <a:t>Виды мультфильмов</a:t>
            </a:r>
            <a:endParaRPr sz="1400">
              <a:latin typeface="Times New Roman" panose="02020603050405020304" pitchFamily="18" charset="0"/>
            </a:endParaRPr>
          </a:p>
          <a:p>
            <a:pPr marL="476250" indent="-476250" defTabSz="1279525">
              <a:buNone/>
            </a:pPr>
            <a:r>
              <a:rPr sz="1400" b="1" i="1">
                <a:latin typeface="Times New Roman" panose="02020603050405020304" pitchFamily="18" charset="0"/>
              </a:rPr>
              <a:t>По способу создания</a:t>
            </a:r>
            <a:endParaRPr lang="en-US" altLang="x-none" sz="1400" b="1" i="1">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Рисованные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Кукольные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Пластилиновые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Песочные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Компьютерные</a:t>
            </a:r>
            <a:endParaRPr sz="1400">
              <a:latin typeface="Times New Roman" panose="02020603050405020304" pitchFamily="18" charset="0"/>
            </a:endParaRPr>
          </a:p>
          <a:p>
            <a:pPr marL="476250" indent="-476250" defTabSz="1279525">
              <a:buNone/>
            </a:pPr>
            <a:r>
              <a:rPr sz="1400" b="1" i="1">
                <a:latin typeface="Times New Roman" panose="02020603050405020304" pitchFamily="18" charset="0"/>
              </a:rPr>
              <a:t>По продолжительности</a:t>
            </a:r>
            <a:endParaRPr sz="1400" b="1" i="1">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Короткометражные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Полнометражные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Односерийные</a:t>
            </a:r>
            <a:endParaRPr sz="1400">
              <a:latin typeface="Times New Roman" panose="02020603050405020304" pitchFamily="18" charset="0"/>
            </a:endParaRPr>
          </a:p>
          <a:p>
            <a:pPr marL="476250" indent="-476250" defTabSz="1279525">
              <a:buAutoNum type="arabicPeriod"/>
            </a:pPr>
            <a:r>
              <a:rPr sz="1400">
                <a:latin typeface="Times New Roman" panose="02020603050405020304" pitchFamily="18" charset="0"/>
              </a:rPr>
              <a:t>Сериалы</a:t>
            </a:r>
            <a:endParaRPr sz="1400">
              <a:latin typeface="Times New Roman" panose="02020603050405020304" pitchFamily="18" charset="0"/>
            </a:endParaRPr>
          </a:p>
        </p:txBody>
      </p:sp>
      <p:sp>
        <p:nvSpPr>
          <p:cNvPr id="22533" name="Прямоугольник 22532"/>
          <p:cNvSpPr/>
          <p:nvPr/>
        </p:nvSpPr>
        <p:spPr>
          <a:xfrm>
            <a:off x="144463" y="3287713"/>
            <a:ext cx="2439987" cy="2676525"/>
          </a:xfrm>
          <a:prstGeom prst="rect">
            <a:avLst/>
          </a:prstGeom>
          <a:noFill/>
          <a:ln w="9525">
            <a:noFill/>
          </a:ln>
        </p:spPr>
        <p:txBody>
          <a:bodyPr>
            <a:spAutoFit/>
          </a:bodyPr>
          <a:p>
            <a:pPr marL="182880" indent="-182880" eaLnBrk="0" hangingPunct="0">
              <a:buNone/>
            </a:pPr>
            <a:r>
              <a:rPr sz="1600" b="1" u="sng">
                <a:latin typeface="Times New Roman" panose="02020603050405020304" pitchFamily="18" charset="0"/>
                <a:cs typeface="Times New Roman" panose="02020603050405020304" pitchFamily="18" charset="0"/>
              </a:rPr>
              <a:t>Жанры мультфильмов</a:t>
            </a:r>
            <a:endParaRPr sz="1000">
              <a:latin typeface="Times New Roman" panose="02020603050405020304" pitchFamily="18" charset="0"/>
            </a:endParaRPr>
          </a:p>
          <a:p>
            <a:pPr marL="182880" indent="-182880" eaLnBrk="0" hangingPunct="0">
              <a:buAutoNum type="arabicPeriod"/>
            </a:pPr>
            <a:r>
              <a:rPr sz="1400">
                <a:latin typeface="Times New Roman" panose="02020603050405020304" pitchFamily="18" charset="0"/>
                <a:cs typeface="Times New Roman" panose="02020603050405020304" pitchFamily="18" charset="0"/>
              </a:rPr>
              <a:t>Сказки</a:t>
            </a:r>
            <a:endParaRPr sz="1400">
              <a:latin typeface="Times New Roman" panose="02020603050405020304" pitchFamily="18" charset="0"/>
            </a:endParaRPr>
          </a:p>
          <a:p>
            <a:pPr marL="182880" indent="-182880" eaLnBrk="0" hangingPunct="0">
              <a:buAutoNum type="arabicPeriod"/>
            </a:pPr>
            <a:r>
              <a:rPr sz="1400">
                <a:latin typeface="Times New Roman" panose="02020603050405020304" pitchFamily="18" charset="0"/>
                <a:cs typeface="Times New Roman" panose="02020603050405020304" pitchFamily="18" charset="0"/>
              </a:rPr>
              <a:t>Музыкальные</a:t>
            </a:r>
            <a:endParaRPr sz="1400">
              <a:latin typeface="Times New Roman" panose="02020603050405020304" pitchFamily="18" charset="0"/>
            </a:endParaRPr>
          </a:p>
          <a:p>
            <a:pPr marL="182880" indent="-182880" eaLnBrk="0" hangingPunct="0">
              <a:buAutoNum type="arabicPeriod"/>
            </a:pPr>
            <a:r>
              <a:rPr sz="1400">
                <a:latin typeface="Times New Roman" panose="02020603050405020304" pitchFamily="18" charset="0"/>
                <a:cs typeface="Times New Roman" panose="02020603050405020304" pitchFamily="18" charset="0"/>
              </a:rPr>
              <a:t>Приключенческие</a:t>
            </a:r>
            <a:endParaRPr lang="en-US" altLang="x-none" sz="1400">
              <a:latin typeface="Times New Roman" panose="02020603050405020304" pitchFamily="18" charset="0"/>
              <a:cs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Сатирические</a:t>
            </a:r>
            <a:endParaRPr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Исторические</a:t>
            </a:r>
            <a:endParaRPr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Фантастические</a:t>
            </a:r>
            <a:endParaRPr lang="en-US" altLang="x-none"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Детективные</a:t>
            </a:r>
            <a:endParaRPr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Образовательные</a:t>
            </a:r>
            <a:endParaRPr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Аниме</a:t>
            </a:r>
            <a:endParaRPr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С боевыми искусствами</a:t>
            </a:r>
            <a:endParaRPr sz="1400">
              <a:latin typeface="Times New Roman" panose="02020603050405020304" pitchFamily="18" charset="0"/>
            </a:endParaRPr>
          </a:p>
          <a:p>
            <a:pPr marL="182880" indent="-182880">
              <a:buAutoNum type="arabicPeriod"/>
            </a:pPr>
            <a:r>
              <a:rPr lang="en-US" altLang="x-none" sz="1400">
                <a:latin typeface="Times New Roman" panose="02020603050405020304" pitchFamily="18" charset="0"/>
              </a:rPr>
              <a:t> </a:t>
            </a:r>
            <a:r>
              <a:rPr sz="1400">
                <a:latin typeface="Times New Roman" panose="02020603050405020304" pitchFamily="18" charset="0"/>
              </a:rPr>
              <a:t>Мистические</a:t>
            </a:r>
            <a:endParaRPr>
              <a:latin typeface="Times New Roman" panose="02020603050405020304" pitchFamily="18" charset="0"/>
            </a:endParaRPr>
          </a:p>
        </p:txBody>
      </p:sp>
      <p:sp>
        <p:nvSpPr>
          <p:cNvPr id="22534" name="Прямоугольник 22533"/>
          <p:cNvSpPr/>
          <p:nvPr/>
        </p:nvSpPr>
        <p:spPr>
          <a:xfrm>
            <a:off x="144463" y="6384925"/>
            <a:ext cx="3087687" cy="2857500"/>
          </a:xfrm>
          <a:prstGeom prst="rect">
            <a:avLst/>
          </a:prstGeom>
          <a:noFill/>
          <a:ln w="9525">
            <a:noFill/>
          </a:ln>
        </p:spPr>
        <p:txBody>
          <a:bodyPr>
            <a:spAutoFit/>
          </a:bodyPr>
          <a:p>
            <a:pPr defTabSz="914400" eaLnBrk="0" hangingPunct="0">
              <a:buNone/>
              <a:tabLst>
                <a:tab pos="84455" algn="l"/>
              </a:tabLst>
            </a:pPr>
            <a:r>
              <a:rPr sz="1400" b="1" u="sng">
                <a:latin typeface="Times New Roman" panose="02020603050405020304" pitchFamily="18" charset="0"/>
                <a:cs typeface="Times New Roman" panose="02020603050405020304" pitchFamily="18" charset="0"/>
              </a:rPr>
              <a:t>Этапы создания мультфильма</a:t>
            </a:r>
            <a:endParaRPr sz="1400">
              <a:latin typeface="Times New Roman" panose="02020603050405020304" pitchFamily="18" charset="0"/>
            </a:endParaRPr>
          </a:p>
          <a:p>
            <a:pPr defTabSz="914400" eaLnBrk="0" hangingPunct="0">
              <a:buAutoNum type="arabicPeriod"/>
              <a:tabLst>
                <a:tab pos="84455" algn="l"/>
              </a:tabLst>
            </a:pPr>
            <a:r>
              <a:rPr sz="1400">
                <a:latin typeface="Times New Roman" panose="02020603050405020304" pitchFamily="18" charset="0"/>
                <a:cs typeface="Times New Roman" panose="02020603050405020304" pitchFamily="18" charset="0"/>
              </a:rPr>
              <a:t>Идея</a:t>
            </a:r>
            <a:endParaRPr sz="1400">
              <a:latin typeface="Times New Roman" panose="02020603050405020304" pitchFamily="18" charset="0"/>
            </a:endParaRPr>
          </a:p>
          <a:p>
            <a:pPr defTabSz="914400" eaLnBrk="0" hangingPunct="0">
              <a:buAutoNum type="arabicPeriod"/>
              <a:tabLst>
                <a:tab pos="84455" algn="l"/>
              </a:tabLst>
            </a:pPr>
            <a:r>
              <a:rPr sz="1400">
                <a:latin typeface="Times New Roman" panose="02020603050405020304" pitchFamily="18" charset="0"/>
                <a:cs typeface="Times New Roman" panose="02020603050405020304" pitchFamily="18" charset="0"/>
              </a:rPr>
              <a:t>Сценарий</a:t>
            </a:r>
            <a:endParaRPr sz="1400">
              <a:latin typeface="Times New Roman" panose="02020603050405020304" pitchFamily="18" charset="0"/>
            </a:endParaRPr>
          </a:p>
          <a:p>
            <a:pPr defTabSz="914400" eaLnBrk="0" hangingPunct="0">
              <a:buAutoNum type="arabicPeriod"/>
              <a:tabLst>
                <a:tab pos="84455" algn="l"/>
              </a:tabLst>
            </a:pPr>
            <a:r>
              <a:rPr sz="1400">
                <a:latin typeface="Times New Roman" panose="02020603050405020304" pitchFamily="18" charset="0"/>
              </a:rPr>
              <a:t>Раскадровка</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Аниматик</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Изготовление фонов и персонажей</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Сканирование, графическая </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Обработка материалов</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Съемка</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Озвучивание</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Монтаж</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Титры</a:t>
            </a:r>
            <a:endParaRPr sz="1400">
              <a:latin typeface="Times New Roman" panose="02020603050405020304" pitchFamily="18" charset="0"/>
            </a:endParaRPr>
          </a:p>
          <a:p>
            <a:pPr defTabSz="914400">
              <a:buAutoNum type="arabicPeriod"/>
              <a:tabLst>
                <a:tab pos="84455" algn="l"/>
              </a:tabLst>
            </a:pPr>
            <a:r>
              <a:rPr sz="1400">
                <a:latin typeface="Times New Roman" panose="02020603050405020304" pitchFamily="18" charset="0"/>
              </a:rPr>
              <a:t>Демонстрация</a:t>
            </a:r>
            <a:endParaRPr sz="1400">
              <a:latin typeface="Times New Roman" panose="02020603050405020304" pitchFamily="18" charset="0"/>
            </a:endParaRPr>
          </a:p>
        </p:txBody>
      </p:sp>
      <p:pic>
        <p:nvPicPr>
          <p:cNvPr id="22535" name="Изображение 22534" descr="ÐÐ¾ÑÐ¾Ð¶ÐµÐµ Ð¸Ð·Ð¾Ð±ÑÐ°Ð¶ÐµÐ½Ð¸Ðµ"/>
          <p:cNvPicPr>
            <a:picLocks noChangeAspect="1"/>
          </p:cNvPicPr>
          <p:nvPr/>
        </p:nvPicPr>
        <p:blipFill>
          <a:blip r:embed="rId1" r:link="rId2">
            <a:clrChange>
              <a:clrFrom>
                <a:srgbClr val="FFFFFF"/>
              </a:clrFrom>
              <a:clrTo>
                <a:srgbClr val="FFFFFF">
                  <a:alpha val="0"/>
                </a:srgbClr>
              </a:clrTo>
            </a:clrChange>
          </a:blip>
          <a:stretch>
            <a:fillRect/>
          </a:stretch>
        </p:blipFill>
        <p:spPr>
          <a:xfrm>
            <a:off x="9424988" y="0"/>
            <a:ext cx="3376612" cy="2632075"/>
          </a:xfrm>
          <a:prstGeom prst="rect">
            <a:avLst/>
          </a:prstGeom>
          <a:noFill/>
          <a:ln w="9525">
            <a:noFill/>
          </a:ln>
        </p:spPr>
      </p:pic>
      <p:pic>
        <p:nvPicPr>
          <p:cNvPr id="22536" name="Изображение 22535" descr="ÐÐ°ÑÑÐ¸Ð½ÐºÐ¸ Ð¿Ð¾ Ð·Ð°Ð¿ÑÐ¾ÑÑ ÐºÐ°ÑÑÐ¸Ð½ÐºÐ¸ png ÑÑÐµÐº"/>
          <p:cNvPicPr>
            <a:picLocks noChangeAspect="1"/>
          </p:cNvPicPr>
          <p:nvPr/>
        </p:nvPicPr>
        <p:blipFill>
          <a:blip r:embed="rId3" r:link="rId4"/>
          <a:stretch>
            <a:fillRect/>
          </a:stretch>
        </p:blipFill>
        <p:spPr>
          <a:xfrm>
            <a:off x="7769225" y="407988"/>
            <a:ext cx="1752600" cy="2628900"/>
          </a:xfrm>
          <a:prstGeom prst="rect">
            <a:avLst/>
          </a:prstGeom>
          <a:noFill/>
          <a:ln w="9525">
            <a:noFill/>
          </a:ln>
        </p:spPr>
      </p:pic>
      <p:pic>
        <p:nvPicPr>
          <p:cNvPr id="22537" name="Изображение 22536" descr="ÐÐ¾ÑÐ¾Ð¶ÐµÐµ Ð¸Ð·Ð¾Ð±ÑÐ°Ð¶ÐµÐ½Ð¸Ðµ"/>
          <p:cNvPicPr>
            <a:picLocks noChangeAspect="1"/>
          </p:cNvPicPr>
          <p:nvPr/>
        </p:nvPicPr>
        <p:blipFill>
          <a:blip r:embed="rId5" r:link="rId6">
            <a:clrChange>
              <a:clrFrom>
                <a:srgbClr val="FFFFFF"/>
              </a:clrFrom>
              <a:clrTo>
                <a:srgbClr val="FFFFFF">
                  <a:alpha val="0"/>
                </a:srgbClr>
              </a:clrTo>
            </a:clrChange>
          </a:blip>
          <a:srcRect b="9842"/>
          <a:stretch>
            <a:fillRect/>
          </a:stretch>
        </p:blipFill>
        <p:spPr>
          <a:xfrm>
            <a:off x="6400800" y="0"/>
            <a:ext cx="1711325" cy="2314575"/>
          </a:xfrm>
          <a:prstGeom prst="rect">
            <a:avLst/>
          </a:prstGeom>
          <a:noFill/>
          <a:ln w="9525">
            <a:noFill/>
          </a:ln>
        </p:spPr>
      </p:pic>
      <p:pic>
        <p:nvPicPr>
          <p:cNvPr id="22538" name="Изображение 22537" descr="ÐÐ°ÑÑÐ¸Ð½ÐºÐ¸ Ð¿Ð¾ Ð·Ð°Ð¿ÑÐ¾ÑÑ ÐºÐ°ÑÑÐ¸Ð½ÐºÐ¸ png Ð¼Ð°ÑÐ° Ð¸ Ð¼ÐµÐ´Ð²ÐµÐ´Ñ"/>
          <p:cNvPicPr>
            <a:picLocks noChangeAspect="1"/>
          </p:cNvPicPr>
          <p:nvPr/>
        </p:nvPicPr>
        <p:blipFill>
          <a:blip r:embed="rId7" r:link="rId8"/>
          <a:stretch>
            <a:fillRect/>
          </a:stretch>
        </p:blipFill>
        <p:spPr>
          <a:xfrm>
            <a:off x="1576388" y="623888"/>
            <a:ext cx="2857500" cy="2239962"/>
          </a:xfrm>
          <a:prstGeom prst="rect">
            <a:avLst/>
          </a:prstGeom>
          <a:noFill/>
          <a:ln w="9525">
            <a:noFill/>
          </a:ln>
        </p:spPr>
      </p:pic>
      <p:pic>
        <p:nvPicPr>
          <p:cNvPr id="22539" name="Изображение 22538" descr="ÐÐ°ÑÑÐ¸Ð½ÐºÐ¸ Ð¿Ð¾ Ð·Ð°Ð¿ÑÐ¾ÑÑ ÐºÐ°ÑÑÐ¸Ð½ÐºÐ¸ png ÑÐ°Ð¿Ð¾ÐºÐ»ÑÐº"/>
          <p:cNvPicPr>
            <a:picLocks noChangeAspect="1"/>
          </p:cNvPicPr>
          <p:nvPr/>
        </p:nvPicPr>
        <p:blipFill>
          <a:blip r:embed="rId9" r:link="rId10"/>
          <a:stretch>
            <a:fillRect/>
          </a:stretch>
        </p:blipFill>
        <p:spPr>
          <a:xfrm>
            <a:off x="5016500" y="696913"/>
            <a:ext cx="1384300" cy="2279650"/>
          </a:xfrm>
          <a:prstGeom prst="rect">
            <a:avLst/>
          </a:prstGeom>
          <a:noFill/>
          <a:ln w="9525">
            <a:noFill/>
          </a:ln>
        </p:spPr>
      </p:pic>
      <p:pic>
        <p:nvPicPr>
          <p:cNvPr id="22540" name="Изображение 22539" descr="ÐÐ°ÑÑÐ¸Ð½ÐºÐ¸ Ð¿Ð¾ Ð·Ð°Ð¿ÑÐ¾ÑÑ ÐºÐ°ÑÑÐ¸Ð½ÐºÐ¸ png Ð½Ñ Ð¿Ð¾Ð³Ð¾Ð´Ð¸"/>
          <p:cNvPicPr>
            <a:picLocks noChangeAspect="1"/>
          </p:cNvPicPr>
          <p:nvPr/>
        </p:nvPicPr>
        <p:blipFill>
          <a:blip r:embed="rId11" r:link="rId12"/>
          <a:stretch>
            <a:fillRect/>
          </a:stretch>
        </p:blipFill>
        <p:spPr>
          <a:xfrm>
            <a:off x="3663950" y="0"/>
            <a:ext cx="1482725" cy="1992313"/>
          </a:xfrm>
          <a:prstGeom prst="rect">
            <a:avLst/>
          </a:prstGeom>
          <a:noFill/>
          <a:ln w="9525">
            <a:noFill/>
          </a:ln>
        </p:spPr>
      </p:pic>
      <p:pic>
        <p:nvPicPr>
          <p:cNvPr id="22541" name="Изображение 22540" descr="o32c127f66bb2bm36m48h"/>
          <p:cNvPicPr>
            <a:picLocks noChangeAspect="1"/>
          </p:cNvPicPr>
          <p:nvPr/>
        </p:nvPicPr>
        <p:blipFill>
          <a:blip r:embed="rId13"/>
          <a:stretch>
            <a:fillRect/>
          </a:stretch>
        </p:blipFill>
        <p:spPr>
          <a:xfrm>
            <a:off x="10304463" y="3490913"/>
            <a:ext cx="2505075" cy="1800225"/>
          </a:xfrm>
          <a:prstGeom prst="rect">
            <a:avLst/>
          </a:prstGeom>
          <a:noFill/>
          <a:ln w="9525">
            <a:noFill/>
          </a:ln>
        </p:spPr>
      </p:pic>
      <p:pic>
        <p:nvPicPr>
          <p:cNvPr id="22542" name="Изображение 22541" descr="ÐÐ°ÑÑÐ¸Ð½ÐºÐ¸ Ð¿Ð¾ Ð·Ð°Ð¿ÑÐ¾ÑÑ Ð¼ÑÐ»ÑÑÑÐ¸Ð»ÑÐ¼ Ð¿ÑÐ¸Ð½Ñ ÐµÐ³Ð¸Ð¿ÑÐ°"/>
          <p:cNvPicPr>
            <a:picLocks noChangeAspect="1"/>
          </p:cNvPicPr>
          <p:nvPr/>
        </p:nvPicPr>
        <p:blipFill>
          <a:blip r:embed="rId14" r:link="rId15"/>
          <a:stretch>
            <a:fillRect/>
          </a:stretch>
        </p:blipFill>
        <p:spPr>
          <a:xfrm>
            <a:off x="7624763" y="3360738"/>
            <a:ext cx="1185862" cy="1692275"/>
          </a:xfrm>
          <a:prstGeom prst="rect">
            <a:avLst/>
          </a:prstGeom>
          <a:noFill/>
          <a:ln w="9525">
            <a:noFill/>
          </a:ln>
        </p:spPr>
      </p:pic>
      <p:pic>
        <p:nvPicPr>
          <p:cNvPr id="22543" name="Изображение 22542" descr="ÐÐ¾ÑÐ¾Ð¶ÐµÐµ Ð¸Ð·Ð¾Ð±ÑÐ°Ð¶ÐµÐ½Ð¸Ðµ"/>
          <p:cNvPicPr>
            <a:picLocks noChangeAspect="1"/>
          </p:cNvPicPr>
          <p:nvPr/>
        </p:nvPicPr>
        <p:blipFill>
          <a:blip r:embed="rId16" r:link="rId17"/>
          <a:stretch>
            <a:fillRect/>
          </a:stretch>
        </p:blipFill>
        <p:spPr>
          <a:xfrm>
            <a:off x="6040438" y="4800600"/>
            <a:ext cx="2052637" cy="1266825"/>
          </a:xfrm>
          <a:prstGeom prst="rect">
            <a:avLst/>
          </a:prstGeom>
          <a:noFill/>
          <a:ln w="9525">
            <a:noFill/>
          </a:ln>
        </p:spPr>
      </p:pic>
      <p:pic>
        <p:nvPicPr>
          <p:cNvPr id="22544" name="Изображение 22543" descr="ÐÐ¾ÑÐ¾Ð¶ÐµÐµ Ð¸Ð·Ð¾Ð±ÑÐ°Ð¶ÐµÐ½Ð¸Ðµ"/>
          <p:cNvPicPr>
            <a:picLocks noChangeAspect="1"/>
          </p:cNvPicPr>
          <p:nvPr/>
        </p:nvPicPr>
        <p:blipFill>
          <a:blip r:embed="rId18" r:link="rId19"/>
          <a:stretch>
            <a:fillRect/>
          </a:stretch>
        </p:blipFill>
        <p:spPr>
          <a:xfrm>
            <a:off x="2439988" y="3432175"/>
            <a:ext cx="1663700" cy="1155700"/>
          </a:xfrm>
          <a:prstGeom prst="rect">
            <a:avLst/>
          </a:prstGeom>
          <a:noFill/>
          <a:ln w="9525">
            <a:noFill/>
          </a:ln>
        </p:spPr>
      </p:pic>
      <p:pic>
        <p:nvPicPr>
          <p:cNvPr id="22545" name="Изображение 22544" descr="ÐÐ°ÑÑÐ¸Ð½ÐºÐ¸ Ð¿Ð¾ Ð·Ð°Ð¿ÑÐ¾ÑÑ Ð¼ÑÐ»ÑÑÑÐ¸Ð»ÑÐ¼ ÐºÐ°Ð¿Ð¸ÑÐ°Ð½ Ð²ÑÑÐ½Ð³ÐµÐ»Ñ"/>
          <p:cNvPicPr>
            <a:picLocks noChangeAspect="1"/>
          </p:cNvPicPr>
          <p:nvPr/>
        </p:nvPicPr>
        <p:blipFill>
          <a:blip r:embed="rId20" r:link="rId21"/>
          <a:stretch>
            <a:fillRect/>
          </a:stretch>
        </p:blipFill>
        <p:spPr>
          <a:xfrm>
            <a:off x="2871788" y="4513263"/>
            <a:ext cx="2447925" cy="1376362"/>
          </a:xfrm>
          <a:prstGeom prst="rect">
            <a:avLst/>
          </a:prstGeom>
          <a:noFill/>
          <a:ln w="9525">
            <a:noFill/>
          </a:ln>
        </p:spPr>
      </p:pic>
      <p:pic>
        <p:nvPicPr>
          <p:cNvPr id="22546" name="Изображение 22545" descr="ÐÐ°ÑÑÐ¸Ð½ÐºÐ¸ Ð¿Ð¾ Ð·Ð°Ð¿ÑÐ¾ÑÑ Ð¼ÑÐ»ÑÑÑÐ¸Ð»ÑÐ¼ ÐºÐµÐ½ÑÐµÑÐ²Ð¸Ð»ÑÑÐºÐ¾Ðµ Ð¿ÑÐ¸Ð²Ð¸Ð´ÐµÐ½Ð¸Ðµ"/>
          <p:cNvPicPr>
            <a:picLocks noChangeAspect="1"/>
          </p:cNvPicPr>
          <p:nvPr/>
        </p:nvPicPr>
        <p:blipFill>
          <a:blip r:embed="rId22" r:link="rId23"/>
          <a:stretch>
            <a:fillRect/>
          </a:stretch>
        </p:blipFill>
        <p:spPr>
          <a:xfrm>
            <a:off x="4745038" y="3505200"/>
            <a:ext cx="2055812" cy="1541463"/>
          </a:xfrm>
          <a:prstGeom prst="rect">
            <a:avLst/>
          </a:prstGeom>
          <a:noFill/>
          <a:ln w="9525">
            <a:noFill/>
          </a:ln>
        </p:spPr>
      </p:pic>
      <p:pic>
        <p:nvPicPr>
          <p:cNvPr id="22547" name="Изображение 22546" descr="267px-Как_старик_корову_продавал"/>
          <p:cNvPicPr>
            <a:picLocks noChangeAspect="1"/>
          </p:cNvPicPr>
          <p:nvPr/>
        </p:nvPicPr>
        <p:blipFill>
          <a:blip r:embed="rId24"/>
          <a:stretch>
            <a:fillRect/>
          </a:stretch>
        </p:blipFill>
        <p:spPr>
          <a:xfrm>
            <a:off x="8632825" y="4513263"/>
            <a:ext cx="1952625" cy="1582737"/>
          </a:xfrm>
          <a:prstGeom prst="rect">
            <a:avLst/>
          </a:prstGeom>
          <a:noFill/>
          <a:ln w="9525">
            <a:noFill/>
          </a:ln>
        </p:spPr>
      </p:pic>
      <p:pic>
        <p:nvPicPr>
          <p:cNvPr id="22548" name="Изображение 22547" descr="ÐÐ°ÑÑÐ¸Ð½ÐºÐ¸ Ð¿Ð¾ Ð·Ð°Ð¿ÑÐ¾ÑÑ ÐºÐ°ÑÑÐ¸Ð½ÐºÐ¸ Ð¸Ð· Ð¼ÑÐ»ÑÑÑÐ¸Ð»ÑÐ¼Ð° ÑÐ¸Ð»ÑÐ¼ ÑÐ¸Ð»ÑÐ¼ ÑÐ¸Ð»ÑÐ¼"/>
          <p:cNvPicPr>
            <a:picLocks noChangeAspect="1"/>
          </p:cNvPicPr>
          <p:nvPr/>
        </p:nvPicPr>
        <p:blipFill>
          <a:blip r:embed="rId25" r:link="rId26">
            <a:lum contrast="40000"/>
          </a:blip>
          <a:srcRect t="27068"/>
          <a:stretch>
            <a:fillRect/>
          </a:stretch>
        </p:blipFill>
        <p:spPr>
          <a:xfrm>
            <a:off x="9929813" y="7680325"/>
            <a:ext cx="2508250" cy="1371600"/>
          </a:xfrm>
          <a:prstGeom prst="rect">
            <a:avLst/>
          </a:prstGeom>
          <a:noFill/>
          <a:ln w="9525">
            <a:noFill/>
          </a:ln>
        </p:spPr>
      </p:pic>
      <p:pic>
        <p:nvPicPr>
          <p:cNvPr id="22549" name="Изображение 22548" descr="ÐÐ°ÑÑÐ¸Ð½ÐºÐ¸ Ð¿Ð¾ Ð·Ð°Ð¿ÑÐ¾ÑÑ ÐºÐ°ÑÑÐ¸Ð½ÐºÐ¸ Ð¸Ð· Ð¼ÑÐ»ÑÑÑÐ¸Ð»ÑÐ¼Ð° ÑÐ¸Ð»ÑÐ¼ ÑÐ¸Ð»ÑÐ¼ ÑÐ¸Ð»ÑÐ¼"/>
          <p:cNvPicPr>
            <a:picLocks noChangeAspect="1"/>
          </p:cNvPicPr>
          <p:nvPr/>
        </p:nvPicPr>
        <p:blipFill>
          <a:blip r:embed="rId27" r:link="rId28">
            <a:lum contrast="18000"/>
          </a:blip>
          <a:srcRect l="7846" r="28772"/>
          <a:stretch>
            <a:fillRect/>
          </a:stretch>
        </p:blipFill>
        <p:spPr>
          <a:xfrm>
            <a:off x="4806950" y="7248525"/>
            <a:ext cx="1593850" cy="2087563"/>
          </a:xfrm>
          <a:prstGeom prst="rect">
            <a:avLst/>
          </a:prstGeom>
          <a:noFill/>
          <a:ln w="9525">
            <a:noFill/>
          </a:ln>
        </p:spPr>
      </p:pic>
      <p:pic>
        <p:nvPicPr>
          <p:cNvPr id="22550" name="Изображение 22549" descr="ÐÐ¾ÑÐ¾Ð¶ÐµÐµ Ð¸Ð·Ð¾Ð±ÑÐ°Ð¶ÐµÐ½Ð¸Ðµ"/>
          <p:cNvPicPr>
            <a:picLocks noChangeAspect="1"/>
          </p:cNvPicPr>
          <p:nvPr/>
        </p:nvPicPr>
        <p:blipFill>
          <a:blip r:embed="rId29" r:link="rId30">
            <a:lum contrast="22000"/>
          </a:blip>
          <a:srcRect r="2625"/>
          <a:stretch>
            <a:fillRect/>
          </a:stretch>
        </p:blipFill>
        <p:spPr>
          <a:xfrm>
            <a:off x="6040438" y="6313488"/>
            <a:ext cx="1933575" cy="1501775"/>
          </a:xfrm>
          <a:prstGeom prst="rect">
            <a:avLst/>
          </a:prstGeom>
          <a:noFill/>
          <a:ln w="9525">
            <a:noFill/>
          </a:ln>
        </p:spPr>
      </p:pic>
      <p:pic>
        <p:nvPicPr>
          <p:cNvPr id="22551" name="Изображение 22550" descr="ÐÐ¾ÑÐ¾Ð¶ÐµÐµ Ð¸Ð·Ð¾Ð±ÑÐ°Ð¶ÐµÐ½Ð¸Ðµ"/>
          <p:cNvPicPr>
            <a:picLocks noChangeAspect="1"/>
          </p:cNvPicPr>
          <p:nvPr/>
        </p:nvPicPr>
        <p:blipFill>
          <a:blip r:embed="rId31" r:link="rId32">
            <a:lum contrast="30000"/>
          </a:blip>
          <a:stretch>
            <a:fillRect/>
          </a:stretch>
        </p:blipFill>
        <p:spPr>
          <a:xfrm>
            <a:off x="2800350" y="6169025"/>
            <a:ext cx="1570038" cy="1182688"/>
          </a:xfrm>
          <a:prstGeom prst="rect">
            <a:avLst/>
          </a:prstGeom>
          <a:noFill/>
          <a:ln w="9525">
            <a:noFill/>
          </a:ln>
        </p:spPr>
      </p:pic>
      <p:pic>
        <p:nvPicPr>
          <p:cNvPr id="22552" name="Изображение 22551" descr="ÐÐ¾ÑÐ¾Ð¶ÐµÐµ Ð¸Ð·Ð¾Ð±ÑÐ°Ð¶ÐµÐ½Ð¸Ðµ"/>
          <p:cNvPicPr>
            <a:picLocks noChangeAspect="1"/>
          </p:cNvPicPr>
          <p:nvPr/>
        </p:nvPicPr>
        <p:blipFill>
          <a:blip r:embed="rId33" r:link="rId34">
            <a:lum contrast="20000"/>
          </a:blip>
          <a:stretch>
            <a:fillRect/>
          </a:stretch>
        </p:blipFill>
        <p:spPr>
          <a:xfrm>
            <a:off x="3663950" y="7248525"/>
            <a:ext cx="1439863" cy="1209675"/>
          </a:xfrm>
          <a:prstGeom prst="rect">
            <a:avLst/>
          </a:prstGeom>
          <a:noFill/>
          <a:ln w="9525">
            <a:noFill/>
          </a:ln>
        </p:spPr>
      </p:pic>
      <p:pic>
        <p:nvPicPr>
          <p:cNvPr id="22553" name="Изображение 22552" descr="ÐÐ°ÑÑÐ¸Ð½ÐºÐ¸ Ð¿Ð¾ Ð·Ð°Ð¿ÑÐ¾ÑÑ ÐºÐ°ÑÑÐ¸Ð½ÐºÐ¸ Ð¸Ð· Ð¼ÑÐ»ÑÑÑÐ¸Ð»ÑÐ¼Ð° ÑÐ¸Ð»ÑÐ¼ ÑÐ¸Ð»ÑÐ¼ ÑÐ¸Ð»ÑÐ¼"/>
          <p:cNvPicPr>
            <a:picLocks noChangeAspect="1"/>
          </p:cNvPicPr>
          <p:nvPr/>
        </p:nvPicPr>
        <p:blipFill>
          <a:blip r:embed="rId35" r:link="rId36">
            <a:lum contrast="28000"/>
          </a:blip>
          <a:stretch>
            <a:fillRect/>
          </a:stretch>
        </p:blipFill>
        <p:spPr>
          <a:xfrm>
            <a:off x="6688138" y="7608888"/>
            <a:ext cx="1809750" cy="1481137"/>
          </a:xfrm>
          <a:prstGeom prst="rect">
            <a:avLst/>
          </a:prstGeom>
          <a:noFill/>
          <a:ln w="9525">
            <a:noFill/>
          </a:ln>
        </p:spPr>
      </p:pic>
      <p:pic>
        <p:nvPicPr>
          <p:cNvPr id="22554" name="Изображение 22553" descr="ÐÐ°ÑÑÐ¸Ð½ÐºÐ¸ Ð¿Ð¾ Ð·Ð°Ð¿ÑÐ¾ÑÑ ÐºÐ°ÑÑÐ¸Ð½ÐºÐ¸ Ð¸Ð· Ð¼ÑÐ»ÑÑÑÐ¸Ð»ÑÐ¼Ð° ÑÐ¸Ð»ÑÐ¼ ÑÐ¸Ð»ÑÐ¼ ÑÐ¸Ð»ÑÐ¼"/>
          <p:cNvPicPr>
            <a:picLocks noChangeAspect="1"/>
          </p:cNvPicPr>
          <p:nvPr/>
        </p:nvPicPr>
        <p:blipFill>
          <a:blip r:embed="rId37" r:link="rId38">
            <a:lum contrast="20000"/>
          </a:blip>
          <a:stretch>
            <a:fillRect/>
          </a:stretch>
        </p:blipFill>
        <p:spPr>
          <a:xfrm>
            <a:off x="8561388" y="6313488"/>
            <a:ext cx="1849437" cy="1501775"/>
          </a:xfrm>
          <a:prstGeom prst="rect">
            <a:avLst/>
          </a:prstGeom>
          <a:noFill/>
          <a:ln w="9525">
            <a:noFill/>
          </a:ln>
        </p:spPr>
      </p:pic>
      <p:pic>
        <p:nvPicPr>
          <p:cNvPr id="22555" name="Изображение 22554" descr="ÐÐ°ÑÑÐ¸Ð½ÐºÐ¸ Ð¿Ð¾ Ð·Ð°Ð¿ÑÐ¾ÑÑ ÐºÐ°ÑÑÐ¸Ð½ÐºÐ¸ Ð¸Ð· Ð¼ÑÐ»ÑÑÑÐ¸Ð»ÑÐ¼Ð° ÑÐ¸Ð»ÑÐ¼ ÑÐ¸Ð»ÑÐ¼ ÑÐ¸Ð»ÑÐ¼"/>
          <p:cNvPicPr>
            <a:picLocks noChangeAspect="1"/>
          </p:cNvPicPr>
          <p:nvPr/>
        </p:nvPicPr>
        <p:blipFill>
          <a:blip r:embed="rId39" r:link="rId40">
            <a:lum contrast="12000"/>
          </a:blip>
          <a:srcRect l="5249" r="5249"/>
          <a:stretch>
            <a:fillRect/>
          </a:stretch>
        </p:blipFill>
        <p:spPr>
          <a:xfrm>
            <a:off x="10614025" y="6388100"/>
            <a:ext cx="2195513" cy="1382713"/>
          </a:xfrm>
          <a:prstGeom prst="rect">
            <a:avLst/>
          </a:prstGeom>
          <a:noFill/>
          <a:ln w="9525">
            <a:noFill/>
          </a:ln>
        </p:spPr>
      </p:pic>
      <p:pic>
        <p:nvPicPr>
          <p:cNvPr id="22556" name="Изображение 22555" descr="Похожее изображение"/>
          <p:cNvPicPr>
            <a:picLocks noChangeAspect="1"/>
          </p:cNvPicPr>
          <p:nvPr/>
        </p:nvPicPr>
        <p:blipFill>
          <a:blip r:embed="rId41" r:link="rId42"/>
          <a:stretch>
            <a:fillRect/>
          </a:stretch>
        </p:blipFill>
        <p:spPr>
          <a:xfrm>
            <a:off x="8488363" y="7969250"/>
            <a:ext cx="1593850" cy="893763"/>
          </a:xfrm>
          <a:prstGeom prst="rect">
            <a:avLst/>
          </a:prstGeom>
          <a:noFill/>
          <a:ln w="9525">
            <a:noFill/>
          </a:ln>
        </p:spPr>
      </p:pic>
    </p:spTree>
  </p:cSld>
  <p:clrMapOvr>
    <a:masterClrMapping/>
  </p:clrMapOvr>
  <p:transition spd="slow" advTm="15000">
    <p:newsfla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11" descr="Картинки по запросу красивые фоны"/>
          <p:cNvPicPr>
            <a:picLocks noChangeAspect="1"/>
          </p:cNvPicPr>
          <p:nvPr/>
        </p:nvPicPr>
        <p:blipFill>
          <a:blip r:embed="rId1"/>
          <a:stretch>
            <a:fillRect/>
          </a:stretch>
        </p:blipFill>
        <p:spPr>
          <a:xfrm>
            <a:off x="0" y="0"/>
            <a:ext cx="12801600" cy="9601200"/>
          </a:xfrm>
          <a:prstGeom prst="rect">
            <a:avLst/>
          </a:prstGeom>
          <a:noFill/>
          <a:ln w="9525">
            <a:noFill/>
          </a:ln>
        </p:spPr>
      </p:pic>
      <p:pic>
        <p:nvPicPr>
          <p:cNvPr id="7175" name="Picture 7" descr="ÐÐ¾ÑÐ¾Ð¶ÐµÐµ Ð¸Ð·Ð¾Ð±ÑÐ°Ð¶ÐµÐ½Ð¸Ðµ"/>
          <p:cNvPicPr>
            <a:picLocks noChangeAspect="1" noChangeArrowheads="1"/>
          </p:cNvPicPr>
          <p:nvPr/>
        </p:nvPicPr>
        <p:blipFill>
          <a:blip r:embed="rId2" cstate="print">
            <a:lum bright="18000" contrast="18000"/>
          </a:blip>
          <a:srcRect/>
          <a:stretch>
            <a:fillRect/>
          </a:stretch>
        </p:blipFill>
        <p:spPr bwMode="auto">
          <a:xfrm>
            <a:off x="286395" y="770633"/>
            <a:ext cx="2728913" cy="18113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177" name="Picture 9" descr="ÐÐ¾ÑÐ¾Ð¶ÐµÐµ Ð¸Ð·Ð¾Ð±ÑÐ°Ð¶ÐµÐ½Ð¸Ðµ"/>
          <p:cNvPicPr>
            <a:picLocks noChangeAspect="1" noChangeArrowheads="1"/>
          </p:cNvPicPr>
          <p:nvPr/>
        </p:nvPicPr>
        <p:blipFill>
          <a:blip r:embed="rId3">
            <a:lum bright="6000" contrast="12000"/>
          </a:blip>
          <a:srcRect/>
          <a:stretch>
            <a:fillRect/>
          </a:stretch>
        </p:blipFill>
        <p:spPr bwMode="auto">
          <a:xfrm>
            <a:off x="1144588" y="6961188"/>
            <a:ext cx="2728913" cy="1731963"/>
          </a:xfrm>
          <a:prstGeom prst="rect">
            <a:avLst/>
          </a:prstGeom>
          <a:ln>
            <a:noFill/>
          </a:ln>
          <a:effectLst>
            <a:outerShdw blurRad="292100" dist="139700" dir="2700000" algn="tl" rotWithShape="0">
              <a:srgbClr val="333333">
                <a:alpha val="65000"/>
              </a:srgbClr>
            </a:outerShdw>
          </a:effectLst>
        </p:spPr>
      </p:pic>
      <p:pic>
        <p:nvPicPr>
          <p:cNvPr id="7179" name="Picture 11" descr="ÐÐ¾ÑÐ¾Ð¶ÐµÐµ Ð¸Ð·Ð¾Ð±ÑÐ°Ð¶ÐµÐ½Ð¸Ðµ"/>
          <p:cNvPicPr>
            <a:picLocks noChangeAspect="1" noChangeArrowheads="1"/>
          </p:cNvPicPr>
          <p:nvPr/>
        </p:nvPicPr>
        <p:blipFill>
          <a:blip r:embed="rId4" cstate="print">
            <a:lum bright="6000" contrast="12000"/>
          </a:blip>
          <a:srcRect/>
          <a:stretch>
            <a:fillRect/>
          </a:stretch>
        </p:blipFill>
        <p:spPr bwMode="auto">
          <a:xfrm>
            <a:off x="578496" y="3995886"/>
            <a:ext cx="2728913" cy="166846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181" name="Picture 13" descr="ÐÐ¾ÑÐ¾Ð¶ÐµÐµ Ð¸Ð·Ð¾Ð±ÑÐ°Ð¶ÐµÐ½Ð¸Ðµ"/>
          <p:cNvPicPr>
            <a:picLocks noChangeAspect="1" noChangeArrowheads="1"/>
          </p:cNvPicPr>
          <p:nvPr/>
        </p:nvPicPr>
        <p:blipFill>
          <a:blip r:embed="rId5" cstate="print">
            <a:lum contrast="30000"/>
          </a:blip>
          <a:srcRect/>
          <a:stretch>
            <a:fillRect/>
          </a:stretch>
        </p:blipFill>
        <p:spPr bwMode="auto">
          <a:xfrm>
            <a:off x="5748040" y="7092801"/>
            <a:ext cx="2944936" cy="204946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183" name="Picture 15" descr="ÐÐ°ÑÑÐ¸Ð½ÐºÐ¸ Ð¿Ð¾ Ð·Ð°Ð¿ÑÐ¾ÑÑ Ð¼ÑÐ»ÑÑÑÐ¸Ð»ÑÐ¼ Ð²Ð¸Ð½Ð½Ð¸ Ð¿ÑÑ"/>
          <p:cNvPicPr>
            <a:picLocks noChangeAspect="1" noChangeArrowheads="1"/>
          </p:cNvPicPr>
          <p:nvPr/>
        </p:nvPicPr>
        <p:blipFill>
          <a:blip r:embed="rId6" cstate="print"/>
          <a:srcRect/>
          <a:stretch>
            <a:fillRect/>
          </a:stretch>
        </p:blipFill>
        <p:spPr bwMode="auto">
          <a:xfrm>
            <a:off x="9502923" y="7038702"/>
            <a:ext cx="2944813" cy="1960562"/>
          </a:xfrm>
          <a:prstGeom prst="rect">
            <a:avLst/>
          </a:prstGeom>
          <a:ln>
            <a:noFill/>
          </a:ln>
          <a:effectLst>
            <a:softEdge rad="112500"/>
          </a:effectLst>
        </p:spPr>
      </p:pic>
      <p:sp>
        <p:nvSpPr>
          <p:cNvPr id="7176" name="Text Box 16"/>
          <p:cNvSpPr txBox="1"/>
          <p:nvPr/>
        </p:nvSpPr>
        <p:spPr>
          <a:xfrm>
            <a:off x="3305175" y="263525"/>
            <a:ext cx="9072563" cy="6692900"/>
          </a:xfrm>
          <a:prstGeom prst="rect">
            <a:avLst/>
          </a:prstGeom>
          <a:noFill/>
          <a:ln w="9525">
            <a:noFill/>
          </a:ln>
        </p:spPr>
        <p:txBody>
          <a:bodyPr>
            <a:spAutoFit/>
          </a:bodyPr>
          <a:p>
            <a:pPr defTabSz="1279525"/>
            <a:r>
              <a:rPr sz="1600" b="1" u="sng">
                <a:latin typeface="Times New Roman" panose="02020603050405020304" pitchFamily="18" charset="0"/>
              </a:rPr>
              <a:t>Рисо́ванная мультиплика́ция</a:t>
            </a:r>
            <a:r>
              <a:rPr sz="1600">
                <a:latin typeface="Times New Roman" panose="02020603050405020304" pitchFamily="18" charset="0"/>
              </a:rPr>
              <a:t> — технология мультипликации, основанная на покадровой съёмке немного отличающихся двумерных рисунков. Возникла в конце </a:t>
            </a:r>
            <a:r>
              <a:rPr lang="en-US" altLang="x-none" sz="1600">
                <a:latin typeface="Times New Roman" panose="02020603050405020304" pitchFamily="18" charset="0"/>
              </a:rPr>
              <a:t>XIX</a:t>
            </a:r>
            <a:r>
              <a:rPr sz="1600">
                <a:latin typeface="Times New Roman" panose="02020603050405020304" pitchFamily="18" charset="0"/>
              </a:rPr>
              <a:t> — начале </a:t>
            </a:r>
            <a:r>
              <a:rPr lang="en-US" altLang="x-none" sz="1600">
                <a:latin typeface="Times New Roman" panose="02020603050405020304" pitchFamily="18" charset="0"/>
              </a:rPr>
              <a:t>XX </a:t>
            </a:r>
            <a:r>
              <a:rPr lang="uk-UA" altLang="x-none" sz="1600">
                <a:latin typeface="Times New Roman" panose="02020603050405020304" pitchFamily="18" charset="0"/>
              </a:rPr>
              <a:t>веков.</a:t>
            </a:r>
            <a:r>
              <a:rPr sz="1600">
                <a:latin typeface="Times New Roman" panose="02020603050405020304" pitchFamily="18" charset="0"/>
              </a:rPr>
              <a:t> </a:t>
            </a:r>
            <a:endParaRPr sz="1600">
              <a:latin typeface="Times New Roman" panose="02020603050405020304" pitchFamily="18" charset="0"/>
            </a:endParaRPr>
          </a:p>
          <a:p>
            <a:pPr defTabSz="1279525"/>
            <a:r>
              <a:rPr sz="1600">
                <a:latin typeface="Times New Roman" panose="02020603050405020304" pitchFamily="18" charset="0"/>
              </a:rPr>
              <a:t>       Изначально каждый кадр рисовался отдельно и полностью, что было очень трудоёмко и отнимало много времени даже у большого коллектива художников.</a:t>
            </a:r>
            <a:endParaRPr sz="1600">
              <a:latin typeface="Times New Roman" panose="02020603050405020304" pitchFamily="18" charset="0"/>
            </a:endParaRPr>
          </a:p>
          <a:p>
            <a:pPr defTabSz="1279525"/>
            <a:r>
              <a:rPr sz="1600">
                <a:latin typeface="Times New Roman" panose="02020603050405020304" pitchFamily="18" charset="0"/>
              </a:rPr>
              <a:t>       Затем была придумана послойная техника рисования объектов и фонов на прозрачных плёнках, накладываемых друг на друга. На одном слое можно было разместить задний фон, на другом — неподвижные части тел персонажей, на третьем — подвижные, и так далее. Это значительно уменьшило трудоёмкость работ, так как не нужно было рисовать каждый кадр с нуля. Впервые послойную технику применил Уолт Дисней. </a:t>
            </a:r>
            <a:endParaRPr sz="1600">
              <a:latin typeface="Times New Roman" panose="02020603050405020304" pitchFamily="18" charset="0"/>
            </a:endParaRPr>
          </a:p>
          <a:p>
            <a:pPr defTabSz="1279525"/>
            <a:r>
              <a:rPr sz="1600">
                <a:latin typeface="Times New Roman" panose="02020603050405020304" pitchFamily="18" charset="0"/>
              </a:rPr>
              <a:t>       Достоинством рисованной мультипликации является её техническая простота (в пределе достаточен показ самих рисунков, не требуется даже кинооборудование). Именно поэтому первые мультипликационные фильмы были рисованными и появились ещё до возникновения кинематографа.  </a:t>
            </a:r>
            <a:endParaRPr sz="1600">
              <a:latin typeface="Times New Roman" panose="02020603050405020304" pitchFamily="18" charset="0"/>
            </a:endParaRPr>
          </a:p>
          <a:p>
            <a:pPr defTabSz="1279525"/>
            <a:r>
              <a:rPr sz="1600">
                <a:latin typeface="Times New Roman" panose="02020603050405020304" pitchFamily="18" charset="0"/>
              </a:rPr>
              <a:t>      </a:t>
            </a:r>
            <a:r>
              <a:rPr sz="1600" b="1" u="sng">
                <a:latin typeface="Times New Roman" panose="02020603050405020304" pitchFamily="18" charset="0"/>
              </a:rPr>
              <a:t>Эмиль Рейно 20 июля 1877 года  продемонстрировал, а 30 августа затентовал свой аппарат — праксиноскоп, что считается днём рождения мультипликации.</a:t>
            </a:r>
            <a:endParaRPr sz="1600" b="1" u="sng">
              <a:latin typeface="Times New Roman" panose="02020603050405020304" pitchFamily="18" charset="0"/>
            </a:endParaRPr>
          </a:p>
          <a:p>
            <a:pPr defTabSz="1279525"/>
            <a:r>
              <a:rPr sz="1600">
                <a:latin typeface="Times New Roman" panose="02020603050405020304" pitchFamily="18" charset="0"/>
              </a:rPr>
              <a:t>       Рисованная мультипликация легко поддаётся разделению труда мультипликаторов и созданию «конвейера», наиболее типичным представителем которого была мультипликация Уолта Диснея. При её использовании можно добиться любой степени реалистичности. </a:t>
            </a:r>
            <a:endParaRPr sz="1600">
              <a:latin typeface="Times New Roman" panose="02020603050405020304" pitchFamily="18" charset="0"/>
            </a:endParaRPr>
          </a:p>
          <a:p>
            <a:pPr defTabSz="1279525"/>
            <a:r>
              <a:rPr sz="1600">
                <a:latin typeface="Times New Roman" panose="02020603050405020304" pitchFamily="18" charset="0"/>
              </a:rPr>
              <a:t>       Тем не менее изготовление полноценного 24-фазного мультфильма является крайне длительным и трудоёмким процессом, поэтому в послевоенный период получила развитие так называемая «редуцировнная» мультипликация с использованием статичных кадров и упрощённой до 4-х кадров в секунду фазовки.</a:t>
            </a:r>
            <a:endParaRPr sz="1600">
              <a:latin typeface="Times New Roman" panose="02020603050405020304" pitchFamily="18" charset="0"/>
            </a:endParaRPr>
          </a:p>
          <a:p>
            <a:pPr defTabSz="1279525"/>
            <a:r>
              <a:rPr sz="1600">
                <a:latin typeface="Times New Roman" panose="02020603050405020304" pitchFamily="18" charset="0"/>
              </a:rPr>
              <a:t>        В 1900— 1907 годах американец Джеймс Стюарт Блэктон снял коротенькие мультипликационные фильмы «Очарованный рисунок», «Комические фазы смешных лиц», «Отель с привидениями» и другие.</a:t>
            </a:r>
            <a:endParaRPr sz="1600">
              <a:latin typeface="Times New Roman" panose="02020603050405020304" pitchFamily="18" charset="0"/>
            </a:endParaRPr>
          </a:p>
          <a:p>
            <a:pPr defTabSz="1279525"/>
            <a:r>
              <a:rPr sz="1600">
                <a:latin typeface="Times New Roman" panose="02020603050405020304" pitchFamily="18" charset="0"/>
              </a:rPr>
              <a:t>        Студии Уолта Диснея либо закрыты, либо переведены на 3</a:t>
            </a:r>
            <a:r>
              <a:rPr lang="en-US" altLang="x-none" sz="1600">
                <a:latin typeface="Times New Roman" panose="02020603050405020304" pitchFamily="18" charset="0"/>
              </a:rPr>
              <a:t>D</a:t>
            </a:r>
            <a:r>
              <a:rPr sz="1600">
                <a:latin typeface="Times New Roman" panose="02020603050405020304" pitchFamily="18" charset="0"/>
              </a:rPr>
              <a:t>-технологию. Но большое количество мультсериалов продолжают делать по этой технологии.</a:t>
            </a:r>
            <a:endParaRPr sz="1600">
              <a:latin typeface="Times New Roman" panose="02020603050405020304" pitchFamily="18" charset="0"/>
            </a:endParaRPr>
          </a:p>
        </p:txBody>
      </p:sp>
    </p:spTree>
  </p:cSld>
  <p:clrMapOvr>
    <a:masterClrMapping/>
  </p:clrMapOvr>
  <p:transition spd="slow" advTm="15000">
    <p:newsfla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Picture 18" descr="Картинки по запросу красивые фоны"/>
          <p:cNvPicPr>
            <a:picLocks noChangeAspect="1"/>
          </p:cNvPicPr>
          <p:nvPr/>
        </p:nvPicPr>
        <p:blipFill>
          <a:blip r:embed="rId1"/>
          <a:stretch>
            <a:fillRect/>
          </a:stretch>
        </p:blipFill>
        <p:spPr>
          <a:xfrm>
            <a:off x="15875" y="0"/>
            <a:ext cx="12785725" cy="9601200"/>
          </a:xfrm>
          <a:prstGeom prst="rect">
            <a:avLst/>
          </a:prstGeom>
          <a:noFill/>
          <a:ln w="9525">
            <a:noFill/>
          </a:ln>
        </p:spPr>
      </p:pic>
      <p:pic>
        <p:nvPicPr>
          <p:cNvPr id="4103" name="Picture 7" descr="ÐÐ°ÑÑÐ¸Ð½ÐºÐ¸ Ð¿Ð¾ Ð·Ð°Ð¿ÑÐ¾ÑÑ ÐºÑÐºÐ¾Ð»ÑÐ½ÑÐµ Ð¼ÑÐ»ÑÑÑÐ¸Ð»ÑÐ¼Ñ ÑÑÑÑ"/>
          <p:cNvPicPr>
            <a:picLocks noChangeAspect="1" noChangeArrowheads="1"/>
          </p:cNvPicPr>
          <p:nvPr/>
        </p:nvPicPr>
        <p:blipFill>
          <a:blip r:embed="rId2" cstate="print"/>
          <a:srcRect l="12599" r="12599"/>
          <a:stretch>
            <a:fillRect/>
          </a:stretch>
        </p:blipFill>
        <p:spPr bwMode="auto">
          <a:xfrm>
            <a:off x="4101877" y="7546305"/>
            <a:ext cx="2728913" cy="2051050"/>
          </a:xfrm>
          <a:prstGeom prst="ellipse">
            <a:avLst/>
          </a:prstGeom>
          <a:ln>
            <a:noFill/>
          </a:ln>
          <a:effectLst>
            <a:softEdge rad="112500"/>
          </a:effectLst>
        </p:spPr>
      </p:pic>
      <p:pic>
        <p:nvPicPr>
          <p:cNvPr id="4105" name="Picture 9" descr="ÐÐ°ÑÑÐ¸Ð½ÐºÐ¸ Ð¿Ð¾ Ð·Ð°Ð¿ÑÐ¾ÑÑ ÐºÑÐºÐ¾Ð»ÑÐ½ÑÐµ Ð¼ÑÐ»ÑÑÑÐ¸Ð»ÑÐ¼Ñ ÑÑÑÑ"/>
          <p:cNvPicPr>
            <a:picLocks noChangeAspect="1" noChangeArrowheads="1"/>
          </p:cNvPicPr>
          <p:nvPr/>
        </p:nvPicPr>
        <p:blipFill>
          <a:blip r:embed="rId3" cstate="print"/>
          <a:srcRect/>
          <a:stretch>
            <a:fillRect/>
          </a:stretch>
        </p:blipFill>
        <p:spPr bwMode="auto">
          <a:xfrm>
            <a:off x="124346" y="3137049"/>
            <a:ext cx="2728913" cy="2044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07" name="Picture 11" descr="ÐÐ¾ÑÐ¾Ð¶ÐµÐµ Ð¸Ð·Ð¾Ð±ÑÐ°Ð¶ÐµÐ½Ð¸Ðµ"/>
          <p:cNvPicPr>
            <a:picLocks noChangeAspect="1" noChangeArrowheads="1"/>
          </p:cNvPicPr>
          <p:nvPr/>
        </p:nvPicPr>
        <p:blipFill>
          <a:blip r:embed="rId4" cstate="print"/>
          <a:srcRect/>
          <a:stretch>
            <a:fillRect/>
          </a:stretch>
        </p:blipFill>
        <p:spPr bwMode="auto">
          <a:xfrm>
            <a:off x="8863682" y="7425085"/>
            <a:ext cx="2536556" cy="18990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4109" name="Picture 13" descr="ÐÐ°ÑÑÐ¸Ð½ÐºÐ¸ Ð¿Ð¾ Ð·Ð°Ð¿ÑÐ¾ÑÑ ÐºÑÐºÐ¾Ð»ÑÐ½ÑÐµ Ð¼ÑÐ»ÑÑÑÐ¸Ð»ÑÐ¼Ñ ÑÑÑÑ"/>
          <p:cNvPicPr>
            <a:picLocks noChangeAspect="1" noChangeArrowheads="1"/>
          </p:cNvPicPr>
          <p:nvPr/>
        </p:nvPicPr>
        <p:blipFill>
          <a:blip r:embed="rId5" cstate="print"/>
          <a:srcRect/>
          <a:stretch>
            <a:fillRect/>
          </a:stretch>
        </p:blipFill>
        <p:spPr bwMode="auto">
          <a:xfrm>
            <a:off x="221184" y="6111032"/>
            <a:ext cx="2735262" cy="205263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ext Box 14"/>
          <p:cNvSpPr txBox="1"/>
          <p:nvPr/>
        </p:nvSpPr>
        <p:spPr>
          <a:xfrm>
            <a:off x="3016250" y="263525"/>
            <a:ext cx="9713913" cy="7175500"/>
          </a:xfrm>
          <a:prstGeom prst="rect">
            <a:avLst/>
          </a:prstGeom>
          <a:noFill/>
          <a:ln w="9525">
            <a:noFill/>
          </a:ln>
        </p:spPr>
        <p:txBody>
          <a:bodyPr>
            <a:spAutoFit/>
          </a:bodyPr>
          <a:p>
            <a:pPr defTabSz="1279525"/>
            <a:r>
              <a:rPr sz="1600" b="1" u="sng">
                <a:latin typeface="Times New Roman" panose="02020603050405020304" pitchFamily="18" charset="0"/>
              </a:rPr>
              <a:t>Кукольная мультипликация</a:t>
            </a:r>
            <a:r>
              <a:rPr sz="1600" b="1">
                <a:latin typeface="Times New Roman" panose="02020603050405020304" pitchFamily="18" charset="0"/>
              </a:rPr>
              <a:t> </a:t>
            </a:r>
            <a:r>
              <a:rPr sz="1600">
                <a:latin typeface="Times New Roman" panose="02020603050405020304" pitchFamily="18" charset="0"/>
              </a:rPr>
              <a:t>— </a:t>
            </a:r>
            <a:r>
              <a:rPr sz="1400">
                <a:latin typeface="Times New Roman" panose="02020603050405020304" pitchFamily="18" charset="0"/>
              </a:rPr>
              <a:t>метод объёмной мультипликации. При создании используются сцена-макет и куклы-актёры. Сцена фотографируется покадрово, после каждого кадра в сцену вносятся минимальные изменения (например, изменяется поза куклы). При воспроизведении полученной последовательности кадров возникает иллюзия движения объектов. Допускается самый широкий выбор материала и техники выполнения декораций, фигур, объектов. </a:t>
            </a:r>
            <a:endParaRPr sz="1400">
              <a:latin typeface="Times New Roman" panose="02020603050405020304" pitchFamily="18" charset="0"/>
            </a:endParaRPr>
          </a:p>
          <a:p>
            <a:pPr defTabSz="1279525"/>
            <a:r>
              <a:rPr sz="1600" b="1">
                <a:latin typeface="Times New Roman" panose="02020603050405020304" pitchFamily="18" charset="0"/>
              </a:rPr>
              <a:t>      </a:t>
            </a:r>
            <a:r>
              <a:rPr sz="1600" b="1" u="sng">
                <a:latin typeface="Times New Roman" panose="02020603050405020304" pitchFamily="18" charset="0"/>
              </a:rPr>
              <a:t>Первый кукольный мультфильм появился в России в 1906 году. </a:t>
            </a:r>
            <a:r>
              <a:rPr sz="1400">
                <a:latin typeface="Times New Roman" panose="02020603050405020304" pitchFamily="18" charset="0"/>
              </a:rPr>
              <a:t>Мультипликатором был балетмейстер Мариинского театра Александр Ширяев, создавший ленту, в которой 12 фигурок танцуют на фоне неподвижных декораций, изображающих сцену. Фильм снят на 17,5-миллиметровую плёнку. Съемки длились три месяца, за это время Ширяев протёр ногами дыру в паркете, поскольку постоянно ходил от кинокамеры к декорации и обратно.</a:t>
            </a:r>
            <a:endParaRPr sz="1400">
              <a:latin typeface="Times New Roman" panose="02020603050405020304" pitchFamily="18" charset="0"/>
            </a:endParaRPr>
          </a:p>
          <a:p>
            <a:pPr defTabSz="1279525"/>
            <a:r>
              <a:rPr sz="1400">
                <a:latin typeface="Times New Roman" panose="02020603050405020304" pitchFamily="18" charset="0"/>
              </a:rPr>
              <a:t>      Данные фильмы обнаружены в архиве Ширяева киноведом Виктором Бочаровым в 2009 году. Там же найдены ещё несколько кукольных мультфильмов: «Играющие в мяч клоуны», «Художники Пьеро» и любовная драма со счастливым концом «Шутки Арлекина». Современные мультипликаторы не могут разгадать секреты мультипликатора, поскольку куклы Ширяева не просто ходят по земле, но и прыгают и крутятся в воздухе.</a:t>
            </a:r>
            <a:endParaRPr sz="1400">
              <a:latin typeface="Times New Roman" panose="02020603050405020304" pitchFamily="18" charset="0"/>
            </a:endParaRPr>
          </a:p>
          <a:p>
            <a:pPr defTabSz="1279525"/>
            <a:r>
              <a:rPr sz="1400">
                <a:latin typeface="Times New Roman" panose="02020603050405020304" pitchFamily="18" charset="0"/>
              </a:rPr>
              <a:t>       До обнаружения фильма Александра Ширяева долгое время родоначальником объёмной мультипликации считался русский кинорежиссёр Владислав Старевич, работавший в этой технике с 1911 года.</a:t>
            </a:r>
            <a:endParaRPr sz="1400">
              <a:latin typeface="Times New Roman" panose="02020603050405020304" pitchFamily="18" charset="0"/>
            </a:endParaRPr>
          </a:p>
          <a:p>
            <a:pPr defTabSz="1279525"/>
            <a:r>
              <a:rPr sz="1400">
                <a:latin typeface="Times New Roman" panose="02020603050405020304" pitchFamily="18" charset="0"/>
              </a:rPr>
              <a:t>      Среди наиболее выдающихся ранних аниматоров можно выделить Уиллиса О Брайена, известного своими спецэффектами к блокбастерам «Затеряный мир» (1925) и «Кинг-Конг» (1933), Александра Птушко, который участвовал в создании многих довоенных советских мультфильмов (в том числе знаменитого фильма «Новый Гулливер», сочетавшего в себе мультфильм и живую актёрскую игру), а также Иржи Трнку, Гермину Тырлову и Карела  Земана  — основоположников чешской школы объёмной мультипликации.</a:t>
            </a:r>
            <a:endParaRPr sz="1400">
              <a:latin typeface="Times New Roman" panose="02020603050405020304" pitchFamily="18" charset="0"/>
            </a:endParaRPr>
          </a:p>
          <a:p>
            <a:pPr defTabSz="1279525"/>
            <a:r>
              <a:rPr sz="1400">
                <a:latin typeface="Times New Roman" panose="02020603050405020304" pitchFamily="18" charset="0"/>
              </a:rPr>
              <a:t>       В 1960-е гг. в отечественную кукольную мультипликацию пришли новые имена: Роман Качанов, Владимир Дегтярев, Вадим Курчевский, Николай Серебряков и другие.</a:t>
            </a:r>
            <a:endParaRPr sz="1400">
              <a:latin typeface="Times New Roman" panose="02020603050405020304" pitchFamily="18" charset="0"/>
            </a:endParaRPr>
          </a:p>
          <a:p>
            <a:pPr defTabSz="1279525"/>
            <a:r>
              <a:rPr sz="1400">
                <a:latin typeface="Times New Roman" panose="02020603050405020304" pitchFamily="18" charset="0"/>
              </a:rPr>
              <a:t>      Фильм «Варежка»  Романа Качанова завоевал ряд престижных призов на зарубежных фестивалях, а также заново открыл зарубежному зрителю российскую школу кукольной мультипликации. Его же фильмы «Чебурашка», «Крокодил Гена» и «Шапокляк» стали признанной классикой мировой мультипликации. На фильмах Качанова художником-кукловодом начинал свою карьеру Юрий Норштейн.</a:t>
            </a:r>
            <a:endParaRPr sz="1400">
              <a:latin typeface="Times New Roman" panose="02020603050405020304" pitchFamily="18" charset="0"/>
            </a:endParaRPr>
          </a:p>
          <a:p>
            <a:pPr defTabSz="1279525"/>
            <a:r>
              <a:rPr sz="1400">
                <a:latin typeface="Times New Roman" panose="02020603050405020304" pitchFamily="18" charset="0"/>
              </a:rPr>
              <a:t>       В Эстонии студия "Таллиннфильм" работала только с кукольной анимацией до 1971 года. Кукольные ленты создавали Рихо Унт, Эльберт Туганов,Хейно Парс.</a:t>
            </a:r>
            <a:endParaRPr sz="1400">
              <a:latin typeface="Times New Roman" panose="02020603050405020304" pitchFamily="18" charset="0"/>
            </a:endParaRPr>
          </a:p>
          <a:p>
            <a:pPr defTabSz="1279525"/>
            <a:r>
              <a:rPr sz="1400">
                <a:latin typeface="Times New Roman" panose="02020603050405020304" pitchFamily="18" charset="0"/>
              </a:rPr>
              <a:t>       В Латвии основателем кукольной мультипликации стал в 1960-х годах Арнолдс Буровс, создавший более сорока фильмов. В 1990-х годах традиции его фильмов по-своему продолжила студия «Animacijas Brigade», использовавшая в своих фильмах куклы из пластилина.</a:t>
            </a:r>
            <a:endParaRPr sz="1400">
              <a:latin typeface="Times New Roman" panose="02020603050405020304" pitchFamily="18" charset="0"/>
            </a:endParaRPr>
          </a:p>
          <a:p>
            <a:pPr defTabSz="1279525"/>
            <a:r>
              <a:rPr sz="1400">
                <a:latin typeface="Times New Roman" panose="02020603050405020304" pitchFamily="18" charset="0"/>
              </a:rPr>
              <a:t>       В Японии в кукольной мультипликации работал ученик Иржи Трнки и Романа Качанова — Кихатиро Кавамото.</a:t>
            </a:r>
            <a:endParaRPr sz="1400">
              <a:latin typeface="Times New Roman" panose="02020603050405020304" pitchFamily="18" charset="0"/>
            </a:endParaRPr>
          </a:p>
          <a:p>
            <a:pPr defTabSz="1279525"/>
            <a:r>
              <a:rPr sz="1400">
                <a:latin typeface="Times New Roman" panose="02020603050405020304" pitchFamily="18" charset="0"/>
              </a:rPr>
              <a:t>Законченный в 2006 году полнометражный кукольный фильм Кристиан Седжавски «Кровавый чай и красная ниточка» (съёмка продолжалась 13 лет) был удостоен многочисленных наград на международных кинофестивалях</a:t>
            </a:r>
            <a:r>
              <a:rPr sz="1200">
                <a:latin typeface="Times New Roman" panose="02020603050405020304" pitchFamily="18" charset="0"/>
              </a:rPr>
              <a:t>.</a:t>
            </a:r>
            <a:endParaRPr sz="1200">
              <a:latin typeface="Times New Roman" panose="02020603050405020304" pitchFamily="18" charset="0"/>
            </a:endParaRPr>
          </a:p>
        </p:txBody>
      </p:sp>
      <p:pic>
        <p:nvPicPr>
          <p:cNvPr id="4112" name="Picture 16" descr="Картинки по запросу кукольный мультфильм ссср"/>
          <p:cNvPicPr>
            <a:picLocks noChangeAspect="1" noChangeArrowheads="1"/>
          </p:cNvPicPr>
          <p:nvPr/>
        </p:nvPicPr>
        <p:blipFill>
          <a:blip r:embed="rId6" cstate="print">
            <a:lum bright="13000" contrast="12000"/>
          </a:blip>
          <a:srcRect l="18110" r="22835"/>
          <a:stretch>
            <a:fillRect/>
          </a:stretch>
        </p:blipFill>
        <p:spPr bwMode="auto">
          <a:xfrm>
            <a:off x="208732" y="314573"/>
            <a:ext cx="2160240" cy="20100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advTm="15000">
    <p:newsfla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16" descr="Картинки по запросу красивые фоны"/>
          <p:cNvPicPr>
            <a:picLocks noChangeAspect="1"/>
          </p:cNvPicPr>
          <p:nvPr/>
        </p:nvPicPr>
        <p:blipFill>
          <a:blip r:embed="rId1">
            <a:lum bright="16000"/>
          </a:blip>
          <a:stretch>
            <a:fillRect/>
          </a:stretch>
        </p:blipFill>
        <p:spPr>
          <a:xfrm>
            <a:off x="0" y="0"/>
            <a:ext cx="12841288" cy="9601200"/>
          </a:xfrm>
          <a:prstGeom prst="rect">
            <a:avLst/>
          </a:prstGeom>
          <a:noFill/>
          <a:ln w="9525">
            <a:noFill/>
          </a:ln>
        </p:spPr>
      </p:pic>
      <p:pic>
        <p:nvPicPr>
          <p:cNvPr id="5125" name="Picture 5" descr="ÐÐ°ÑÑÐ¸Ð½ÐºÐ¸ Ð¿Ð¾ Ð·Ð°Ð¿ÑÐ¾ÑÑ Ð¿Ð»Ð°ÑÑÐ¸Ð»Ð¸Ð½Ð¾Ð²ÑÐµ Ð¼ÑÐ»ÑÑÑÐ¸Ð»ÑÐ¼Ñ"/>
          <p:cNvPicPr>
            <a:picLocks noChangeAspect="1" noChangeArrowheads="1"/>
          </p:cNvPicPr>
          <p:nvPr/>
        </p:nvPicPr>
        <p:blipFill>
          <a:blip r:embed="rId2" cstate="print"/>
          <a:srcRect/>
          <a:stretch>
            <a:fillRect/>
          </a:stretch>
        </p:blipFill>
        <p:spPr bwMode="auto">
          <a:xfrm>
            <a:off x="336997" y="5958954"/>
            <a:ext cx="2736304" cy="2051796"/>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127" name="Picture 7" descr="ÐÐ°ÑÑÐ¸Ð½ÐºÐ¸ Ð¿Ð¾ Ð·Ð°Ð¿ÑÐ¾ÑÑ Ð¿Ð»Ð°ÑÑÐ¸Ð»Ð¸Ð½Ð¾Ð²ÑÐµ Ð¼ÑÐ»ÑÑÑÐ¸Ð»ÑÐ¼Ñ"/>
          <p:cNvPicPr>
            <a:picLocks noChangeAspect="1" noChangeArrowheads="1"/>
          </p:cNvPicPr>
          <p:nvPr/>
        </p:nvPicPr>
        <p:blipFill>
          <a:blip r:embed="rId3" cstate="print"/>
          <a:srcRect/>
          <a:stretch>
            <a:fillRect/>
          </a:stretch>
        </p:blipFill>
        <p:spPr bwMode="auto">
          <a:xfrm>
            <a:off x="583581" y="2493417"/>
            <a:ext cx="2513013" cy="18843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129" name="Picture 9" descr="ÐÐ¾ÑÐ¾Ð¶ÐµÐµ Ð¸Ð·Ð¾Ð±ÑÐ°Ð¶ÐµÐ½Ð¸Ðµ"/>
          <p:cNvPicPr>
            <a:picLocks noChangeAspect="1" noChangeArrowheads="1"/>
          </p:cNvPicPr>
          <p:nvPr/>
        </p:nvPicPr>
        <p:blipFill>
          <a:blip r:embed="rId4" cstate="print"/>
          <a:srcRect/>
          <a:stretch>
            <a:fillRect/>
          </a:stretch>
        </p:blipFill>
        <p:spPr bwMode="auto">
          <a:xfrm>
            <a:off x="359867" y="271016"/>
            <a:ext cx="2439988" cy="1628775"/>
          </a:xfrm>
          <a:prstGeom prst="ellipse">
            <a:avLst/>
          </a:prstGeom>
          <a:ln>
            <a:noFill/>
          </a:ln>
          <a:effectLst>
            <a:softEdge rad="112500"/>
          </a:effectLst>
        </p:spPr>
      </p:pic>
      <p:pic>
        <p:nvPicPr>
          <p:cNvPr id="5131" name="Picture 11" descr="ÐÐ°ÑÑÐ¸Ð½ÐºÐ¸ Ð¿Ð¾ Ð·Ð°Ð¿ÑÐ¾ÑÑ Ð¼ÑÐ»ÑÑÑÐ¸Ð»ÑÐ¼ Ð±ÑÑÐº"/>
          <p:cNvPicPr>
            <a:picLocks noChangeAspect="1" noChangeArrowheads="1"/>
          </p:cNvPicPr>
          <p:nvPr/>
        </p:nvPicPr>
        <p:blipFill>
          <a:blip r:embed="rId5" cstate="print"/>
          <a:srcRect/>
          <a:stretch>
            <a:fillRect/>
          </a:stretch>
        </p:blipFill>
        <p:spPr bwMode="auto">
          <a:xfrm>
            <a:off x="9177684" y="7344965"/>
            <a:ext cx="3232274" cy="22489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133" name="Picture 13" descr="ÐÐ°ÑÑÐ¸Ð½ÐºÐ¸ Ð¿Ð¾ Ð·Ð°Ð¿ÑÐ¾ÑÑ Ð¼ÑÐ»ÑÑÑÐ¸Ð»ÑÐ¼ ÑÐµÑÑÐ¹ Ð²Ð¾Ð»Ðº ÑÐ½Ð´ ÐºÑÐ°ÑÐ½Ð°Ñ ÑÐ°Ð¿Ð¾ÑÐºÐ°"/>
          <p:cNvPicPr>
            <a:picLocks noChangeAspect="1" noChangeArrowheads="1"/>
          </p:cNvPicPr>
          <p:nvPr/>
        </p:nvPicPr>
        <p:blipFill>
          <a:blip r:embed="rId6" cstate="print"/>
          <a:srcRect/>
          <a:stretch>
            <a:fillRect/>
          </a:stretch>
        </p:blipFill>
        <p:spPr bwMode="auto">
          <a:xfrm>
            <a:off x="4216226" y="7400403"/>
            <a:ext cx="2975723" cy="2232249"/>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128" name="Text Box 14"/>
          <p:cNvSpPr txBox="1"/>
          <p:nvPr/>
        </p:nvSpPr>
        <p:spPr>
          <a:xfrm>
            <a:off x="3644900" y="284163"/>
            <a:ext cx="8732838" cy="7507287"/>
          </a:xfrm>
          <a:prstGeom prst="rect">
            <a:avLst/>
          </a:prstGeom>
          <a:noFill/>
          <a:ln w="9525">
            <a:noFill/>
          </a:ln>
        </p:spPr>
        <p:txBody>
          <a:bodyPr>
            <a:spAutoFit/>
          </a:bodyPr>
          <a:p>
            <a:pPr defTabSz="1279525"/>
            <a:r>
              <a:rPr sz="1800" b="1" u="sng">
                <a:latin typeface="Times New Roman" panose="02020603050405020304" pitchFamily="18" charset="0"/>
              </a:rPr>
              <a:t>Пластили́новая мультиплика́ция</a:t>
            </a:r>
            <a:r>
              <a:rPr sz="1800">
                <a:latin typeface="Times New Roman" panose="02020603050405020304" pitchFamily="18" charset="0"/>
              </a:rPr>
              <a:t> — вид мультипликации.         Термин </a:t>
            </a:r>
            <a:r>
              <a:rPr sz="1800" i="1">
                <a:latin typeface="Times New Roman" panose="02020603050405020304" pitchFamily="18" charset="0"/>
              </a:rPr>
              <a:t>claymation</a:t>
            </a:r>
            <a:r>
              <a:rPr sz="1800">
                <a:latin typeface="Times New Roman" panose="02020603050405020304" pitchFamily="18" charset="0"/>
              </a:rPr>
              <a:t> запатентован Ассоциацией Уила Винтона в штате Орегон. Фильмы делаются путём покадровой съёмки пластилиновых объектов с модификацией (этих объектов) в промежутках между кадрами. </a:t>
            </a:r>
            <a:endParaRPr sz="1800">
              <a:latin typeface="Times New Roman" panose="02020603050405020304" pitchFamily="18" charset="0"/>
            </a:endParaRPr>
          </a:p>
          <a:p>
            <a:pPr defTabSz="1279525"/>
            <a:r>
              <a:rPr sz="1800">
                <a:latin typeface="Times New Roman" panose="02020603050405020304" pitchFamily="18" charset="0"/>
              </a:rPr>
              <a:t>           В жанре пластилиновой мультипликации работали Александр Татарский, Гарри Бардин, Ник Парк, Сергей Меринов, Иржи Барта  («Голем», 2006).</a:t>
            </a:r>
            <a:br>
              <a:rPr sz="1800">
                <a:latin typeface="Times New Roman" panose="02020603050405020304" pitchFamily="18" charset="0"/>
              </a:rPr>
            </a:br>
            <a:r>
              <a:rPr sz="1800">
                <a:latin typeface="Times New Roman" panose="02020603050405020304" pitchFamily="18" charset="0"/>
              </a:rPr>
              <a:t>           Большую роль в истории пластилиновой анимации сыграла студия </a:t>
            </a:r>
            <a:r>
              <a:rPr lang="en-US" altLang="x-none" sz="1800">
                <a:latin typeface="Times New Roman" panose="02020603050405020304" pitchFamily="18" charset="0"/>
              </a:rPr>
              <a:t>Aardman Animations</a:t>
            </a:r>
            <a:r>
              <a:rPr sz="1800">
                <a:latin typeface="Times New Roman" panose="02020603050405020304" pitchFamily="18" charset="0"/>
              </a:rPr>
              <a:t>.</a:t>
            </a:r>
            <a:endParaRPr sz="1800">
              <a:latin typeface="Times New Roman" panose="02020603050405020304" pitchFamily="18" charset="0"/>
            </a:endParaRPr>
          </a:p>
          <a:p>
            <a:pPr defTabSz="1279525"/>
            <a:r>
              <a:rPr sz="1800">
                <a:latin typeface="Times New Roman" panose="02020603050405020304" pitchFamily="18" charset="0"/>
              </a:rPr>
              <a:t>           В пластилиновой мультипликации существует несколько техник:</a:t>
            </a:r>
            <a:endParaRPr sz="1800">
              <a:latin typeface="Times New Roman" panose="02020603050405020304" pitchFamily="18" charset="0"/>
            </a:endParaRPr>
          </a:p>
          <a:p>
            <a:pPr defTabSz="1279525"/>
            <a:r>
              <a:rPr lang="en-US" altLang="x-none" sz="1800">
                <a:latin typeface="Times New Roman" panose="02020603050405020304" pitchFamily="18" charset="0"/>
              </a:rPr>
              <a:t>           </a:t>
            </a:r>
            <a:r>
              <a:rPr sz="1800" b="1" u="sng">
                <a:latin typeface="Times New Roman" panose="02020603050405020304" pitchFamily="18" charset="0"/>
              </a:rPr>
              <a:t>перекладка</a:t>
            </a:r>
            <a:r>
              <a:rPr sz="1800">
                <a:latin typeface="Times New Roman" panose="02020603050405020304" pitchFamily="18" charset="0"/>
              </a:rPr>
              <a:t>: композиция состоит из нескольких слоёв персонажей и декораций, которые располагаются на нескольких стёклах, расположенных друг над другом, камера находится вертикально над стёклами. Персонажи и декорации для этого вида мультипликации делаются специальной, плоской формы. В настоящее время слои снимаются по отдельности и совмещаются при компьютерном монтаже. Этот вид мультипликации используется для удобства анимирования персонажей. В этой технике был снят мультипликационный фильм «Падал прошлогодний снег».</a:t>
            </a:r>
            <a:endParaRPr sz="1800">
              <a:latin typeface="Times New Roman" panose="02020603050405020304" pitchFamily="18" charset="0"/>
            </a:endParaRPr>
          </a:p>
          <a:p>
            <a:pPr defTabSz="1279525"/>
            <a:r>
              <a:rPr sz="1800">
                <a:latin typeface="Times New Roman" panose="02020603050405020304" pitchFamily="18" charset="0"/>
              </a:rPr>
              <a:t>          </a:t>
            </a:r>
            <a:r>
              <a:rPr sz="1800" b="1" u="sng">
                <a:latin typeface="Times New Roman" panose="02020603050405020304" pitchFamily="18" charset="0"/>
              </a:rPr>
              <a:t>объемная мультипликация</a:t>
            </a:r>
            <a:r>
              <a:rPr sz="1800">
                <a:latin typeface="Times New Roman" panose="02020603050405020304" pitchFamily="18" charset="0"/>
              </a:rPr>
              <a:t>: классическая пластилиновая мультипликация, схожая по принципу с  кукольной мультипликацией — объёмные, «настоящие» персонажи располагаются в объёмной декорации. Работать в этой технике гораздо сложнее, поскольку анимировать персонажей приходится в пространстве; их необходимо специально укреплять в декорации, иногда используя дополнительные опоры и подвески.</a:t>
            </a:r>
            <a:endParaRPr sz="1800">
              <a:latin typeface="Times New Roman" panose="02020603050405020304" pitchFamily="18" charset="0"/>
            </a:endParaRPr>
          </a:p>
          <a:p>
            <a:pPr defTabSz="1279525"/>
            <a:r>
              <a:rPr sz="1800">
                <a:latin typeface="Times New Roman" panose="02020603050405020304" pitchFamily="18" charset="0"/>
              </a:rPr>
              <a:t>            </a:t>
            </a:r>
            <a:r>
              <a:rPr sz="1800" b="1" u="sng">
                <a:latin typeface="Times New Roman" panose="02020603050405020304" pitchFamily="18" charset="0"/>
              </a:rPr>
              <a:t>комбинированная мультипликация</a:t>
            </a:r>
            <a:r>
              <a:rPr sz="1800">
                <a:latin typeface="Times New Roman" panose="02020603050405020304" pitchFamily="18" charset="0"/>
              </a:rPr>
              <a:t>: персонажи анимируются по отдельности и снимаются на фоне синегоэкрана, после чего «вживляются» в снятые отдельно пластилиновые декорации. В данном виде пластилиновой мультипликации основной объём работы приходится не на работу с пластилином, а на работу с компьютером.</a:t>
            </a:r>
            <a:endParaRPr sz="1800">
              <a:latin typeface="Times New Roman" panose="02020603050405020304" pitchFamily="18" charset="0"/>
            </a:endParaRPr>
          </a:p>
          <a:p>
            <a:pPr defTabSz="1279525"/>
            <a:endParaRPr sz="1800">
              <a:latin typeface="Times New Roman" panose="02020603050405020304" pitchFamily="18" charset="0"/>
            </a:endParaRPr>
          </a:p>
        </p:txBody>
      </p:sp>
    </p:spTree>
  </p:cSld>
  <p:clrMapOvr>
    <a:masterClrMapping/>
  </p:clrMapOvr>
  <p:transition spd="slow" advTm="15000">
    <p:newsflash/>
  </p:transition>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Times New Roman"/>
        <a:ea typeface=""/>
        <a:cs typeface="Times New Roman"/>
      </a:majorFont>
      <a:minorFont>
        <a:latin typeface="Times New Roman"/>
        <a:ea typeface=""/>
        <a:cs typeface="Times New Roma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1279525" rtl="0" eaLnBrk="1" fontAlgn="base" latinLnBrk="0" hangingPunct="1">
          <a:lnSpc>
            <a:spcPct val="100000"/>
          </a:lnSpc>
          <a:spcBef>
            <a:spcPct val="0"/>
          </a:spcBef>
          <a:spcAft>
            <a:spcPct val="0"/>
          </a:spcAft>
          <a:buClrTx/>
          <a:buSzTx/>
          <a:buFontTx/>
          <a:buNone/>
          <a:defRPr kumimoji="0" lang="ru-RU" sz="25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1279525" rtl="0" eaLnBrk="1" fontAlgn="base" latinLnBrk="0" hangingPunct="1">
          <a:lnSpc>
            <a:spcPct val="100000"/>
          </a:lnSpc>
          <a:spcBef>
            <a:spcPct val="0"/>
          </a:spcBef>
          <a:spcAft>
            <a:spcPct val="0"/>
          </a:spcAft>
          <a:buClrTx/>
          <a:buSzTx/>
          <a:buFontTx/>
          <a:buNone/>
          <a:defRPr kumimoji="0" lang="ru-RU" sz="25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18855</Words>
  <Application>WPS Presentation</Application>
  <PresentationFormat>A3 (297x420 мм)</PresentationFormat>
  <Paragraphs>176</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SimSun</vt:lpstr>
      <vt:lpstr>Wingdings</vt:lpstr>
      <vt:lpstr>Times New Roman</vt:lpstr>
      <vt:lpstr>Calibri</vt:lpstr>
      <vt:lpstr>Arial Black</vt:lpstr>
      <vt:lpstr>Microsoft YaHei</vt:lpstr>
      <vt:lpstr>Arial Unicode MS</vt:lpstr>
      <vt:lpstr>Оформление по умолчанию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w6688</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SivolobovaYV325785</dc:creator>
  <cp:lastModifiedBy>ЗС</cp:lastModifiedBy>
  <cp:revision>49</cp:revision>
  <dcterms:created xsi:type="dcterms:W3CDTF">2019-08-07T13:01:14Z</dcterms:created>
  <dcterms:modified xsi:type="dcterms:W3CDTF">2025-06-28T07:17:30Z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CAA5BE7EACFD45469A8792AA94A6AA98_12</vt:lpwstr>
  </property>
  <property fmtid="{D5CDD505-2E9C-101B-9397-08002B2CF9AE}" pid="3" name="KSOProductBuildVer">
    <vt:lpwstr>1049-12.2.0.21546</vt:lpwstr>
  </property>
</Properties>
</file>