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73" r:id="rId10"/>
    <p:sldId id="263" r:id="rId11"/>
    <p:sldId id="264" r:id="rId12"/>
    <p:sldId id="267" r:id="rId13"/>
    <p:sldId id="265" r:id="rId14"/>
    <p:sldId id="274" r:id="rId15"/>
    <p:sldId id="266" r:id="rId16"/>
    <p:sldId id="275" r:id="rId17"/>
    <p:sldId id="268" r:id="rId18"/>
    <p:sldId id="269" r:id="rId19"/>
    <p:sldId id="271" r:id="rId20"/>
    <p:sldId id="270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98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426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 взрослых 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Лист1!$A$2:$A$3</c:f>
              <c:strCache>
                <c:ptCount val="2"/>
                <c:pt idx="0">
                  <c:v>назвали ложное слово</c:v>
                </c:pt>
                <c:pt idx="1">
                  <c:v>не назвали ложное слово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 подростков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6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не назвали ложное слово </c:v>
                </c:pt>
                <c:pt idx="1">
                  <c:v>назвали ложное слово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22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 детей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назвали ложное слово</c:v>
                </c:pt>
                <c:pt idx="1">
                  <c:v>не назвали ложное слово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</c:v>
                </c:pt>
                <c:pt idx="1">
                  <c:v>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время суток 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6">
                  <a:tint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утро</c:v>
                </c:pt>
                <c:pt idx="1">
                  <c:v>день</c:v>
                </c:pt>
                <c:pt idx="2">
                  <c:v>вечер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</c:v>
                </c:pt>
                <c:pt idx="1">
                  <c:v>31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видели ли вы разбитое стекло 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да, видел</c:v>
                </c:pt>
                <c:pt idx="1">
                  <c:v>нет, его не было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26</c:v>
                </c:pt>
                <c:pt idx="1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сколько пешеходов вы увидели 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6">
                  <a:tint val="7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6">
                  <a:tint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6">
                  <a:shade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6">
                  <a:shade val="7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>
                  <a:shade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пешеходов не было 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</c:v>
                </c:pt>
                <c:pt idx="1">
                  <c:v>4</c:v>
                </c:pt>
                <c:pt idx="2">
                  <c:v>1</c:v>
                </c:pt>
                <c:pt idx="3">
                  <c:v>3</c:v>
                </c:pt>
                <c:pt idx="4">
                  <c:v>1</c:v>
                </c:pt>
                <c:pt idx="5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3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4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5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6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1455DA-DFD3-4B15-B402-3F7D292053E9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8E4AE2-EF5A-4EE2-B0C0-4BA22FEDEF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805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D29E4-9ACF-41DE-9DF7-89A6CDD54F93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8302-2326-4391-9C64-23FDF2ED3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658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D29E4-9ACF-41DE-9DF7-89A6CDD54F93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8302-2326-4391-9C64-23FDF2ED3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50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D29E4-9ACF-41DE-9DF7-89A6CDD54F93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8302-2326-4391-9C64-23FDF2ED3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091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D29E4-9ACF-41DE-9DF7-89A6CDD54F93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8302-2326-4391-9C64-23FDF2ED3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410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D29E4-9ACF-41DE-9DF7-89A6CDD54F93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8302-2326-4391-9C64-23FDF2ED3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66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D29E4-9ACF-41DE-9DF7-89A6CDD54F93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8302-2326-4391-9C64-23FDF2ED3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976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D29E4-9ACF-41DE-9DF7-89A6CDD54F93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8302-2326-4391-9C64-23FDF2ED3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970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D29E4-9ACF-41DE-9DF7-89A6CDD54F93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8302-2326-4391-9C64-23FDF2ED3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30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D29E4-9ACF-41DE-9DF7-89A6CDD54F93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8302-2326-4391-9C64-23FDF2ED3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612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D29E4-9ACF-41DE-9DF7-89A6CDD54F93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8302-2326-4391-9C64-23FDF2ED3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82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D29E4-9ACF-41DE-9DF7-89A6CDD54F93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8302-2326-4391-9C64-23FDF2ED3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934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2000"/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3D29E4-9ACF-41DE-9DF7-89A6CDD54F93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D8302-2326-4391-9C64-23FDF2ED3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676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hyperlink" Target="2_5364033472572711388.mp4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g"/><Relationship Id="rId7" Type="http://schemas.openxmlformats.org/officeDocument/2006/relationships/image" Target="../media/image26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g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40.jpeg"/><Relationship Id="rId4" Type="http://schemas.openxmlformats.org/officeDocument/2006/relationships/image" Target="../media/image3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chart" Target="../charts/char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893" y="-165869"/>
            <a:ext cx="3727107" cy="5004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486" y="3078000"/>
            <a:ext cx="5180774" cy="378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2197" y="1974939"/>
            <a:ext cx="603556" cy="609653"/>
          </a:xfrm>
          <a:prstGeom prst="rect">
            <a:avLst/>
          </a:prstGeom>
        </p:spPr>
      </p:pic>
      <p:pic>
        <p:nvPicPr>
          <p:cNvPr id="6" name="Рисунок 5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38" y="299765"/>
            <a:ext cx="5131263" cy="39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587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62066" y="0"/>
            <a:ext cx="54345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Мои эксперименты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976" y="1542197"/>
            <a:ext cx="6768000" cy="5076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794" y="-294185"/>
            <a:ext cx="2835000" cy="4536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325" y="830997"/>
            <a:ext cx="5664000" cy="424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189" y="830997"/>
            <a:ext cx="3744000" cy="280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000" y="3190242"/>
            <a:ext cx="4512000" cy="3384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1" r="12984"/>
          <a:stretch/>
        </p:blipFill>
        <p:spPr>
          <a:xfrm>
            <a:off x="400761" y="3241498"/>
            <a:ext cx="3401048" cy="3420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746" y="614997"/>
            <a:ext cx="3120000" cy="2340000"/>
          </a:xfrm>
          <a:prstGeom prst="rect">
            <a:avLst/>
          </a:prstGeom>
          <a:scene3d>
            <a:camera prst="orthographicFront">
              <a:rot lat="21599981" lon="11099999" rev="21599933"/>
            </a:camera>
            <a:lightRig rig="threePt" dir="t"/>
          </a:scene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5547" y="889243"/>
            <a:ext cx="603556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64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30556" y="0"/>
            <a:ext cx="41424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Ложные слова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486" y="415498"/>
            <a:ext cx="3437535" cy="43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262" y="3848389"/>
            <a:ext cx="4128000" cy="3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09" y="3349874"/>
            <a:ext cx="4128000" cy="3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556" y="1423498"/>
            <a:ext cx="4416000" cy="331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99033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/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Мозг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 не запоминает каждую мелочь произошедшего, а обобщает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1776" y="2575498"/>
            <a:ext cx="603556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50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668276158"/>
              </p:ext>
            </p:extLst>
          </p:nvPr>
        </p:nvGraphicFramePr>
        <p:xfrm>
          <a:off x="-110697" y="204716"/>
          <a:ext cx="4860000" cy="406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030079400"/>
              </p:ext>
            </p:extLst>
          </p:nvPr>
        </p:nvGraphicFramePr>
        <p:xfrm>
          <a:off x="6305946" y="218364"/>
          <a:ext cx="7128000" cy="41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3577683854"/>
              </p:ext>
            </p:extLst>
          </p:nvPr>
        </p:nvGraphicFramePr>
        <p:xfrm>
          <a:off x="2127535" y="2538000"/>
          <a:ext cx="8128000" cy="43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562066" y="0"/>
            <a:ext cx="53976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Итог эксперимента 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7325" y="1309021"/>
            <a:ext cx="603556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79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2" r="22388"/>
          <a:stretch/>
        </p:blipFill>
        <p:spPr>
          <a:xfrm>
            <a:off x="2519894" y="3669076"/>
            <a:ext cx="4308885" cy="32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1574322" y="272956"/>
            <a:ext cx="95846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Внедрение ложных воспоминаний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14" y="2760598"/>
            <a:ext cx="2247900" cy="2990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70659" y="1300287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подаче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показаний люди могут быть подвергнуты внедрению ложных воспоминаний. Для внедрения ложных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воспоминаний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всего лишь задавать наводящие вопросы, содержащие ложную информацию.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3262" y="1276742"/>
            <a:ext cx="5088000" cy="381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3058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6811" y="1380150"/>
            <a:ext cx="4854055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какой скоростью двигались машины, когда они врезались/налетели/столкнулись/ударились/соприкоснулись друг с другом?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1.60 км/ч               2.70 км/ч                3.80 км/ч                 4.90 км/ч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Видели ли вы разбитое стекло?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1.Да, видел           2.Нет, его не было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346208" y="888831"/>
            <a:ext cx="421715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какой скоростью двигались машины, когда они врезались/налетели/столкнулись/ударились/соприкоснулись друг с другом?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1.50 км/ч                  2. 60 км/ч                      3. 70 км/ч              4. 80 км/ч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75111" y="4272677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1.В какое время суток произошла авария?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           День            Вечер        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2.Видели ли вы разбитое стекло?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Да, видел                        Нет, его не было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3.Сколько пешеходов находилось на другой стороне дороги в момент аварии?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466104" y="120238"/>
            <a:ext cx="3241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Опросники 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0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385" y="2916000"/>
            <a:ext cx="5088000" cy="381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433" y="0"/>
            <a:ext cx="4848000" cy="363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250000"/>
            <a:ext cx="6144000" cy="460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15" y="0"/>
            <a:ext cx="3888000" cy="291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0235" y="1153173"/>
            <a:ext cx="603556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1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7250" y="1527552"/>
            <a:ext cx="9359210" cy="4356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97290" y="354842"/>
            <a:ext cx="85379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Итог эксперимента у 8 классов 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2904" y="5730896"/>
            <a:ext cx="603556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68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20121" y="0"/>
            <a:ext cx="86517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Итог эксперимента у 9 классов  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894726583"/>
              </p:ext>
            </p:extLst>
          </p:nvPr>
        </p:nvGraphicFramePr>
        <p:xfrm>
          <a:off x="-1555844" y="760609"/>
          <a:ext cx="8128000" cy="42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214665149"/>
              </p:ext>
            </p:extLst>
          </p:nvPr>
        </p:nvGraphicFramePr>
        <p:xfrm>
          <a:off x="5581451" y="830997"/>
          <a:ext cx="8128000" cy="43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4026561412"/>
              </p:ext>
            </p:extLst>
          </p:nvPr>
        </p:nvGraphicFramePr>
        <p:xfrm>
          <a:off x="1991056" y="2162664"/>
          <a:ext cx="8128000" cy="44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7493" y="1117952"/>
            <a:ext cx="603556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42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40490" y="138499"/>
            <a:ext cx="33361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Рефлексия 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0836" y="1243505"/>
            <a:ext cx="68739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удалось провести эксперименты и выяснить, что с помощью наводящих вопросов можно внедрить человеку ложную информацию. Во время проведения экспериментов дети, подростки и взрослые смогли ощутить на себе работу ложных воспоминаний.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241" y="0"/>
            <a:ext cx="5234375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987188" y="3825838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узнала множество фактов о ложных воспоминаниях, то как они формируются, почему возникают у людей. Мне было интересно проводить эксперименты и находить в результатах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закономерности.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53" y="1243505"/>
            <a:ext cx="603556" cy="6096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884" y="3841508"/>
            <a:ext cx="603556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6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1999" y="0"/>
            <a:ext cx="36295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Заключение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13925" y="1514770"/>
            <a:ext cx="58461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заключение хочется сказать, что не стоит боятся ложных воспоминаний, но также не следует безоговорочно доверять своей памяти. Знание о существовании данного феномена однажды может очень помочь любому человеку и обезопасить его жизнь.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376" y="4200867"/>
            <a:ext cx="602523" cy="612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93"/>
          <a:stretch/>
        </p:blipFill>
        <p:spPr>
          <a:xfrm>
            <a:off x="7162211" y="1136997"/>
            <a:ext cx="3828477" cy="529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5285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проект на тему</a:t>
            </a:r>
            <a:b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Ложные воспоминания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10308609" cy="1655762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9б класса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Власова Олеся. 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Быкова Алена Сергеевна.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82938" y="6393134"/>
            <a:ext cx="2283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Починки, 2025 год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54611" y="137597"/>
            <a:ext cx="2882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Газопроводская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СШ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53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258" y="344180"/>
            <a:ext cx="8304000" cy="62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34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4512" y="16459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495259" y="993038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отражение в нашем сознании нашего жизненного опыта. Память напрямую влияет на нашу жизнь, поскольку представление об окружающем мире и о себе зависят от наших воспоминаний, которые достаточно непредсказуемы. Как и любая система, память в некоторых случаях «дает сбой». Такие «сбои» системы называются расстройствами памяти.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69536" y="-3476"/>
            <a:ext cx="29642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Введение: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7" t="1758" r="2463" b="2897"/>
          <a:stretch/>
        </p:blipFill>
        <p:spPr>
          <a:xfrm>
            <a:off x="739466" y="682750"/>
            <a:ext cx="4059937" cy="5388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1340" y="3965222"/>
            <a:ext cx="603556" cy="60965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495259" y="4437785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Узнав об этом, начинаешь все чаще задаваться вопросом: «Можем ли мы вообще доверять своей памяти, насколько легко управлять нами, воспользовавшись определенными способами работы с ней?».</a:t>
            </a:r>
          </a:p>
        </p:txBody>
      </p:sp>
    </p:spTree>
    <p:extLst>
      <p:ext uri="{BB962C8B-B14F-4D97-AF65-F5344CB8AC3E}">
        <p14:creationId xmlns:p14="http://schemas.microsoft.com/office/powerpoint/2010/main" val="5393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969164" y="1383980"/>
            <a:ext cx="471689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Задачи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исследования: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1.Изучение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психологической литературы и исследований психологов по теме «ложные воспоминания.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2.Проведение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собственных экспериментов на внедрение ложных воспоминаний подросткам.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114" y="5341369"/>
            <a:ext cx="603556" cy="6096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7504" y="333318"/>
            <a:ext cx="109172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Актуальность темы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заключается в том, что ложные воспоминания окружают нас в повседневной жизни и могут иметь существенные последствия в различных ее сферах.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7504" y="1956595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Цель работы:</a:t>
            </a:r>
            <a:r>
              <a:rPr lang="ru-RU" sz="2400" dirty="0" smtClean="0">
                <a:latin typeface="Impact" panose="020B080603090205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и практическое исследование феномена «ложные воспоминания», выявление способов внедрения ложной информации человеку</a:t>
            </a:r>
            <a:r>
              <a:rPr lang="ru-RU" dirty="0"/>
              <a:t>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77504" y="3949203"/>
            <a:ext cx="66916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Предмет исследования: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воспоминания подростков в возрасте от 11 до 17 лет.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916072" y="5341369"/>
            <a:ext cx="74591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Гипотеза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заключается в том, что определенные способы работы с памятью могут быть использованы с целью управления другой личностью.</a:t>
            </a:r>
          </a:p>
        </p:txBody>
      </p:sp>
    </p:spTree>
    <p:extLst>
      <p:ext uri="{BB962C8B-B14F-4D97-AF65-F5344CB8AC3E}">
        <p14:creationId xmlns:p14="http://schemas.microsoft.com/office/powerpoint/2010/main" val="7898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813" y="325119"/>
            <a:ext cx="5289587" cy="39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41960" y="962918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Помните ли вы что-то такое, чего не помнят другие? Яркое воспоминание, возможно, из детства, или недавно произошедшее. Его помните только вы — и больше никто. Но это воспоминание настолько реально, что вы никогда не сомневались в его подлинности.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Скорее всего, в этом случае вы столкнулись с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конфабуляцией.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24000" y="4285119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Человек, подверженный конфабуляциям, может вспомнить то, чего просто не было в его жизни. Мы думаем, что знаем себя и можем доверять своим ощущениям, но наше прошлое — собственные воспоминания — можно «отредактировать».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61" t="47334" r="-1961" b="-8667"/>
          <a:stretch/>
        </p:blipFill>
        <p:spPr>
          <a:xfrm>
            <a:off x="6673813" y="4511558"/>
            <a:ext cx="4140000" cy="3733561"/>
          </a:xfrm>
          <a:prstGeom prst="rect">
            <a:avLst/>
          </a:prstGeom>
          <a:scene3d>
            <a:camera prst="orthographicFront">
              <a:rot lat="0" lon="11099999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27738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45480" y="954316"/>
            <a:ext cx="5455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думают, что память работает как видеоархив, где хранятся копии произошедших событий. На самом деле мы каждый раз реконструируем историю, постепенно отдаляясь от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истины.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83" y="457200"/>
            <a:ext cx="5115005" cy="622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200900" y="3684955"/>
            <a:ext cx="5410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Недостающие элементы легко заполняются выдумками, а мозг соотносит это с событиями в реальности.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2156" y="4469785"/>
            <a:ext cx="603556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02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88080" y="198120"/>
            <a:ext cx="51716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Эффект </a:t>
            </a:r>
            <a:r>
              <a:rPr lang="ru-RU" sz="4800" dirty="0" err="1" smtClean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Манделы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 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275" y="1039702"/>
            <a:ext cx="5131263" cy="39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627" y="2718000"/>
            <a:ext cx="4147666" cy="414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884" y="3542884"/>
            <a:ext cx="4176000" cy="313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624" y="-112298"/>
            <a:ext cx="3807549" cy="5112000"/>
          </a:xfrm>
          <a:prstGeom prst="rect">
            <a:avLst/>
          </a:prstGeom>
          <a:scene3d>
            <a:camera prst="orthographicFront">
              <a:rot lat="0" lon="10799978" rev="0"/>
            </a:camera>
            <a:lightRig rig="threePt" dir="t"/>
          </a:scene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9897" y="3438071"/>
            <a:ext cx="603556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98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98720" y="0"/>
            <a:ext cx="24625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err="1" smtClean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Дежавю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76"/>
          <a:stretch/>
        </p:blipFill>
        <p:spPr>
          <a:xfrm>
            <a:off x="7437988" y="-877990"/>
            <a:ext cx="5076000" cy="635508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>
              <a:rot lat="0" lon="0" rev="19499999"/>
            </a:camera>
            <a:lightRig rig="threePt" dir="t"/>
          </a:scene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987" y="2934000"/>
            <a:ext cx="3142634" cy="39240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>
              <a:rot lat="0" lon="0" rev="900000"/>
            </a:camera>
            <a:lightRig rig="threePt" dir="t"/>
          </a:scene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24" y="998637"/>
            <a:ext cx="4291200" cy="53640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>
              <a:rot lat="0" lon="0" rev="300000"/>
            </a:camera>
            <a:lightRig rig="threePt" dir="t"/>
          </a:scene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6327" y="2190368"/>
            <a:ext cx="603556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99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48" y="409292"/>
            <a:ext cx="3697804" cy="48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377218" y="204717"/>
            <a:ext cx="48205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Элизабет </a:t>
            </a:r>
            <a:r>
              <a:rPr lang="ru-RU" sz="4800" dirty="0" err="1" smtClean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Лофтус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77050" y="1229781"/>
            <a:ext cx="670105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Лофтус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специалист по проблемам когнитивной психологии, занимается изучением воспоминаний и различных вариантов их искажения, а также поиском причин последнего. Ее исследования на практике помогли освободить из-под стражи ошибочно осужденных заключенных американских тюрем, определить степень искажения воспоминаний очевидцев трагических событий и справиться с сильными переживаниями по поводу травмирующего опыта.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41529" y="5464875"/>
            <a:ext cx="81158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«Перекраивая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свою память, становятся воплощением своих же фантазий, следовательно, изменяя свою память, мы изменяем себя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.»  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8425" y="5384765"/>
            <a:ext cx="603556" cy="61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82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854</TotalTime>
  <Words>719</Words>
  <Application>Microsoft Office PowerPoint</Application>
  <PresentationFormat>Произвольный</PresentationFormat>
  <Paragraphs>62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Индивидуальный проект на тему «Ложные воспоминания»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Лепенькина Т С</cp:lastModifiedBy>
  <cp:revision>50</cp:revision>
  <dcterms:created xsi:type="dcterms:W3CDTF">2025-02-27T16:01:04Z</dcterms:created>
  <dcterms:modified xsi:type="dcterms:W3CDTF">2025-03-13T12:25:54Z</dcterms:modified>
</cp:coreProperties>
</file>