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464" autoAdjust="0"/>
  </p:normalViewPr>
  <p:slideViewPr>
    <p:cSldViewPr>
      <p:cViewPr varScale="1">
        <p:scale>
          <a:sx n="64" d="100"/>
          <a:sy n="64" d="100"/>
        </p:scale>
        <p:origin x="66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79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134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73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95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020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299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979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528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700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37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251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676CD-6941-41DD-9877-7F23571B2C50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5CA57-0D1A-416B-BC41-1FAFEA69DD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164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0"/>
            <a:ext cx="9144000" cy="68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8132440" cy="1470025"/>
          </a:xfrm>
        </p:spPr>
        <p:txBody>
          <a:bodyPr>
            <a:normAutofit/>
          </a:bodyPr>
          <a:lstStyle/>
          <a:p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Познавательно- исследовательский информационный проект для детей средней группы</a:t>
            </a:r>
            <a:endParaRPr lang="ru-RU" sz="2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780928"/>
            <a:ext cx="7344816" cy="3312368"/>
          </a:xfrm>
        </p:spPr>
        <p:txBody>
          <a:bodyPr>
            <a:normAutofit/>
          </a:bodyPr>
          <a:lstStyle/>
          <a:p>
            <a:r>
              <a:rPr lang="ru-RU" sz="4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«ДЕРЕВЬЯ РОДНОГО КРАЯ»</a:t>
            </a:r>
          </a:p>
          <a:p>
            <a:endParaRPr lang="ru-RU" sz="46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  <a:p>
            <a:endParaRPr lang="ru-RU" sz="4600" dirty="0" smtClean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  <a:p>
            <a:pPr algn="r"/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Автор проекта: воспитатель первой категории</a:t>
            </a:r>
          </a:p>
          <a:p>
            <a:pPr algn="r"/>
            <a:r>
              <a:rPr lang="ru-RU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Тяпушкина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onotype Corsiva" pitchFamily="66" charset="0"/>
              </a:rPr>
              <a:t> Татьяна Александровна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85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70" y="8131"/>
            <a:ext cx="93501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ОЦЕНОЧНО-РЕФЛЕКСИВНЫЙ, ЗАКЛЮЧИТЕЛЬНЫЙ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431" y="2564904"/>
            <a:ext cx="8712968" cy="4680520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Cambria"/>
              </a:rPr>
              <a:t>На данном этапе происходит оценка проведенной на основном этапе работы. Производится итоговый анализ по выполнению поставленных целей и задач.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Cambria"/>
              </a:rPr>
              <a:t>Итоговое мероприятие –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Cambria"/>
              </a:rPr>
              <a:t>развлечение </a:t>
            </a:r>
            <a:r>
              <a:rPr lang="ru-RU" sz="28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Cambria"/>
              </a:rPr>
              <a:t>«В МИРЕ ДЕРЕВЬЕВ»</a:t>
            </a:r>
          </a:p>
        </p:txBody>
      </p:sp>
    </p:spTree>
    <p:extLst>
      <p:ext uri="{BB962C8B-B14F-4D97-AF65-F5344CB8AC3E}">
        <p14:creationId xmlns:p14="http://schemas.microsoft.com/office/powerpoint/2010/main" val="24898999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дмин\Downloads\1613685679_31-p-fon-dlya-prezentatsii-ekologiya-dlya-dete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ОБРАЗОВАТЕЛЬНЫЕ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132856"/>
            <a:ext cx="7848872" cy="3340967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Monotype Corsiva" pitchFamily="66" charset="0"/>
                <a:cs typeface="Times New Roman" pitchFamily="18" charset="0"/>
              </a:rPr>
              <a:t>В ходе реализации основного (практического) этапа проекта применялись следующие образовательные области: </a:t>
            </a:r>
            <a:r>
              <a:rPr lang="ru-RU" dirty="0" smtClean="0">
                <a:latin typeface="Monotype Corsiva" pitchFamily="66" charset="0"/>
                <a:ea typeface="Calibri"/>
                <a:cs typeface="Times New Roman" pitchFamily="18" charset="0"/>
              </a:rPr>
              <a:t>с</a:t>
            </a:r>
            <a:r>
              <a:rPr lang="ru-RU" dirty="0" smtClean="0">
                <a:effectLst/>
                <a:latin typeface="Monotype Corsiva" pitchFamily="66" charset="0"/>
                <a:ea typeface="Calibri"/>
                <a:cs typeface="Times New Roman" pitchFamily="18" charset="0"/>
              </a:rPr>
              <a:t>оциально-коммуникативное, познавательное, речевое, физическое и художественно-эстетическое развитие</a:t>
            </a:r>
            <a:endParaRPr lang="ru-RU" dirty="0"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3440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дмин\Downloads\1613685679_31-p-fon-dlya-prezentatsii-ekologiya-dlya-dete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ФОРМЫ РАБОТЫ С РОДИТЕЛЯМИ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00201"/>
            <a:ext cx="6048672" cy="427707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i="1" dirty="0" smtClean="0">
                <a:effectLst/>
                <a:latin typeface="Times New Roman"/>
                <a:ea typeface="Times New Roman"/>
                <a:cs typeface="Times New Roman"/>
              </a:rPr>
              <a:t>- Консультация: </a:t>
            </a:r>
            <a:endParaRPr lang="ru-RU" sz="2800" b="1" i="1" dirty="0">
              <a:ea typeface="Calibri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i="1" dirty="0" smtClean="0">
                <a:effectLst/>
                <a:latin typeface="Times New Roman"/>
                <a:ea typeface="Times New Roman"/>
                <a:cs typeface="Times New Roman"/>
              </a:rPr>
              <a:t>«Природа в жизни ребенка». </a:t>
            </a:r>
            <a:br>
              <a:rPr lang="ru-RU" sz="2800" b="1" i="1" dirty="0" smtClean="0">
                <a:effectLst/>
                <a:latin typeface="Times New Roman"/>
                <a:ea typeface="Times New Roman"/>
                <a:cs typeface="Times New Roman"/>
              </a:rPr>
            </a:br>
            <a:endParaRPr lang="ru-RU" sz="2800" b="1" i="1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ru-RU" sz="2800" b="1" i="1" dirty="0" smtClean="0">
                <a:effectLst/>
                <a:latin typeface="Times New Roman"/>
                <a:ea typeface="Times New Roman"/>
                <a:cs typeface="Times New Roman"/>
              </a:rPr>
              <a:t>Папка-передвижка </a:t>
            </a: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i="1" dirty="0" smtClean="0">
                <a:effectLst/>
                <a:latin typeface="Times New Roman"/>
                <a:ea typeface="Times New Roman"/>
                <a:cs typeface="Times New Roman"/>
              </a:rPr>
              <a:t>«Прикоснись к природе».</a:t>
            </a:r>
            <a:endParaRPr lang="ru-RU" sz="2800" b="1" i="1" dirty="0" smtClean="0">
              <a:ea typeface="Times New Roman"/>
              <a:cs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800" b="1" i="1" dirty="0" smtClean="0">
              <a:effectLst/>
              <a:latin typeface="Times New Roman"/>
              <a:ea typeface="Times New Roman"/>
            </a:endParaRPr>
          </a:p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800" b="1" i="1" dirty="0" smtClean="0">
                <a:effectLst/>
                <a:latin typeface="Times New Roman"/>
                <a:ea typeface="Times New Roman"/>
              </a:rPr>
              <a:t>- Организация выставки творческих работ из природного материала </a:t>
            </a:r>
            <a:r>
              <a:rPr lang="ru-RU" sz="2800" b="1" i="1" smtClean="0">
                <a:effectLst/>
                <a:latin typeface="Times New Roman"/>
                <a:ea typeface="Times New Roman"/>
              </a:rPr>
              <a:t>«</a:t>
            </a:r>
            <a:r>
              <a:rPr lang="ru-RU" sz="2800" b="1" i="1" smtClean="0">
                <a:latin typeface="Times New Roman"/>
                <a:ea typeface="Times New Roman"/>
              </a:rPr>
              <a:t>Осеннее</a:t>
            </a:r>
            <a:r>
              <a:rPr lang="ru-RU" sz="2800" b="1" i="1" smtClean="0">
                <a:effectLst/>
                <a:latin typeface="Times New Roman"/>
                <a:ea typeface="Times New Roman"/>
              </a:rPr>
              <a:t> </a:t>
            </a:r>
            <a:r>
              <a:rPr lang="ru-RU" sz="2800" b="1" i="1" dirty="0" smtClean="0">
                <a:effectLst/>
                <a:latin typeface="Times New Roman"/>
                <a:ea typeface="Times New Roman"/>
              </a:rPr>
              <a:t>чудо».</a:t>
            </a:r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7528293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39" y="-43913"/>
            <a:ext cx="9198206" cy="690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764" y="1144061"/>
            <a:ext cx="8229600" cy="4525963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latin typeface="Franklin Gothic Heavy" pitchFamily="34" charset="0"/>
                <a:cs typeface="Gisha" pitchFamily="34" charset="-79"/>
              </a:rPr>
              <a:t>Предварительная работа в форме наблюдения</a:t>
            </a:r>
            <a:endParaRPr lang="ru-RU" sz="2200" dirty="0">
              <a:latin typeface="Franklin Gothic Heavy" pitchFamily="34" charset="0"/>
              <a:cs typeface="Gisha" pitchFamily="34" charset="-79"/>
            </a:endParaRPr>
          </a:p>
        </p:txBody>
      </p:sp>
      <p:pic>
        <p:nvPicPr>
          <p:cNvPr id="1026" name="Picture 2" descr="C:\Users\Админ\Downloads\C2D5997E-9AF4-4551-8399-759439D9DAF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72081"/>
            <a:ext cx="2947492" cy="4401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\Downloads\B4696B48-390B-4E67-91A6-0285E8B101B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60847"/>
            <a:ext cx="3168352" cy="4412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024511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39" y="-43913"/>
            <a:ext cx="9198206" cy="690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>
                <a:latin typeface="Franklin Gothic Heavy" pitchFamily="34" charset="0"/>
              </a:rPr>
              <a:t>Организация самостоятельной деятельности</a:t>
            </a:r>
            <a:endParaRPr lang="ru-RU" sz="2600" dirty="0">
              <a:latin typeface="Franklin Gothic Heavy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РИСОВАНИЕ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780928"/>
            <a:ext cx="3898776" cy="2880320"/>
          </a:xfrm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Monotype Corsiva" pitchFamily="66" charset="0"/>
              </a:rPr>
              <a:t>АППЛИКАЦИЯ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5" y="2780928"/>
            <a:ext cx="4041775" cy="2880320"/>
          </a:xfrm>
        </p:spPr>
      </p:pic>
    </p:spTree>
    <p:extLst>
      <p:ext uri="{BB962C8B-B14F-4D97-AF65-F5344CB8AC3E}">
        <p14:creationId xmlns:p14="http://schemas.microsoft.com/office/powerpoint/2010/main" val="6436990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39" y="-43913"/>
            <a:ext cx="9198206" cy="690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Franklin Gothic Heavy" pitchFamily="34" charset="0"/>
              </a:rPr>
              <a:t>Организация игровой деятельности</a:t>
            </a:r>
            <a:endParaRPr lang="ru-RU" sz="3200" dirty="0">
              <a:latin typeface="Franklin Gothic Heavy" pitchFamily="34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938" y="1700808"/>
            <a:ext cx="5515252" cy="4112298"/>
          </a:xfrm>
        </p:spPr>
      </p:pic>
    </p:spTree>
    <p:extLst>
      <p:ext uri="{BB962C8B-B14F-4D97-AF65-F5344CB8AC3E}">
        <p14:creationId xmlns:p14="http://schemas.microsoft.com/office/powerpoint/2010/main" val="7399369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39" y="-43913"/>
            <a:ext cx="9198206" cy="690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Franklin Gothic Heavy" pitchFamily="34" charset="0"/>
              </a:rPr>
              <a:t>Экологическая акция «Посади дерево»</a:t>
            </a:r>
            <a:endParaRPr lang="ru-RU" sz="3200" dirty="0">
              <a:latin typeface="Franklin Gothic Heavy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843881"/>
            <a:ext cx="4038600" cy="4038600"/>
          </a:xfrm>
        </p:spPr>
      </p:pic>
    </p:spTree>
    <p:extLst>
      <p:ext uri="{BB962C8B-B14F-4D97-AF65-F5344CB8AC3E}">
        <p14:creationId xmlns:p14="http://schemas.microsoft.com/office/powerpoint/2010/main" val="1876144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39" y="-43913"/>
            <a:ext cx="9198206" cy="690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>
                <a:latin typeface="Franklin Gothic Heavy" pitchFamily="34" charset="0"/>
              </a:rPr>
              <a:t>Выставка творческих работ из природного материала «Осеннее чудо»</a:t>
            </a:r>
            <a:endParaRPr lang="ru-RU" sz="2600" dirty="0">
              <a:latin typeface="Franklin Gothic Heavy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64" y="1600200"/>
            <a:ext cx="3394472" cy="4525963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89" y="1600200"/>
            <a:ext cx="2995621" cy="4525963"/>
          </a:xfrm>
        </p:spPr>
      </p:pic>
    </p:spTree>
    <p:extLst>
      <p:ext uri="{BB962C8B-B14F-4D97-AF65-F5344CB8AC3E}">
        <p14:creationId xmlns:p14="http://schemas.microsoft.com/office/powerpoint/2010/main" val="105053410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39" y="-43913"/>
            <a:ext cx="9198206" cy="690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110608" cy="309634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" t="12279" r="-1" b="18769"/>
          <a:stretch/>
        </p:blipFill>
        <p:spPr>
          <a:xfrm>
            <a:off x="4564564" y="3068960"/>
            <a:ext cx="4176464" cy="3192712"/>
          </a:xfrm>
        </p:spPr>
      </p:pic>
    </p:spTree>
    <p:extLst>
      <p:ext uri="{BB962C8B-B14F-4D97-AF65-F5344CB8AC3E}">
        <p14:creationId xmlns:p14="http://schemas.microsoft.com/office/powerpoint/2010/main" val="43091616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39" y="-43913"/>
            <a:ext cx="9198206" cy="690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Franklin Gothic Heavy" pitchFamily="34" charset="0"/>
              </a:rPr>
              <a:t>Э</a:t>
            </a:r>
            <a:r>
              <a:rPr lang="ru-RU" dirty="0" smtClean="0">
                <a:latin typeface="Franklin Gothic Heavy" pitchFamily="34" charset="0"/>
              </a:rPr>
              <a:t>кскурсия</a:t>
            </a:r>
            <a:endParaRPr lang="ru-RU" dirty="0">
              <a:latin typeface="Franklin Gothic Heavy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26" y="1600200"/>
            <a:ext cx="6752148" cy="4525963"/>
          </a:xfrm>
        </p:spPr>
      </p:pic>
    </p:spTree>
    <p:extLst>
      <p:ext uri="{BB962C8B-B14F-4D97-AF65-F5344CB8AC3E}">
        <p14:creationId xmlns:p14="http://schemas.microsoft.com/office/powerpoint/2010/main" val="65819034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\Downloads\1617597556_40-p-fon-dlya-prezentatsii-derevo-4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16632"/>
            <a:ext cx="7380312" cy="6624736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3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13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Процесс общения детей с природой и грамотно выстроенная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образовательная деятельность является залогом успешного воспитания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экологической культуры детей. Взаимодействие ребенка с природой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зарождает у него интерес, он начинает воспринимать природу, как живой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объект, в ходе занятий затрагиваются чувства ребенка, вызывающие сопереживание.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Деревья являются неотъемлемой частью экосистемы. Нельзя забывать,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что деревья это генератор воздуха на планете, источник пищи,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производственное сырье, эстетическое и ландшафтное украшение планеты.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Очень сложно переоценить их ключевое значение для человечества.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На протяжении всей жизни человека деревья находятся в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непосредственной близости. Мы настолько привыкли к их постоянному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окружению, что редко задумываемся о том, какое значение они имеют в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жизни людей и всего живого на Земле. Деревья воспринимаются как обычное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явление, дети дошкольного возраста не подозревая, какой огромный и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интересный мир скрывается за ним, играя, ломают ветки деревьев, рвут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листья, обдирают кору. Нередко такое небрежное, безразличное, а порой и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жестокое отношение детей к природе объясняется отсутствием у них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необходимых знаний.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Данный проект направлен на воспитание экологической культуры,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углубление, расширение знаний и представлений о деревьях, их</a:t>
            </a:r>
            <a:br>
              <a:rPr lang="ru-RU" sz="1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особенностях, свойствах и значении, как для человека, так и всей планеты</a:t>
            </a:r>
            <a:r>
              <a:rPr lang="ru-RU" sz="13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3506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ownloads\img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>
            <a:normAutofit/>
          </a:bodyPr>
          <a:lstStyle/>
          <a:p>
            <a:r>
              <a:rPr lang="ru-RU" sz="6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Спасибо за внимание!</a:t>
            </a:r>
            <a:endParaRPr lang="ru-RU" sz="65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4409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\Downloads\depositphotos_61638689-stock-illustration-green-birch-with-chamomi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94" y="-171400"/>
            <a:ext cx="9173593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0"/>
              </a:spcAft>
            </a:pPr>
            <a:endParaRPr lang="ru-RU" sz="2600" dirty="0" smtClean="0">
              <a:solidFill>
                <a:srgbClr val="000000"/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endParaRPr lang="ru-RU" sz="26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600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Формирование у детей в процессе познавательной и практической деятельности представления о растительном мире на примере деревьев, их  особенностях и строении.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6106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Админ\Downloads\depositphotos_61638689-stock-illustration-green-birch-with-chamomi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ПРОЕКТА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2"/>
            <a:ext cx="806489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3551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\Downloads\1613685679_31-p-fon-dlya-prezentatsii-ekologiya-dlya-detei-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340768"/>
            <a:ext cx="7416824" cy="4752528"/>
          </a:xfrm>
        </p:spPr>
        <p:txBody>
          <a:bodyPr>
            <a:normAutofit/>
          </a:bodyPr>
          <a:lstStyle/>
          <a:p>
            <a:pPr algn="ctr"/>
            <a:r>
              <a:rPr lang="ru-RU" sz="2600" b="1" u="sng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Вид проекта: </a:t>
            </a: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познавательно-исследовательский, информационный</a:t>
            </a:r>
          </a:p>
          <a:p>
            <a:pPr algn="ctr"/>
            <a:r>
              <a:rPr lang="ru-RU" sz="2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Продолжительность проекта: </a:t>
            </a: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краткосрочный</a:t>
            </a:r>
          </a:p>
          <a:p>
            <a:pPr algn="ctr"/>
            <a:r>
              <a:rPr lang="ru-RU" sz="2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старшей  </a:t>
            </a: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группы, воспитатели группы, родители</a:t>
            </a:r>
          </a:p>
          <a:p>
            <a:pPr algn="ctr"/>
            <a:r>
              <a:rPr lang="ru-RU" sz="2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Проект рассчитан на возрастную категорию </a:t>
            </a:r>
          </a:p>
          <a:p>
            <a:pPr marL="0" indent="0" algn="ctr">
              <a:buNone/>
            </a:pPr>
            <a:r>
              <a:rPr lang="ru-RU" sz="2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5-6 лет</a:t>
            </a:r>
            <a:endParaRPr lang="ru-RU" sz="2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88457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712968" cy="5400599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effectLst/>
                <a:latin typeface="Times New Roman"/>
                <a:ea typeface="Calibri"/>
                <a:cs typeface="Times New Roman"/>
              </a:rPr>
              <a:t>У детей:</a:t>
            </a:r>
            <a:endParaRPr lang="ru-RU" sz="1600" b="1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- Умение узнавать и называть деревья, произрастающие на территории детского сада, нашего села (берёза, ель, сосна, лиственница, тополь, рябина, акация, клён, осина, черёмуха).</a:t>
            </a:r>
            <a:endParaRPr lang="ru-RU" sz="16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- Умение сравнивать деревья между собой, называя их отличительные характеристики либо общие признаки.</a:t>
            </a:r>
            <a:endParaRPr lang="ru-RU" sz="16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- Знание и соблюдение правил бережного отношения к природе.</a:t>
            </a:r>
            <a:endParaRPr lang="ru-RU" sz="16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- Умение рассказывать о своих наблюдениях в природе, составлять небольшие рассказы, придумывать сказки.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effectLst/>
                <a:latin typeface="Times New Roman"/>
                <a:ea typeface="Calibri"/>
                <a:cs typeface="Times New Roman"/>
              </a:rPr>
              <a:t>У родителей:</a:t>
            </a:r>
            <a:endParaRPr lang="ru-RU" sz="1600" b="1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- Совместное участие с детьми в мероприятиях.</a:t>
            </a:r>
            <a:endParaRPr lang="ru-RU" sz="1600" dirty="0">
              <a:ea typeface="Calibri"/>
              <a:cs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 smtClean="0">
                <a:effectLst/>
                <a:latin typeface="Times New Roman"/>
                <a:ea typeface="Calibri"/>
                <a:cs typeface="Times New Roman"/>
              </a:rPr>
              <a:t>- Повышение компетентности в вопросах по воспитанию экологической культуры дошкольника.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 smtClean="0">
                <a:effectLst/>
                <a:latin typeface="Times New Roman"/>
                <a:ea typeface="Calibri"/>
                <a:cs typeface="Times New Roman"/>
              </a:rPr>
              <a:t>У педагогов:</a:t>
            </a:r>
            <a:endParaRPr lang="ru-RU" sz="1600" b="1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1600" dirty="0" smtClean="0">
                <a:effectLst/>
                <a:latin typeface="Times New Roman"/>
                <a:ea typeface="Calibri"/>
              </a:rPr>
              <a:t>Накопление практических навыков проектной деятельности.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3215390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481" y="-4695"/>
            <a:ext cx="93501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492896"/>
            <a:ext cx="8856984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1 этап: организационно-подготовительный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800" b="1" dirty="0" smtClean="0">
                <a:effectLst/>
                <a:latin typeface="Times New Roman"/>
                <a:ea typeface="Calibri"/>
                <a:cs typeface="Times New Roman"/>
              </a:rPr>
              <a:t>2 этап: основной (практический);</a:t>
            </a:r>
            <a:endParaRPr lang="ru-RU" sz="2800" b="1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2800" b="1" dirty="0" smtClean="0">
                <a:effectLst/>
                <a:latin typeface="Times New Roman"/>
                <a:ea typeface="Calibri"/>
              </a:rPr>
              <a:t>3 этап: оценочно-рефлексивный, заключительный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41913690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70" y="8131"/>
            <a:ext cx="93501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ОРГАНИЗАЦИОННО-ПОДГОТОВИТЕЛЬНЫЙ ЭТАП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348880"/>
            <a:ext cx="8568952" cy="3384376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Cambria"/>
              </a:rPr>
              <a:t>В ходе данного этапа осуществляется постановка цели, формирование задач, подготовка плана работы по заданной теме, подбор материалов, пособий, атрибутов, художественной, познавательной и методической литературы, обоснование проблемной стороны выбранной темы.</a:t>
            </a:r>
            <a:endParaRPr lang="ru-RU" sz="2400" dirty="0">
              <a:solidFill>
                <a:srgbClr val="000000"/>
              </a:solidFill>
              <a:effectLst/>
              <a:latin typeface="Cambria"/>
              <a:ea typeface="Calibri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5628128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\Downloads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70" y="8131"/>
            <a:ext cx="93501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ОСНОВНОЙ (ПРАКТИЧЕСКИЙ)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568952" cy="4248472"/>
          </a:xfrm>
        </p:spPr>
        <p:txBody>
          <a:bodyPr>
            <a:normAutofit fontScale="925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Cambria"/>
              </a:rPr>
              <a:t>В рамках реализации этого этапа происходит формирование представлений и расширение знаний о деревьях, их индивидуальных особенностях, свойствах, строение, а также значение для планеты.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Cambria"/>
              </a:rPr>
              <a:t>На данном этапе обобщаются знания детей о деревьях родного села, таких как берёза, ель, сосна, лиственница, тополь, кедр, рябина, акация, клён, осина, черёмуха.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Cambria"/>
              </a:rPr>
              <a:t>Реализация основного (практического) этапа осуществляется согласно разработанному плану работы с использованием образовательных областей.</a:t>
            </a:r>
          </a:p>
        </p:txBody>
      </p:sp>
    </p:spTree>
    <p:extLst>
      <p:ext uri="{BB962C8B-B14F-4D97-AF65-F5344CB8AC3E}">
        <p14:creationId xmlns:p14="http://schemas.microsoft.com/office/powerpoint/2010/main" val="38094688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436</Words>
  <Application>Microsoft Office PowerPoint</Application>
  <PresentationFormat>Экран (4:3)</PresentationFormat>
  <Paragraphs>62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Cambria</vt:lpstr>
      <vt:lpstr>Franklin Gothic Heavy</vt:lpstr>
      <vt:lpstr>Gisha</vt:lpstr>
      <vt:lpstr>Monotype Corsiva</vt:lpstr>
      <vt:lpstr>Times New Roman</vt:lpstr>
      <vt:lpstr>Тема Office</vt:lpstr>
      <vt:lpstr>Познавательно- исследовательский информационный проект для детей средней группы</vt:lpstr>
      <vt:lpstr>    АКТУАЛЬНОСТЬ  Процесс общения детей с природой и грамотно выстроенная образовательная деятельность является залогом успешного воспитания экологической культуры детей. Взаимодействие ребенка с природой зарождает у него интерес, он начинает воспринимать природу, как живой объект, в ходе занятий затрагиваются чувства ребенка, вызывающие сопереживание. Деревья являются неотъемлемой частью экосистемы. Нельзя забывать, что деревья это генератор воздуха на планете, источник пищи, производственное сырье, эстетическое и ландшафтное украшение планеты. Очень сложно переоценить их ключевое значение для человечества. На протяжении всей жизни человека деревья находятся в непосредственной близости. Мы настолько привыкли к их постоянному окружению, что редко задумываемся о том, какое значение они имеют в жизни людей и всего живого на Земле. Деревья воспринимаются как обычное явление, дети дошкольного возраста не подозревая, какой огромный и интересный мир скрывается за ним, играя, ломают ветки деревьев, рвут листья, обдирают кору. Нередко такое небрежное, безразличное, а порой и жестокое отношение детей к природе объясняется отсутствием у них необходимых знаний. Данный проект направлен на воспитание экологической культуры, углубление, расширение знаний и представлений о деревьях, их особенностях, свойствах и значении, как для человека, так и всей планеты.  </vt:lpstr>
      <vt:lpstr> ЦЕЛЬ ПРОЕКТА</vt:lpstr>
      <vt:lpstr>ЗАДАЧИ ПРОЕКТА</vt:lpstr>
      <vt:lpstr>Презентация PowerPoint</vt:lpstr>
      <vt:lpstr>ОЖИДАЕМЫЕ РЕЗУЛЬТАТЫ</vt:lpstr>
      <vt:lpstr>ЭТАПЫ РЕАЛИЗАЦИИ ПРОЕКТА</vt:lpstr>
      <vt:lpstr>I. ОРГАНИЗАЦИОННО-ПОДГОТОВИТЕЛЬНЫЙ ЭТАП</vt:lpstr>
      <vt:lpstr>II. ОСНОВНОЙ (ПРАКТИЧЕСКИЙ)</vt:lpstr>
      <vt:lpstr>II. ОЦЕНОЧНО-РЕФЛЕКСИВНЫЙ, ЗАКЛЮЧИТЕЛЬНЫЙ</vt:lpstr>
      <vt:lpstr>ОБРАЗОВАТЕЛЬНЫЕ ОБЛАСТИ</vt:lpstr>
      <vt:lpstr>ФОРМЫ РАБОТЫ С РОДИТЕЛЯМИ</vt:lpstr>
      <vt:lpstr>Презентация PowerPoint</vt:lpstr>
      <vt:lpstr>Организация самостоятельной деятельности</vt:lpstr>
      <vt:lpstr>Организация игровой деятельности</vt:lpstr>
      <vt:lpstr>Экологическая акция «Посади дерево»</vt:lpstr>
      <vt:lpstr>Выставка творческих работ из природного материала «Осеннее чудо»</vt:lpstr>
      <vt:lpstr>Презентация PowerPoint</vt:lpstr>
      <vt:lpstr>Экскурсия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Познавательно- исследовательский информационный проект для детей средней группы</dc:title>
  <dc:creator>Админ</dc:creator>
  <cp:lastModifiedBy>КомпСервис</cp:lastModifiedBy>
  <cp:revision>28</cp:revision>
  <dcterms:created xsi:type="dcterms:W3CDTF">2022-01-10T06:26:44Z</dcterms:created>
  <dcterms:modified xsi:type="dcterms:W3CDTF">2022-01-19T09:29:35Z</dcterms:modified>
</cp:coreProperties>
</file>