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56" r:id="rId5"/>
    <p:sldId id="261" r:id="rId6"/>
    <p:sldId id="260" r:id="rId7"/>
    <p:sldId id="262" r:id="rId8"/>
    <p:sldId id="266" r:id="rId9"/>
    <p:sldId id="267" r:id="rId10"/>
    <p:sldId id="274" r:id="rId11"/>
    <p:sldId id="264" r:id="rId12"/>
    <p:sldId id="268" r:id="rId13"/>
    <p:sldId id="269" r:id="rId14"/>
    <p:sldId id="273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31A28-D8A7-4C53-9DD6-F6678593DC6B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5AA9F-73E4-4099-A837-4CC701395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oqW1BXZVZ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00306"/>
            <a:ext cx="9144000" cy="341632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</a:t>
            </a:r>
          </a:p>
          <a:p>
            <a:pPr algn="ctr"/>
            <a:r>
              <a:rPr lang="ru-RU" sz="5400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квест-игра</a:t>
            </a:r>
            <a:r>
              <a:rPr lang="ru-RU" sz="54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54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 следам Великой войны»</a:t>
            </a:r>
          </a:p>
          <a:p>
            <a:pPr algn="ctr"/>
            <a:endParaRPr lang="ru-RU" sz="5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29600" cy="4069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4119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Битвы</a:t>
                      </a:r>
                      <a:r>
                        <a:rPr lang="ru-RU" baseline="0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</a:t>
                      </a:r>
                      <a:endParaRPr lang="ru-RU" b="1" dirty="0"/>
                    </a:p>
                  </a:txBody>
                  <a:tcPr/>
                </a:tc>
              </a:tr>
              <a:tr h="41767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1944 – «10</a:t>
                      </a:r>
                    </a:p>
                    <a:p>
                      <a:pPr algn="ctr"/>
                      <a:r>
                        <a:rPr lang="ru-RU" sz="1600" dirty="0" smtClean="0"/>
                        <a:t>сталинских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pPr algn="ctr"/>
                      <a:r>
                        <a:rPr lang="ru-RU" sz="1600" baseline="0" dirty="0" smtClean="0"/>
                        <a:t>ударов»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Операция</a:t>
                      </a:r>
                    </a:p>
                    <a:p>
                      <a:pPr algn="ctr"/>
                      <a:r>
                        <a:rPr lang="ru-RU" sz="1600" dirty="0" smtClean="0"/>
                        <a:t>«Багратион»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Освобождение Белоруссии</a:t>
                      </a:r>
                      <a:r>
                        <a:rPr lang="ru-RU" sz="1600" baseline="0" dirty="0" smtClean="0"/>
                        <a:t> и разгром группы армии «Центр»</a:t>
                      </a:r>
                      <a:endParaRPr lang="ru-RU" sz="1600" dirty="0"/>
                    </a:p>
                  </a:txBody>
                  <a:tcPr/>
                </a:tc>
              </a:tr>
              <a:tr h="41767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Январь –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pPr algn="ctr"/>
                      <a:r>
                        <a:rPr lang="ru-RU" sz="1600" baseline="0" dirty="0" smtClean="0"/>
                        <a:t>февраль 1945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Висло-Одерская </a:t>
                      </a:r>
                    </a:p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Выход</a:t>
                      </a:r>
                      <a:r>
                        <a:rPr lang="ru-RU" baseline="0" dirty="0" smtClean="0"/>
                        <a:t> на территорию Германии</a:t>
                      </a:r>
                      <a:endParaRPr lang="ru-RU" dirty="0"/>
                    </a:p>
                  </a:txBody>
                  <a:tcPr/>
                </a:tc>
              </a:tr>
              <a:tr h="41767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Февраль –</a:t>
                      </a:r>
                    </a:p>
                    <a:p>
                      <a:pPr algn="ctr"/>
                      <a:r>
                        <a:rPr lang="ru-RU" dirty="0" smtClean="0"/>
                        <a:t>март 1945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Штурм</a:t>
                      </a:r>
                      <a:r>
                        <a:rPr lang="ru-RU" baseline="0" dirty="0" smtClean="0"/>
                        <a:t> Кенигсберга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Разгром немецких войск</a:t>
                      </a:r>
                      <a:r>
                        <a:rPr lang="ru-RU" baseline="0" dirty="0" smtClean="0"/>
                        <a:t> в Восточной Пруссии</a:t>
                      </a:r>
                      <a:endParaRPr lang="ru-RU" dirty="0"/>
                    </a:p>
                  </a:txBody>
                  <a:tcPr/>
                </a:tc>
              </a:tr>
              <a:tr h="41767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Апрель – май</a:t>
                      </a:r>
                    </a:p>
                    <a:p>
                      <a:pPr algn="ctr"/>
                      <a:r>
                        <a:rPr lang="ru-RU" dirty="0" smtClean="0"/>
                        <a:t>1945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Берлинская </a:t>
                      </a:r>
                    </a:p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Взятие</a:t>
                      </a:r>
                      <a:r>
                        <a:rPr lang="ru-RU" baseline="0" dirty="0" smtClean="0"/>
                        <a:t> столицы Германии</a:t>
                      </a:r>
                      <a:endParaRPr lang="ru-RU" dirty="0"/>
                    </a:p>
                  </a:txBody>
                  <a:tcPr/>
                </a:tc>
              </a:tr>
              <a:tr h="41767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Май 1945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Пражская</a:t>
                      </a:r>
                      <a:r>
                        <a:rPr lang="ru-RU" baseline="0" dirty="0" smtClean="0"/>
                        <a:t> операция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Завершение</a:t>
                      </a:r>
                      <a:r>
                        <a:rPr lang="ru-RU" baseline="0" dirty="0" smtClean="0"/>
                        <a:t> освобождения Восточной  Европы от  фашизма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Третий период войны</a:t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sz="2800" b="1" dirty="0" smtClean="0"/>
              <a:t>(с января 1944 г. по 9 мая 1945 г.)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b="1" dirty="0" smtClean="0"/>
              <a:t>Итоги Великой войны</a:t>
            </a:r>
            <a:endParaRPr lang="ru-RU" b="1" dirty="0"/>
          </a:p>
        </p:txBody>
      </p:sp>
      <p:pic>
        <p:nvPicPr>
          <p:cNvPr id="5" name="Содержимое 4" descr="maxresdefaul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3357562"/>
            <a:ext cx="444503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берлин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643050"/>
            <a:ext cx="3513200" cy="2501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2112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цена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r="439" b="51138"/>
          <a:stretch>
            <a:fillRect/>
          </a:stretch>
        </p:blipFill>
        <p:spPr>
          <a:xfrm>
            <a:off x="357158" y="1000108"/>
            <a:ext cx="4143404" cy="3181542"/>
          </a:xfrm>
        </p:spPr>
      </p:pic>
      <p:pic>
        <p:nvPicPr>
          <p:cNvPr id="8" name="Рисунок 7" descr="цена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t="46875" r="2737" b="1041"/>
          <a:stretch>
            <a:fillRect/>
          </a:stretch>
        </p:blipFill>
        <p:spPr>
          <a:xfrm>
            <a:off x="4500562" y="2428868"/>
            <a:ext cx="434862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тер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26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280" cy="157163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 smtClean="0"/>
              <a:t>                   Память о Великой Отечественной войне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                                    </a:t>
            </a:r>
            <a:r>
              <a:rPr lang="ru-RU" sz="1600" b="1" dirty="0" smtClean="0"/>
              <a:t>Скульптура «Родина – мать зовет» на Мамаевом кургане в Волгограде только вторая часть                 композиции из трех монументов с мечом Победы</a:t>
            </a:r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2" y="1643050"/>
          <a:ext cx="8715435" cy="201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5145"/>
                <a:gridCol w="2905145"/>
                <a:gridCol w="29051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 часть  </a:t>
                      </a:r>
                    </a:p>
                    <a:p>
                      <a:pPr algn="ctr"/>
                      <a:r>
                        <a:rPr lang="ru-RU" sz="1800" b="1" dirty="0" smtClean="0"/>
                        <a:t>«Тыл – фронту» </a:t>
                      </a:r>
                    </a:p>
                    <a:p>
                      <a:pPr algn="ctr"/>
                      <a:r>
                        <a:rPr lang="ru-RU" sz="1800" dirty="0" smtClean="0"/>
                        <a:t>стоит в Магнитогорске</a:t>
                      </a:r>
                      <a:r>
                        <a:rPr lang="en-US" sz="1800" dirty="0" smtClean="0"/>
                        <a:t>,</a:t>
                      </a:r>
                      <a:r>
                        <a:rPr lang="ru-RU" sz="1800" dirty="0" smtClean="0"/>
                        <a:t> где ковали меч Победы. На нем рабочий передаёт меч солдату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 часть  </a:t>
                      </a:r>
                    </a:p>
                    <a:p>
                      <a:pPr algn="ctr"/>
                      <a:r>
                        <a:rPr lang="ru-RU" sz="1800" b="1" dirty="0" smtClean="0"/>
                        <a:t>«Родина – мать зовет» </a:t>
                      </a:r>
                    </a:p>
                    <a:p>
                      <a:pPr algn="ctr"/>
                      <a:r>
                        <a:rPr lang="ru-RU" sz="1800" dirty="0" smtClean="0"/>
                        <a:t>символизирует то</a:t>
                      </a:r>
                      <a:r>
                        <a:rPr lang="en-US" sz="1800" dirty="0" smtClean="0"/>
                        <a:t>,</a:t>
                      </a:r>
                      <a:r>
                        <a:rPr lang="ru-RU" sz="1800" dirty="0" smtClean="0"/>
                        <a:t> что меч был поднят в Сталинграде.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7463" algn="ctr">
                        <a:buNone/>
                      </a:pPr>
                      <a:r>
                        <a:rPr lang="ru-RU" sz="1800" b="1" dirty="0" smtClean="0"/>
                        <a:t>3 часть  </a:t>
                      </a:r>
                    </a:p>
                    <a:p>
                      <a:pPr indent="17463" algn="ctr">
                        <a:buNone/>
                      </a:pPr>
                      <a:r>
                        <a:rPr lang="ru-RU" sz="1800" b="1" dirty="0" smtClean="0"/>
                        <a:t>«Воин – освободитель» </a:t>
                      </a:r>
                    </a:p>
                    <a:p>
                      <a:pPr indent="17463" algn="ctr">
                        <a:buNone/>
                      </a:pPr>
                      <a:r>
                        <a:rPr lang="ru-RU" sz="1800" dirty="0" smtClean="0"/>
                        <a:t>находится в Берлине</a:t>
                      </a:r>
                      <a:r>
                        <a:rPr lang="en-US" sz="1800" dirty="0" smtClean="0"/>
                        <a:t>,</a:t>
                      </a:r>
                      <a:endParaRPr lang="ru-RU" sz="1800" dirty="0" smtClean="0"/>
                    </a:p>
                    <a:p>
                      <a:pPr indent="17463" algn="ctr">
                        <a:buNone/>
                      </a:pPr>
                      <a:r>
                        <a:rPr lang="ru-RU" sz="1800" dirty="0" smtClean="0"/>
                        <a:t>где советский воин – освободитель</a:t>
                      </a:r>
                    </a:p>
                    <a:p>
                      <a:pPr indent="17463" algn="ctr">
                        <a:buNone/>
                      </a:pPr>
                      <a:r>
                        <a:rPr lang="ru-RU" sz="1800" dirty="0" smtClean="0"/>
                        <a:t>опустил этот меч.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429001"/>
            <a:ext cx="271464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429000"/>
            <a:ext cx="271464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429000"/>
            <a:ext cx="2628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41753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b="1" dirty="0" smtClean="0"/>
              <a:t>Мемориалы</a:t>
            </a:r>
            <a:endParaRPr lang="ru-RU" b="1" dirty="0"/>
          </a:p>
        </p:txBody>
      </p:sp>
      <p:pic>
        <p:nvPicPr>
          <p:cNvPr id="4" name="Содержимое 3" descr="курская ду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500306"/>
            <a:ext cx="4481236" cy="2625725"/>
          </a:xfrm>
        </p:spPr>
      </p:pic>
      <p:pic>
        <p:nvPicPr>
          <p:cNvPr id="5" name="Рисунок 4" descr="таганр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428736"/>
            <a:ext cx="3850131" cy="257176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0596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4143380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«Балка смерти» </a:t>
            </a:r>
          </a:p>
          <a:p>
            <a:pPr algn="ctr"/>
            <a:r>
              <a:rPr lang="ru-RU" b="1" dirty="0" smtClean="0"/>
              <a:t>на Петрушиной косе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528638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«В честь героев Курской битвы»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помнит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Презинтация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55" y="1042959"/>
            <a:ext cx="3801724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Презинтация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801" y="620688"/>
            <a:ext cx="3809935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Презинтация\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823" y="3353792"/>
            <a:ext cx="3787770" cy="2911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Презинтация\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6752"/>
            <a:ext cx="3801600" cy="2867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фильм 3">
            <a:hlinkClick r:id="rId2" highlightClick="1"/>
          </p:cNvPr>
          <p:cNvSpPr/>
          <p:nvPr/>
        </p:nvSpPr>
        <p:spPr>
          <a:xfrm>
            <a:off x="3851920" y="2636912"/>
            <a:ext cx="1368152" cy="1152128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934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647056"/>
          </a:xfrm>
        </p:spPr>
        <p:txBody>
          <a:bodyPr>
            <a:noAutofit/>
          </a:bodyPr>
          <a:lstStyle/>
          <a:p>
            <a:pPr algn="r"/>
            <a:r>
              <a:rPr lang="ru-RU" sz="2000" dirty="0"/>
              <a:t>«Тот самый длинный день в году, с его безоблачной погодой,</a:t>
            </a:r>
            <a:br>
              <a:rPr lang="ru-RU" sz="2000" dirty="0"/>
            </a:br>
            <a:r>
              <a:rPr lang="ru-RU" sz="2000" dirty="0"/>
              <a:t>Нам выдал общую беду на всех, на все четыре года.</a:t>
            </a:r>
            <a:br>
              <a:rPr lang="ru-RU" sz="2000" dirty="0"/>
            </a:br>
            <a:r>
              <a:rPr lang="ru-RU" sz="2000" dirty="0"/>
              <a:t>Она такой вдавила след и стольких наземь положила,</a:t>
            </a:r>
            <a:br>
              <a:rPr lang="ru-RU" sz="2000" dirty="0"/>
            </a:br>
            <a:r>
              <a:rPr lang="ru-RU" sz="2000" dirty="0"/>
              <a:t>Что двадцать лет и тридцать лет живым не верится, что живы...».</a:t>
            </a:r>
            <a:br>
              <a:rPr lang="ru-RU" sz="2000" dirty="0"/>
            </a:br>
            <a:r>
              <a:rPr lang="ru-RU" sz="2000" dirty="0"/>
              <a:t>К. М. Симонов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6858048" cy="5143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200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57642" y="332656"/>
            <a:ext cx="4560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ХОД ВОЙНЫ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0" t="2632" b="2405"/>
          <a:stretch>
            <a:fillRect/>
          </a:stretch>
        </p:blipFill>
        <p:spPr>
          <a:xfrm>
            <a:off x="285720" y="1357298"/>
            <a:ext cx="8735087" cy="45720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763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b="1" dirty="0" smtClean="0"/>
              <a:t>    Первый период войны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928670"/>
            <a:ext cx="8858312" cy="514353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300" b="1" dirty="0" smtClean="0"/>
              <a:t>(с 22 июня 1941 г. по 18 ноября 1942г.)</a:t>
            </a:r>
          </a:p>
          <a:p>
            <a:pPr algn="ctr">
              <a:buNone/>
            </a:pPr>
            <a:r>
              <a:rPr lang="ru-RU" sz="2200" b="1" dirty="0" smtClean="0"/>
              <a:t>Ранним утром 22 июня 1941г. Фашистская армия неожиданно вторглась на территорию СССР.</a:t>
            </a:r>
          </a:p>
          <a:p>
            <a:pPr algn="ctr">
              <a:buNone/>
            </a:pPr>
            <a:endParaRPr lang="ru-RU" sz="1400" b="1" dirty="0" smtClean="0"/>
          </a:p>
          <a:p>
            <a:pPr algn="ctr">
              <a:buNone/>
            </a:pPr>
            <a:endParaRPr lang="ru-RU" sz="1400" b="1" dirty="0" smtClean="0"/>
          </a:p>
          <a:p>
            <a:pPr algn="ctr">
              <a:buNone/>
            </a:pPr>
            <a:endParaRPr lang="ru-RU" sz="1400" b="1" dirty="0" smtClean="0"/>
          </a:p>
          <a:p>
            <a:pPr algn="ctr">
              <a:buNone/>
            </a:pPr>
            <a:endParaRPr lang="ru-RU" sz="1400" b="1" dirty="0" smtClean="0"/>
          </a:p>
          <a:p>
            <a:pPr marL="3405188" indent="0" algn="ctr">
              <a:buNone/>
            </a:pPr>
            <a:endParaRPr lang="ru-RU" sz="1400" b="1" dirty="0" smtClean="0"/>
          </a:p>
          <a:p>
            <a:pPr marL="3405188" indent="0" algn="ctr">
              <a:buNone/>
            </a:pPr>
            <a:endParaRPr lang="ru-RU" sz="1400" b="1" dirty="0" smtClean="0"/>
          </a:p>
          <a:p>
            <a:pPr marL="3405188" indent="0" algn="ctr">
              <a:buNone/>
            </a:pPr>
            <a:endParaRPr lang="ru-RU" sz="1400" b="1" dirty="0" smtClean="0"/>
          </a:p>
          <a:p>
            <a:pPr marL="3405188" indent="0" algn="ctr">
              <a:buNone/>
            </a:pPr>
            <a:endParaRPr lang="ru-RU" sz="1400" b="1" dirty="0" smtClean="0"/>
          </a:p>
          <a:p>
            <a:pPr marL="4310063" indent="0" algn="just">
              <a:buNone/>
            </a:pPr>
            <a:endParaRPr lang="ru-RU" sz="1400" b="1" dirty="0" smtClean="0"/>
          </a:p>
          <a:p>
            <a:pPr marL="4310063" indent="0" algn="just">
              <a:buNone/>
            </a:pPr>
            <a:endParaRPr lang="ru-RU" sz="1400" b="1" dirty="0" smtClean="0"/>
          </a:p>
          <a:p>
            <a:pPr marL="4310063" indent="0" algn="just">
              <a:buNone/>
            </a:pPr>
            <a:endParaRPr lang="ru-RU" sz="1400" b="1" dirty="0" smtClean="0"/>
          </a:p>
          <a:p>
            <a:pPr marL="4310063" indent="0" algn="just">
              <a:buNone/>
            </a:pPr>
            <a:endParaRPr lang="ru-RU" sz="1400" b="1" dirty="0" smtClean="0"/>
          </a:p>
          <a:p>
            <a:pPr marL="4310063" indent="0" algn="just">
              <a:buNone/>
            </a:pPr>
            <a:endParaRPr lang="ru-RU" sz="1400" b="1" dirty="0" smtClean="0"/>
          </a:p>
          <a:p>
            <a:pPr marL="4310063" indent="0" algn="just">
              <a:buNone/>
            </a:pPr>
            <a:endParaRPr lang="ru-RU" sz="1400" b="1" dirty="0" smtClean="0"/>
          </a:p>
          <a:p>
            <a:pPr marL="85725" indent="0" algn="just">
              <a:buNone/>
            </a:pPr>
            <a:r>
              <a:rPr lang="ru-RU" sz="1900" dirty="0" smtClean="0"/>
              <a:t>       Наступление проходило по всей границе</a:t>
            </a:r>
          </a:p>
          <a:p>
            <a:pPr marL="85725" indent="0" algn="just">
              <a:buNone/>
            </a:pPr>
            <a:r>
              <a:rPr lang="ru-RU" sz="1900" dirty="0" smtClean="0"/>
              <a:t> от Черного  до   Балтийского   моря.   Армия</a:t>
            </a:r>
          </a:p>
          <a:p>
            <a:pPr marL="85725" indent="0" algn="just">
              <a:buNone/>
            </a:pPr>
            <a:r>
              <a:rPr lang="ru-RU" sz="1900" dirty="0" smtClean="0"/>
              <a:t> вторжения      насчитывала     5</a:t>
            </a:r>
            <a:r>
              <a:rPr lang="en-US" sz="1900" dirty="0" smtClean="0"/>
              <a:t>,</a:t>
            </a:r>
            <a:r>
              <a:rPr lang="ru-RU" sz="1900" dirty="0" smtClean="0"/>
              <a:t>5     млн.чел</a:t>
            </a:r>
            <a:r>
              <a:rPr lang="en-US" sz="1900" dirty="0" smtClean="0"/>
              <a:t>., </a:t>
            </a:r>
            <a:endParaRPr lang="ru-RU" sz="1900" dirty="0" smtClean="0"/>
          </a:p>
          <a:p>
            <a:pPr marL="85725" indent="0" algn="just">
              <a:buNone/>
            </a:pPr>
            <a:r>
              <a:rPr lang="ru-RU" sz="1900" dirty="0" smtClean="0"/>
              <a:t>около   4300   танков   и  штурмовых  орудий</a:t>
            </a:r>
            <a:r>
              <a:rPr lang="en-US" sz="1900" dirty="0" smtClean="0"/>
              <a:t>,</a:t>
            </a:r>
            <a:r>
              <a:rPr lang="ru-RU" sz="1900" dirty="0" smtClean="0"/>
              <a:t> </a:t>
            </a:r>
          </a:p>
          <a:p>
            <a:pPr marL="85725" indent="0" algn="just">
              <a:buNone/>
            </a:pPr>
            <a:r>
              <a:rPr lang="ru-RU" sz="1900" dirty="0" smtClean="0"/>
              <a:t>4980   боевых   самолетов   47200   орудий   и </a:t>
            </a:r>
          </a:p>
          <a:p>
            <a:pPr marL="85725" indent="0" algn="just">
              <a:buNone/>
            </a:pPr>
            <a:r>
              <a:rPr lang="ru-RU" sz="1900" dirty="0" smtClean="0"/>
              <a:t>минометов.</a:t>
            </a:r>
            <a:endParaRPr lang="ru-RU" sz="1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785786" y="1928802"/>
            <a:ext cx="346001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5214942" y="2357430"/>
            <a:ext cx="302810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871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81262"/>
          </a:xfrm>
        </p:spPr>
        <p:txBody>
          <a:bodyPr>
            <a:noAutofit/>
          </a:bodyPr>
          <a:lstStyle/>
          <a:p>
            <a:r>
              <a:rPr lang="ru-RU" b="1" dirty="0"/>
              <a:t>Второй период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/>
              <a:t>(</a:t>
            </a:r>
            <a:r>
              <a:rPr lang="ru-RU" sz="2800" b="1" dirty="0"/>
              <a:t>ноябрь 1942 г. — декабрь 1943 г.). </a:t>
            </a:r>
          </a:p>
        </p:txBody>
      </p:sp>
      <p:pic>
        <p:nvPicPr>
          <p:cNvPr id="7" name="Содержимое 6" descr="сталинградд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750" t="27843" r="23915" b="25655"/>
          <a:stretch>
            <a:fillRect/>
          </a:stretch>
        </p:blipFill>
        <p:spPr>
          <a:xfrm>
            <a:off x="1571604" y="1785926"/>
            <a:ext cx="6119855" cy="3929090"/>
          </a:xfrm>
        </p:spPr>
      </p:pic>
    </p:spTree>
    <p:extLst>
      <p:ext uri="{BB962C8B-B14F-4D97-AF65-F5344CB8AC3E}">
        <p14:creationId xmlns="" xmlns:p14="http://schemas.microsoft.com/office/powerpoint/2010/main" val="47738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9" y="1428736"/>
          <a:ext cx="8329641" cy="465138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76547"/>
                <a:gridCol w="2776547"/>
                <a:gridCol w="2776547"/>
              </a:tblGrid>
              <a:tr h="43813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Даты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Битва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</a:t>
                      </a:r>
                      <a:endParaRPr lang="ru-RU" b="1" dirty="0"/>
                    </a:p>
                  </a:txBody>
                  <a:tcPr/>
                </a:tc>
              </a:tr>
              <a:tr h="14044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19.11.1942-</a:t>
                      </a:r>
                    </a:p>
                    <a:p>
                      <a:pPr algn="ctr"/>
                      <a:r>
                        <a:rPr lang="ru-RU" dirty="0" smtClean="0"/>
                        <a:t>04.02.1943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Контрнаступление</a:t>
                      </a:r>
                      <a:r>
                        <a:rPr lang="ru-RU" baseline="0" dirty="0" smtClean="0"/>
                        <a:t> советских войск под Сталинградом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Окружение и уничтожение 6-й</a:t>
                      </a:r>
                      <a:r>
                        <a:rPr lang="ru-RU" baseline="0" dirty="0" smtClean="0"/>
                        <a:t> армии Ф. Паулюса</a:t>
                      </a:r>
                      <a:r>
                        <a:rPr lang="en-US" baseline="0" dirty="0" smtClean="0"/>
                        <a:t>,</a:t>
                      </a:r>
                      <a:r>
                        <a:rPr lang="ru-RU" baseline="0" dirty="0" smtClean="0"/>
                        <a:t> вывод немецких войск с Кавказа</a:t>
                      </a:r>
                      <a:endParaRPr lang="ru-RU" dirty="0"/>
                    </a:p>
                  </a:txBody>
                  <a:tcPr/>
                </a:tc>
              </a:tr>
              <a:tr h="17285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05.07.1943-</a:t>
                      </a:r>
                    </a:p>
                    <a:p>
                      <a:pPr algn="ctr"/>
                      <a:r>
                        <a:rPr lang="ru-RU" dirty="0" smtClean="0"/>
                        <a:t>23.08.1943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Курская битва, </a:t>
                      </a:r>
                    </a:p>
                    <a:p>
                      <a:pPr algn="ctr"/>
                      <a:r>
                        <a:rPr lang="ru-RU" dirty="0" smtClean="0"/>
                        <a:t>операция </a:t>
                      </a:r>
                    </a:p>
                    <a:p>
                      <a:pPr algn="ctr"/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Цидатель</a:t>
                      </a:r>
                      <a:r>
                        <a:rPr lang="ru-RU" dirty="0" smtClean="0"/>
                        <a:t>»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Окончательный</a:t>
                      </a:r>
                      <a:r>
                        <a:rPr lang="ru-RU" baseline="0" dirty="0" smtClean="0"/>
                        <a:t> переход немецкой армии  к стратегической обороне , освобождение территории РСФСР.</a:t>
                      </a:r>
                      <a:endParaRPr lang="ru-RU" dirty="0"/>
                    </a:p>
                  </a:txBody>
                  <a:tcPr/>
                </a:tc>
              </a:tr>
              <a:tr h="108032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Осень 1943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06.11.1943 г. –</a:t>
                      </a:r>
                    </a:p>
                    <a:p>
                      <a:pPr algn="ctr"/>
                      <a:r>
                        <a:rPr lang="ru-RU" dirty="0" smtClean="0"/>
                        <a:t>освобождение</a:t>
                      </a:r>
                    </a:p>
                    <a:p>
                      <a:pPr algn="ctr"/>
                      <a:r>
                        <a:rPr lang="ru-RU" dirty="0" smtClean="0"/>
                        <a:t>Киева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Освобождение  Левобережной Украины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81262"/>
          </a:xfrm>
        </p:spPr>
        <p:txBody>
          <a:bodyPr>
            <a:noAutofit/>
          </a:bodyPr>
          <a:lstStyle/>
          <a:p>
            <a:r>
              <a:rPr lang="ru-RU" b="1" dirty="0"/>
              <a:t>Второй период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/>
              <a:t>(</a:t>
            </a:r>
            <a:r>
              <a:rPr lang="ru-RU" sz="2800" b="1" dirty="0"/>
              <a:t>ноябрь 1942 г. — декабрь 1943 г.).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Третий период войны</a:t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sz="2800" b="1" dirty="0" smtClean="0"/>
              <a:t>(с января 1944 г. по 9 мая 1945 г.) </a:t>
            </a:r>
            <a:endParaRPr lang="ru-RU" sz="28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90925" indent="0" algn="just">
              <a:buNone/>
            </a:pPr>
            <a:r>
              <a:rPr lang="ru-RU" sz="2000" dirty="0" smtClean="0"/>
              <a:t>Разгром фашистского блока</a:t>
            </a:r>
            <a:r>
              <a:rPr lang="en-US" sz="2000" dirty="0" smtClean="0"/>
              <a:t>,</a:t>
            </a:r>
            <a:r>
              <a:rPr lang="ru-RU" sz="2000" dirty="0" smtClean="0"/>
              <a:t> изгнание вражеских войск за пределы СССР</a:t>
            </a:r>
            <a:r>
              <a:rPr lang="en-US" sz="2000" dirty="0" smtClean="0"/>
              <a:t>, </a:t>
            </a:r>
            <a:r>
              <a:rPr lang="ru-RU" sz="2000" dirty="0" smtClean="0"/>
              <a:t>освобождение от оккупации стран Европы</a:t>
            </a:r>
            <a:r>
              <a:rPr lang="en-US" sz="2000" dirty="0" smtClean="0"/>
              <a:t>, </a:t>
            </a:r>
            <a:r>
              <a:rPr lang="ru-RU" sz="2000" dirty="0" smtClean="0"/>
              <a:t>полный крах фашисткой Германии и ее безоговорочная капитуляция.</a:t>
            </a:r>
            <a:endParaRPr lang="ru-RU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3000396" cy="241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300039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571876"/>
            <a:ext cx="4572032" cy="271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615</TotalTime>
  <Words>335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«Тот самый длинный день в году, с его безоблачной погодой, Нам выдал общую беду на всех, на все четыре года. Она такой вдавила след и стольких наземь положила, Что двадцать лет и тридцать лет живым не верится, что живы...». К. М. Симонов </vt:lpstr>
      <vt:lpstr>Слайд 5</vt:lpstr>
      <vt:lpstr>    Первый период войны</vt:lpstr>
      <vt:lpstr>Второй период  (ноябрь 1942 г. — декабрь 1943 г.). </vt:lpstr>
      <vt:lpstr>Второй период  (ноябрь 1942 г. — декабрь 1943 г.). </vt:lpstr>
      <vt:lpstr>     Третий период войны      (с января 1944 г. по 9 мая 1945 г.) </vt:lpstr>
      <vt:lpstr>     Третий период войны      (с января 1944 г. по 9 мая 1945 г.) </vt:lpstr>
      <vt:lpstr>    Итоги Великой войны</vt:lpstr>
      <vt:lpstr>Слайд 12</vt:lpstr>
      <vt:lpstr>Слайд 13</vt:lpstr>
      <vt:lpstr>                   Память о Великой Отечественной войне                                      Скульптура «Родина – мать зовет» на Мамаевом кургане в Волгограде только вторая часть                 композиции из трех монументов с мечом Победы</vt:lpstr>
      <vt:lpstr>Мемориалы</vt:lpstr>
      <vt:lpstr>Слайд 16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kk</cp:lastModifiedBy>
  <cp:revision>52</cp:revision>
  <dcterms:created xsi:type="dcterms:W3CDTF">2015-02-17T08:35:42Z</dcterms:created>
  <dcterms:modified xsi:type="dcterms:W3CDTF">2020-03-27T07:04:57Z</dcterms:modified>
</cp:coreProperties>
</file>