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6" r:id="rId3"/>
    <p:sldId id="259" r:id="rId4"/>
    <p:sldId id="265" r:id="rId5"/>
    <p:sldId id="261" r:id="rId6"/>
    <p:sldId id="262" r:id="rId7"/>
    <p:sldId id="266" r:id="rId8"/>
    <p:sldId id="263" r:id="rId9"/>
    <p:sldId id="264" r:id="rId10"/>
    <p:sldId id="260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1166"/>
    <a:srgbClr val="472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56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086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4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7385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736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689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698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53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883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33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43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326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743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12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988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575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184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55ACA3E-AF79-4B06-9A13-E5907AF70096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65F10-9823-4A97-974A-D6A2E6D979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155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ordwall.net/ru/resource/30988860/&#1088;&#1077;&#1092;&#1083;&#1077;&#1082;&#1089;&#1080;&#1103;-&#1082;&#1086;&#1083;&#1077;&#1089;&#1086;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zaweb.com/ru/ru/Extra-3D_sceny-Pryamougolnyj_parallelepiped-38579?autostart=1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rok.1c.ru/library/mathematics/matematika_5_11_kl_kollektsiya_interaktivnykh_modeley/5_stereometriya_/5_1_zagotovki_dlya_sozdaniya_modeley_prostranstvennykh_figur/4904.ph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rok.1c.ru/library/mathematics/virtualnye_laboratorii_po_matematike_7_11_kl/stereometriya/4494.phd" TargetMode="External"/><Relationship Id="rId2" Type="http://schemas.openxmlformats.org/officeDocument/2006/relationships/hyperlink" Target="https://www.mozaweb.com/ru/ru/Extra-3D_sceny-Pryamougolnyj_parallelepiped-38579?autostart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AF775E-F91E-4E5A-BB59-63DE6DEB4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202707"/>
            <a:ext cx="9404723" cy="693694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Устный счет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1310290"/>
              </p:ext>
            </p:extLst>
          </p:nvPr>
        </p:nvGraphicFramePr>
        <p:xfrm>
          <a:off x="286599" y="5273555"/>
          <a:ext cx="11614246" cy="1186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9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295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48580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201"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47275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808947"/>
              </p:ext>
            </p:extLst>
          </p:nvPr>
        </p:nvGraphicFramePr>
        <p:xfrm>
          <a:off x="646111" y="1146412"/>
          <a:ext cx="2547465" cy="3627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47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0,57 · 10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 · 1000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6,9 · 1000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 · 10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0,38 · 100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</a:t>
                      </a:r>
                      <a:r>
                        <a:rPr lang="ru-RU" sz="2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· 10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0,625 · 100 =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6811"/>
              </p:ext>
            </p:extLst>
          </p:nvPr>
        </p:nvGraphicFramePr>
        <p:xfrm>
          <a:off x="3193577" y="1146412"/>
          <a:ext cx="982638" cy="3627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40157"/>
              </p:ext>
            </p:extLst>
          </p:nvPr>
        </p:nvGraphicFramePr>
        <p:xfrm>
          <a:off x="4319635" y="1146412"/>
          <a:ext cx="579912" cy="3627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9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6" y="5775703"/>
            <a:ext cx="764278" cy="6846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140" y="5771439"/>
            <a:ext cx="610477" cy="6250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31" y="5819140"/>
            <a:ext cx="641227" cy="6412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337" y="5771439"/>
            <a:ext cx="610477" cy="6250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762" y="5819140"/>
            <a:ext cx="714922" cy="6127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71" y="5819139"/>
            <a:ext cx="704883" cy="6041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275" y="5780825"/>
            <a:ext cx="498484" cy="6744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919" y="5795289"/>
            <a:ext cx="701355" cy="6011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801" y="5780825"/>
            <a:ext cx="498484" cy="67442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37" y="5775702"/>
            <a:ext cx="764278" cy="6846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415" y="5803117"/>
            <a:ext cx="715673" cy="65725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018" y="5775929"/>
            <a:ext cx="752593" cy="67419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171" y="5796997"/>
            <a:ext cx="498484" cy="67442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215" y="5795289"/>
            <a:ext cx="647615" cy="60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65B0E-AC18-4FDB-B2A4-C617A7C14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396447"/>
            <a:ext cx="9404723" cy="140053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Оценим свою работу на уроке</a:t>
            </a:r>
          </a:p>
        </p:txBody>
      </p:sp>
      <p:pic>
        <p:nvPicPr>
          <p:cNvPr id="5" name="Объект 4">
            <a:hlinkClick r:id="rId2"/>
            <a:extLst>
              <a:ext uri="{FF2B5EF4-FFF2-40B4-BE49-F238E27FC236}">
                <a16:creationId xmlns:a16="http://schemas.microsoft.com/office/drawing/2014/main" id="{B6BF5877-F1BE-42CD-9D56-1D2A30EB95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59" b="99138" l="3276" r="98966">
                        <a14:foregroundMark x1="35291" y1="6276" x2="45172" y2="3966"/>
                        <a14:foregroundMark x1="34131" y1="6547" x2="34472" y2="6467"/>
                        <a14:foregroundMark x1="31161" y1="7241" x2="31897" y2="7069"/>
                        <a14:foregroundMark x1="46991" y1="4192" x2="67414" y2="6724"/>
                        <a14:foregroundMark x1="45172" y1="3966" x2="45956" y2="4063"/>
                        <a14:foregroundMark x1="45564" y1="3448" x2="45345" y2="3448"/>
                        <a14:foregroundMark x1="6863" y1="34560" x2="5294" y2="38432"/>
                        <a14:foregroundMark x1="4038" y1="43967" x2="4009" y2="44301"/>
                        <a14:foregroundMark x1="4177" y1="55696" x2="4462" y2="57655"/>
                        <a14:foregroundMark x1="90000" y1="24483" x2="98276" y2="47586"/>
                        <a14:foregroundMark x1="75014" y1="91524" x2="53995" y2="97100"/>
                        <a14:foregroundMark x1="24483" y1="80345" x2="26207" y2="83103"/>
                        <a14:foregroundMark x1="47069" y1="43793" x2="43621" y2="53793"/>
                        <a14:foregroundMark x1="43621" y1="53793" x2="52241" y2="58448"/>
                        <a14:foregroundMark x1="52241" y1="58448" x2="58793" y2="49138"/>
                        <a14:foregroundMark x1="58793" y1="49138" x2="51552" y2="42241"/>
                        <a14:foregroundMark x1="51552" y1="42241" x2="46207" y2="43793"/>
                        <a14:foregroundMark x1="53103" y1="42759" x2="45172" y2="44655"/>
                        <a14:foregroundMark x1="53793" y1="42759" x2="58793" y2="48276"/>
                        <a14:foregroundMark x1="59655" y1="49138" x2="55345" y2="58103"/>
                        <a14:foregroundMark x1="55345" y1="58103" x2="44138" y2="56379"/>
                        <a14:foregroundMark x1="44138" y1="56379" x2="43103" y2="53448"/>
                        <a14:foregroundMark x1="52241" y1="43793" x2="47586" y2="45172"/>
                        <a14:foregroundMark x1="47586" y1="45172" x2="44138" y2="53793"/>
                        <a14:foregroundMark x1="44138" y1="53793" x2="44138" y2="53966"/>
                        <a14:foregroundMark x1="44655" y1="53448" x2="54310" y2="53793"/>
                        <a14:foregroundMark x1="54310" y1="53793" x2="53276" y2="44828"/>
                        <a14:foregroundMark x1="53276" y1="44828" x2="46034" y2="51897"/>
                        <a14:foregroundMark x1="46034" y1="51897" x2="45172" y2="54483"/>
                        <a14:foregroundMark x1="51724" y1="2931" x2="71897" y2="7414"/>
                        <a14:foregroundMark x1="71897" y1="7414" x2="88276" y2="20690"/>
                        <a14:foregroundMark x1="53621" y1="3448" x2="64483" y2="4138"/>
                        <a14:foregroundMark x1="64483" y1="4138" x2="68966" y2="6552"/>
                        <a14:foregroundMark x1="75517" y1="10000" x2="86379" y2="17759"/>
                        <a14:foregroundMark x1="88793" y1="21207" x2="97241" y2="36034"/>
                        <a14:foregroundMark x1="97241" y1="36034" x2="98966" y2="53276"/>
                        <a14:foregroundMark x1="98966" y1="53276" x2="94828" y2="71034"/>
                        <a14:foregroundMark x1="93966" y1="71034" x2="86379" y2="83276"/>
                        <a14:foregroundMark x1="86379" y1="83276" x2="77586" y2="91034"/>
                        <a14:foregroundMark x1="77586" y1="91034" x2="71379" y2="94138"/>
                        <a14:foregroundMark x1="71207" y1="94138" x2="47931" y2="97586"/>
                        <a14:foregroundMark x1="47931" y1="97586" x2="28448" y2="92414"/>
                        <a14:foregroundMark x1="28448" y1="92414" x2="20690" y2="88448"/>
                        <a14:foregroundMark x1="67414" y1="96034" x2="56724" y2="98448"/>
                        <a14:foregroundMark x1="56724" y1="98448" x2="56724" y2="98448"/>
                        <a14:foregroundMark x1="55345" y1="98621" x2="56207" y2="97931"/>
                        <a14:foregroundMark x1="31034" y1="94138" x2="50172" y2="99138"/>
                        <a14:foregroundMark x1="50172" y1="99138" x2="56379" y2="98448"/>
                        <a14:foregroundMark x1="51552" y1="2931" x2="31379" y2="6724"/>
                        <a14:foregroundMark x1="31379" y1="6724" x2="15345" y2="17931"/>
                        <a14:foregroundMark x1="15345" y1="17931" x2="8448" y2="28793"/>
                        <a14:foregroundMark x1="8448" y1="28793" x2="3966" y2="43276"/>
                        <a14:foregroundMark x1="3966" y1="43276" x2="7069" y2="70517"/>
                        <a14:foregroundMark x1="7069" y1="70517" x2="13276" y2="81379"/>
                        <a14:foregroundMark x1="13276" y1="81379" x2="20690" y2="88103"/>
                        <a14:foregroundMark x1="20690" y1="88103" x2="22069" y2="88621"/>
                        <a14:foregroundMark x1="3793" y1="44310" x2="3793" y2="58103"/>
                        <a14:foregroundMark x1="3793" y1="58103" x2="6034" y2="65862"/>
                        <a14:foregroundMark x1="46207" y1="3103" x2="38276" y2="500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400" y="1251841"/>
            <a:ext cx="5362539" cy="5362539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2002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351C6C-3C57-4B8D-867F-03741C6DD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3E0145-FBC5-4026-A43F-3F7BC3BA0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10899778" cy="1400531"/>
          </a:xfrm>
        </p:spPr>
        <p:txBody>
          <a:bodyPr>
            <a:normAutofit fontScale="77500" lnSpcReduction="20000"/>
          </a:bodyPr>
          <a:lstStyle/>
          <a:p>
            <a:pPr marL="742950" indent="-742950">
              <a:buAutoNum type="arabicPeriod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Выполнить тест по теме «Прямоугольный параллелепипед. Куб»</a:t>
            </a:r>
          </a:p>
          <a:p>
            <a:pPr marL="742950" indent="-742950">
              <a:buAutoNum type="arabicPeriod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Выполнить № 600, № 601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CF2E51-A197-468A-BBFB-A7B9977F0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886" y="2902045"/>
            <a:ext cx="3049003" cy="311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4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2E074-1849-4D49-A455-68FFEF277A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447800"/>
            <a:ext cx="9200271" cy="3329581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Прямоугольный параллелепипед. Куб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528C64-260A-4ACE-80D0-C52C1494B9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9145" y="4777380"/>
            <a:ext cx="8911468" cy="861420"/>
          </a:xfrm>
        </p:spPr>
        <p:txBody>
          <a:bodyPr/>
          <a:lstStyle/>
          <a:p>
            <a:r>
              <a:rPr lang="ru-RU" dirty="0"/>
              <a:t>Припорова екатерина александровна, учитель математики МАОУ « СОШ № 18»</a:t>
            </a:r>
          </a:p>
        </p:txBody>
      </p:sp>
    </p:spTree>
    <p:extLst>
      <p:ext uri="{BB962C8B-B14F-4D97-AF65-F5344CB8AC3E}">
        <p14:creationId xmlns:p14="http://schemas.microsoft.com/office/powerpoint/2010/main" val="39491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7BBFF2-F811-4CDC-B74B-5A4063509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496" y="342314"/>
            <a:ext cx="9897394" cy="1400530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Примеры прямоугольных параллелепипедов</a:t>
            </a:r>
          </a:p>
        </p:txBody>
      </p:sp>
      <p:pic>
        <p:nvPicPr>
          <p:cNvPr id="39" name="Объект 38">
            <a:extLst>
              <a:ext uri="{FF2B5EF4-FFF2-40B4-BE49-F238E27FC236}">
                <a16:creationId xmlns:a16="http://schemas.microsoft.com/office/drawing/2014/main" id="{C3931B14-3988-426B-B341-724F88E468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729" y="2839329"/>
            <a:ext cx="4532495" cy="3676357"/>
          </a:xfr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621CBC3-8740-461F-A5DE-737D7C13B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81" y="1882744"/>
            <a:ext cx="7410237" cy="526950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9FB86E4-FABF-4B5F-B3F0-D6BFB63DDF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5333" y1="75000" x2="63556" y2="72679"/>
                        <a14:foregroundMark x1="63556" y1="72679" x2="58333" y2="83571"/>
                        <a14:foregroundMark x1="58333" y1="83571" x2="54556" y2="769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000" y="3008822"/>
            <a:ext cx="5908431" cy="367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3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BB11FC2-2C87-4959-83C3-1FE2C63054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4491226"/>
              </p:ext>
            </p:extLst>
          </p:nvPr>
        </p:nvGraphicFramePr>
        <p:xfrm>
          <a:off x="309489" y="2475914"/>
          <a:ext cx="11533162" cy="34272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9804">
                  <a:extLst>
                    <a:ext uri="{9D8B030D-6E8A-4147-A177-3AD203B41FA5}">
                      <a16:colId xmlns:a16="http://schemas.microsoft.com/office/drawing/2014/main" val="2779258839"/>
                    </a:ext>
                  </a:extLst>
                </a:gridCol>
                <a:gridCol w="1446618">
                  <a:extLst>
                    <a:ext uri="{9D8B030D-6E8A-4147-A177-3AD203B41FA5}">
                      <a16:colId xmlns:a16="http://schemas.microsoft.com/office/drawing/2014/main" val="3764860342"/>
                    </a:ext>
                  </a:extLst>
                </a:gridCol>
                <a:gridCol w="1622524">
                  <a:extLst>
                    <a:ext uri="{9D8B030D-6E8A-4147-A177-3AD203B41FA5}">
                      <a16:colId xmlns:a16="http://schemas.microsoft.com/office/drawing/2014/main" val="2298903369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4190909522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171925127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1886388920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123518558"/>
                    </a:ext>
                  </a:extLst>
                </a:gridCol>
              </a:tblGrid>
              <a:tr h="55718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геометрической фигуры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Грани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Вершины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Рёбра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503281"/>
                  </a:ext>
                </a:extLst>
              </a:tr>
              <a:tr h="1250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Какая фигура?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Сколько?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Какая фигура?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Сколько?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Какая фигура?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Сколько?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0066604"/>
                  </a:ext>
                </a:extLst>
              </a:tr>
              <a:tr h="106253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Прямоугольный параллелепипед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5498996"/>
                  </a:ext>
                </a:extLst>
              </a:tr>
              <a:tr h="55747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Куб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592632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F14DDCB-C70A-4FBE-A3D0-EFA307FC321C}"/>
              </a:ext>
            </a:extLst>
          </p:cNvPr>
          <p:cNvSpPr txBox="1"/>
          <p:nvPr/>
        </p:nvSpPr>
        <p:spPr>
          <a:xfrm flipH="1">
            <a:off x="349349" y="585467"/>
            <a:ext cx="6242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dirty="0">
                <a:latin typeface="Arial Black" panose="020B0A04020102020204" pitchFamily="34" charset="0"/>
              </a:rPr>
              <a:t>Заполняем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35375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13" y="395003"/>
            <a:ext cx="4838700" cy="5876925"/>
          </a:xfrm>
          <a:prstGeom prst="rect">
            <a:avLst/>
          </a:prstGeom>
        </p:spPr>
      </p:pic>
      <p:sp>
        <p:nvSpPr>
          <p:cNvPr id="9" name="TextBox 8">
            <a:hlinkClick r:id="rId3"/>
          </p:cNvPr>
          <p:cNvSpPr txBox="1"/>
          <p:nvPr/>
        </p:nvSpPr>
        <p:spPr>
          <a:xfrm>
            <a:off x="5163893" y="2363969"/>
            <a:ext cx="6005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модель прямоугольного параллелепипеда</a:t>
            </a:r>
          </a:p>
        </p:txBody>
      </p:sp>
      <p:sp>
        <p:nvSpPr>
          <p:cNvPr id="10" name="Управляющая кнопка: далее 9">
            <a:hlinkClick r:id="rId4" highlightClick="1"/>
          </p:cNvPr>
          <p:cNvSpPr/>
          <p:nvPr/>
        </p:nvSpPr>
        <p:spPr>
          <a:xfrm>
            <a:off x="9805182" y="5627076"/>
            <a:ext cx="1364566" cy="87219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21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/>
          </p:cNvPr>
          <p:cNvSpPr txBox="1"/>
          <p:nvPr/>
        </p:nvSpPr>
        <p:spPr>
          <a:xfrm>
            <a:off x="5423200" y="2882584"/>
            <a:ext cx="6005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модель куба</a:t>
            </a:r>
          </a:p>
        </p:txBody>
      </p:sp>
      <p:sp>
        <p:nvSpPr>
          <p:cNvPr id="6" name="Управляющая кнопка: далее 5">
            <a:hlinkClick r:id="rId3" highlightClick="1"/>
          </p:cNvPr>
          <p:cNvSpPr/>
          <p:nvPr/>
        </p:nvSpPr>
        <p:spPr>
          <a:xfrm>
            <a:off x="9805182" y="5627076"/>
            <a:ext cx="1364566" cy="87219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00" y="810246"/>
            <a:ext cx="4838700" cy="48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BB11FC2-2C87-4959-83C3-1FE2C63054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326985"/>
              </p:ext>
            </p:extLst>
          </p:nvPr>
        </p:nvGraphicFramePr>
        <p:xfrm>
          <a:off x="349349" y="1828800"/>
          <a:ext cx="11533162" cy="42761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9804">
                  <a:extLst>
                    <a:ext uri="{9D8B030D-6E8A-4147-A177-3AD203B41FA5}">
                      <a16:colId xmlns:a16="http://schemas.microsoft.com/office/drawing/2014/main" val="2779258839"/>
                    </a:ext>
                  </a:extLst>
                </a:gridCol>
                <a:gridCol w="1846436">
                  <a:extLst>
                    <a:ext uri="{9D8B030D-6E8A-4147-A177-3AD203B41FA5}">
                      <a16:colId xmlns:a16="http://schemas.microsoft.com/office/drawing/2014/main" val="3764860342"/>
                    </a:ext>
                  </a:extLst>
                </a:gridCol>
                <a:gridCol w="1222706">
                  <a:extLst>
                    <a:ext uri="{9D8B030D-6E8A-4147-A177-3AD203B41FA5}">
                      <a16:colId xmlns:a16="http://schemas.microsoft.com/office/drawing/2014/main" val="2298903369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4190909522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171925127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1886388920"/>
                    </a:ext>
                  </a:extLst>
                </a:gridCol>
                <a:gridCol w="1526054">
                  <a:extLst>
                    <a:ext uri="{9D8B030D-6E8A-4147-A177-3AD203B41FA5}">
                      <a16:colId xmlns:a16="http://schemas.microsoft.com/office/drawing/2014/main" val="123518558"/>
                    </a:ext>
                  </a:extLst>
                </a:gridCol>
              </a:tblGrid>
              <a:tr h="55718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геометрической фигуры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Грани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Вершины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Рёбра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503281"/>
                  </a:ext>
                </a:extLst>
              </a:tr>
              <a:tr h="1250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Какая фигура?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Сколько?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Какая фигура?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Сколько?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Какая фигура?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Сколько?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0066604"/>
                  </a:ext>
                </a:extLst>
              </a:tr>
              <a:tr h="106253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Прямоугольный параллелепипед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Прямоугольник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6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Точки (вершины граней)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8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Отрезки (стороны граней)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5498996"/>
                  </a:ext>
                </a:extLst>
              </a:tr>
              <a:tr h="55747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Куб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Квадрат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6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Точки (вершины граней)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8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Отрезки (стороны граней)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592632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F14DDCB-C70A-4FBE-A3D0-EFA307FC321C}"/>
              </a:ext>
            </a:extLst>
          </p:cNvPr>
          <p:cNvSpPr txBox="1"/>
          <p:nvPr/>
        </p:nvSpPr>
        <p:spPr>
          <a:xfrm flipH="1">
            <a:off x="349349" y="585467"/>
            <a:ext cx="6242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dirty="0">
                <a:latin typeface="Arial Black" panose="020B0A04020102020204" pitchFamily="34" charset="0"/>
              </a:rPr>
              <a:t>Проверяем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66910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502" y="225981"/>
            <a:ext cx="9404723" cy="968119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Задача: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782" y="989708"/>
            <a:ext cx="11163716" cy="41954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Сколько Дед мороз потратил картона, чтобы собрать  посылку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, если длина 19 см, ширина равна 40 см, а высота равна 25 см</a:t>
            </a:r>
            <a:r>
              <a:rPr lang="ru-RU" sz="36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? Как посчитать площадь картона, из которого сделана посылка? 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429AA4-EF06-453C-8A03-B2A6CE22F085}"/>
              </a:ext>
            </a:extLst>
          </p:cNvPr>
          <p:cNvSpPr txBox="1"/>
          <p:nvPr/>
        </p:nvSpPr>
        <p:spPr>
          <a:xfrm>
            <a:off x="1083212" y="5261317"/>
            <a:ext cx="3708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S=2(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ab+bc+ac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3CB606-9E92-4EF7-A4CE-1536ACF59F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453" y="2795304"/>
            <a:ext cx="3344975" cy="40626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586BE2-DCB6-4525-AB42-9D2073C9C46B}"/>
              </a:ext>
            </a:extLst>
          </p:cNvPr>
          <p:cNvSpPr txBox="1"/>
          <p:nvPr/>
        </p:nvSpPr>
        <p:spPr>
          <a:xfrm>
            <a:off x="6541477" y="6198751"/>
            <a:ext cx="520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FF0277-899B-48E6-86B8-145E52F7ADE6}"/>
              </a:ext>
            </a:extLst>
          </p:cNvPr>
          <p:cNvSpPr txBox="1"/>
          <p:nvPr/>
        </p:nvSpPr>
        <p:spPr>
          <a:xfrm>
            <a:off x="7939368" y="5656528"/>
            <a:ext cx="520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</a:t>
            </a:r>
            <a:endParaRPr lang="ru-RU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D66831-11F8-43EA-AEBB-75B2E1768D1A}"/>
              </a:ext>
            </a:extLst>
          </p:cNvPr>
          <p:cNvSpPr txBox="1"/>
          <p:nvPr/>
        </p:nvSpPr>
        <p:spPr>
          <a:xfrm>
            <a:off x="8157417" y="4271151"/>
            <a:ext cx="520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046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58E67-1F92-4FD8-8E7E-CC6D055FC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Работа с учебником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85FDE2-0047-4EFA-AB3E-BB67813B6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729361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Выполнить номера 598, 599, 602</a:t>
            </a:r>
          </a:p>
        </p:txBody>
      </p:sp>
    </p:spTree>
    <p:extLst>
      <p:ext uri="{BB962C8B-B14F-4D97-AF65-F5344CB8AC3E}">
        <p14:creationId xmlns:p14="http://schemas.microsoft.com/office/powerpoint/2010/main" val="19648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1665</TotalTime>
  <Words>207</Words>
  <Application>Microsoft Office PowerPoint</Application>
  <PresentationFormat>Широкоэкранный</PresentationFormat>
  <Paragraphs>103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Century Gothic</vt:lpstr>
      <vt:lpstr>Wingdings 3</vt:lpstr>
      <vt:lpstr>Ион</vt:lpstr>
      <vt:lpstr>Устный счет</vt:lpstr>
      <vt:lpstr>Прямоугольный параллелепипед. Куб</vt:lpstr>
      <vt:lpstr>Примеры прямоугольных параллелепипедов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Задача:</vt:lpstr>
      <vt:lpstr>Работа с учебником</vt:lpstr>
      <vt:lpstr>Оценим свою работу на уроке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Прямоугольный параллелепипед. Куб</dc:title>
  <dc:creator>Екатерина</dc:creator>
  <cp:lastModifiedBy>Екатерина</cp:lastModifiedBy>
  <cp:revision>28</cp:revision>
  <dcterms:created xsi:type="dcterms:W3CDTF">2023-04-02T13:47:13Z</dcterms:created>
  <dcterms:modified xsi:type="dcterms:W3CDTF">2025-02-12T02:36:01Z</dcterms:modified>
</cp:coreProperties>
</file>