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92" r:id="rId2"/>
    <p:sldId id="277" r:id="rId3"/>
    <p:sldId id="265" r:id="rId4"/>
    <p:sldId id="266" r:id="rId5"/>
    <p:sldId id="267" r:id="rId6"/>
    <p:sldId id="268" r:id="rId7"/>
    <p:sldId id="287" r:id="rId8"/>
    <p:sldId id="258" r:id="rId9"/>
    <p:sldId id="257" r:id="rId10"/>
    <p:sldId id="288" r:id="rId11"/>
    <p:sldId id="289" r:id="rId12"/>
    <p:sldId id="290" r:id="rId13"/>
    <p:sldId id="278" r:id="rId14"/>
    <p:sldId id="294" r:id="rId15"/>
    <p:sldId id="295" r:id="rId16"/>
    <p:sldId id="296" r:id="rId17"/>
    <p:sldId id="299" r:id="rId18"/>
    <p:sldId id="300" r:id="rId19"/>
    <p:sldId id="274" r:id="rId20"/>
    <p:sldId id="269" r:id="rId21"/>
    <p:sldId id="283" r:id="rId22"/>
    <p:sldId id="297" r:id="rId23"/>
    <p:sldId id="284" r:id="rId24"/>
    <p:sldId id="285" r:id="rId25"/>
    <p:sldId id="286" r:id="rId26"/>
    <p:sldId id="262"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6" autoAdjust="0"/>
    <p:restoredTop sz="94660"/>
  </p:normalViewPr>
  <p:slideViewPr>
    <p:cSldViewPr snapToGrid="0">
      <p:cViewPr varScale="1">
        <p:scale>
          <a:sx n="63" d="100"/>
          <a:sy n="63" d="100"/>
        </p:scale>
        <p:origin x="84"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797766C-A5A1-46A2-8E2B-10BBAFD2BC29}" type="datetimeFigureOut">
              <a:rPr lang="ru-RU" smtClean="0"/>
              <a:t>24.09.2025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710397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797766C-A5A1-46A2-8E2B-10BBAFD2BC29}" type="datetimeFigureOut">
              <a:rPr lang="ru-RU" smtClean="0"/>
              <a:t>24.09.2025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288934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797766C-A5A1-46A2-8E2B-10BBAFD2BC29}" type="datetimeFigureOut">
              <a:rPr lang="ru-RU" smtClean="0"/>
              <a:t>24.09.2025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3185767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797766C-A5A1-46A2-8E2B-10BBAFD2BC29}" type="datetimeFigureOut">
              <a:rPr lang="ru-RU" smtClean="0"/>
              <a:t>24.09.2025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120774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797766C-A5A1-46A2-8E2B-10BBAFD2BC29}" type="datetimeFigureOut">
              <a:rPr lang="ru-RU" smtClean="0"/>
              <a:t>24.09.2025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3843531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797766C-A5A1-46A2-8E2B-10BBAFD2BC29}" type="datetimeFigureOut">
              <a:rPr lang="ru-RU" smtClean="0"/>
              <a:t>24.09.2025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58148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797766C-A5A1-46A2-8E2B-10BBAFD2BC29}" type="datetimeFigureOut">
              <a:rPr lang="ru-RU" smtClean="0"/>
              <a:t>24.09.2025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2303731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797766C-A5A1-46A2-8E2B-10BBAFD2BC29}" type="datetimeFigureOut">
              <a:rPr lang="ru-RU" smtClean="0"/>
              <a:t>24.09.2025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3947134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797766C-A5A1-46A2-8E2B-10BBAFD2BC29}" type="datetimeFigureOut">
              <a:rPr lang="ru-RU" smtClean="0"/>
              <a:t>24.09.2025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449624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797766C-A5A1-46A2-8E2B-10BBAFD2BC29}" type="datetimeFigureOut">
              <a:rPr lang="ru-RU" smtClean="0"/>
              <a:t>24.09.2025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558910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797766C-A5A1-46A2-8E2B-10BBAFD2BC29}" type="datetimeFigureOut">
              <a:rPr lang="ru-RU" smtClean="0"/>
              <a:t>24.09.2025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95F479-BD01-470F-B5FF-93BAB09AEBA7}" type="slidenum">
              <a:rPr lang="ru-RU" smtClean="0"/>
              <a:t>‹#›</a:t>
            </a:fld>
            <a:endParaRPr lang="ru-RU"/>
          </a:p>
        </p:txBody>
      </p:sp>
    </p:spTree>
    <p:extLst>
      <p:ext uri="{BB962C8B-B14F-4D97-AF65-F5344CB8AC3E}">
        <p14:creationId xmlns:p14="http://schemas.microsoft.com/office/powerpoint/2010/main" val="1690197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chemeClr val="accent3">
                <a:lumMod val="5000"/>
                <a:lumOff val="95000"/>
              </a:schemeClr>
            </a:gs>
            <a:gs pos="42000">
              <a:schemeClr val="accent3">
                <a:lumMod val="45000"/>
                <a:lumOff val="55000"/>
              </a:schemeClr>
            </a:gs>
            <a:gs pos="75000">
              <a:schemeClr val="bg1"/>
            </a:gs>
            <a:gs pos="93000">
              <a:schemeClr val="bg2">
                <a:lumMod val="9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97766C-A5A1-46A2-8E2B-10BBAFD2BC29}" type="datetimeFigureOut">
              <a:rPr lang="ru-RU" smtClean="0"/>
              <a:t>24.09.2025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95F479-BD01-470F-B5FF-93BAB09AEBA7}" type="slidenum">
              <a:rPr lang="ru-RU" smtClean="0"/>
              <a:t>‹#›</a:t>
            </a:fld>
            <a:endParaRPr lang="ru-RU"/>
          </a:p>
        </p:txBody>
      </p:sp>
    </p:spTree>
    <p:extLst>
      <p:ext uri="{BB962C8B-B14F-4D97-AF65-F5344CB8AC3E}">
        <p14:creationId xmlns:p14="http://schemas.microsoft.com/office/powerpoint/2010/main" val="4478192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390266" y="548639"/>
            <a:ext cx="5339974" cy="3901441"/>
          </a:xfrm>
          <a:prstGeom prst="rect">
            <a:avLst/>
          </a:prstGeom>
        </p:spPr>
      </p:pic>
      <p:sp>
        <p:nvSpPr>
          <p:cNvPr id="2" name="Заголовок 1"/>
          <p:cNvSpPr>
            <a:spLocks noGrp="1"/>
          </p:cNvSpPr>
          <p:nvPr>
            <p:ph type="ctrTitle"/>
          </p:nvPr>
        </p:nvSpPr>
        <p:spPr>
          <a:xfrm>
            <a:off x="6751320" y="1122363"/>
            <a:ext cx="4312920" cy="995997"/>
          </a:xfrm>
        </p:spPr>
        <p:style>
          <a:lnRef idx="2">
            <a:schemeClr val="dk1"/>
          </a:lnRef>
          <a:fillRef idx="1">
            <a:schemeClr val="lt1"/>
          </a:fillRef>
          <a:effectRef idx="0">
            <a:schemeClr val="dk1"/>
          </a:effectRef>
          <a:fontRef idx="minor">
            <a:schemeClr val="dk1"/>
          </a:fontRef>
        </p:style>
        <p:txBody>
          <a:bodyPr>
            <a:normAutofit/>
          </a:bodyPr>
          <a:lstStyle/>
          <a:p>
            <a:r>
              <a:rPr lang="ru-RU" sz="4000" dirty="0" smtClean="0">
                <a:latin typeface="Times New Roman" panose="02020603050405020304" pitchFamily="18" charset="0"/>
                <a:cs typeface="Times New Roman" panose="02020603050405020304" pitchFamily="18" charset="0"/>
              </a:rPr>
              <a:t>Классный час</a:t>
            </a:r>
            <a:endParaRPr lang="ru-RU" sz="40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6278880" y="2606040"/>
            <a:ext cx="5455920" cy="2087880"/>
          </a:xfrm>
        </p:spPr>
        <p:style>
          <a:lnRef idx="2">
            <a:schemeClr val="dk1"/>
          </a:lnRef>
          <a:fillRef idx="1">
            <a:schemeClr val="lt1"/>
          </a:fillRef>
          <a:effectRef idx="0">
            <a:schemeClr val="dk1"/>
          </a:effectRef>
          <a:fontRef idx="minor">
            <a:schemeClr val="dk1"/>
          </a:fontRef>
        </p:style>
        <p:txBody>
          <a:bodyPr>
            <a:noAutofit/>
          </a:bodyPr>
          <a:lstStyle/>
          <a:p>
            <a:r>
              <a:rPr lang="ru-RU" sz="3600" dirty="0" smtClean="0">
                <a:solidFill>
                  <a:schemeClr val="accent1">
                    <a:lumMod val="50000"/>
                  </a:schemeClr>
                </a:solidFill>
                <a:latin typeface="Times New Roman" panose="02020603050405020304" pitchFamily="18" charset="0"/>
                <a:cs typeface="Times New Roman" panose="02020603050405020304" pitchFamily="18" charset="0"/>
              </a:rPr>
              <a:t>Я - личность</a:t>
            </a:r>
          </a:p>
          <a:p>
            <a:r>
              <a:rPr lang="ru-RU" sz="3600" dirty="0" smtClean="0">
                <a:solidFill>
                  <a:schemeClr val="accent1">
                    <a:lumMod val="50000"/>
                  </a:schemeClr>
                </a:solidFill>
                <a:latin typeface="Times New Roman" panose="02020603050405020304" pitchFamily="18" charset="0"/>
                <a:cs typeface="Times New Roman" panose="02020603050405020304" pitchFamily="18" charset="0"/>
              </a:rPr>
              <a:t>Искусство оставаться </a:t>
            </a:r>
            <a:r>
              <a:rPr lang="ru-RU" sz="3600" dirty="0" smtClean="0">
                <a:solidFill>
                  <a:schemeClr val="accent1">
                    <a:lumMod val="50000"/>
                  </a:schemeClr>
                </a:solidFill>
                <a:latin typeface="Times New Roman" panose="02020603050405020304" pitchFamily="18" charset="0"/>
                <a:cs typeface="Times New Roman" panose="02020603050405020304" pitchFamily="18" charset="0"/>
              </a:rPr>
              <a:t>до конца порядочным человеком</a:t>
            </a:r>
            <a:endParaRPr lang="ru-RU" sz="36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412480" y="5181600"/>
            <a:ext cx="3474720" cy="138684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ru-RU" dirty="0" smtClean="0">
                <a:latin typeface="Times New Roman" panose="02020603050405020304" pitchFamily="18" charset="0"/>
                <a:cs typeface="Times New Roman" panose="02020603050405020304" pitchFamily="18" charset="0"/>
              </a:rPr>
              <a:t>Автор: Спицына Анна Владимировна</a:t>
            </a:r>
          </a:p>
          <a:p>
            <a:r>
              <a:rPr lang="ru-RU" dirty="0" smtClean="0">
                <a:latin typeface="Times New Roman" panose="02020603050405020304" pitchFamily="18" charset="0"/>
                <a:cs typeface="Times New Roman" panose="02020603050405020304" pitchFamily="18" charset="0"/>
              </a:rPr>
              <a:t>Учитель русского языка и литературы  первой категории</a:t>
            </a:r>
          </a:p>
          <a:p>
            <a:r>
              <a:rPr lang="ru-RU" dirty="0" smtClean="0">
                <a:latin typeface="Times New Roman" panose="02020603050405020304" pitchFamily="18" charset="0"/>
                <a:cs typeface="Times New Roman" panose="02020603050405020304" pitchFamily="18" charset="0"/>
              </a:rPr>
              <a:t>МБОУ СОШ № 7 с. Прохладное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97849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506980" y="-838201"/>
            <a:ext cx="8168640" cy="345341"/>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a:spLocks noChangeArrowheads="1"/>
          </p:cNvSpPr>
          <p:nvPr/>
        </p:nvSpPr>
        <p:spPr bwMode="auto">
          <a:xfrm>
            <a:off x="960120" y="907801"/>
            <a:ext cx="9715500" cy="4924425"/>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Цели классного часа:</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Развитие личностного самосознания школьников.</a:t>
            </a:r>
          </a:p>
          <a:p>
            <a:pPr marL="0" marR="0" lvl="0" indent="0" algn="l" defTabSz="914400" rtl="0" eaLnBrk="0" fontAlgn="base" latinLnBrk="0" hangingPunct="0">
              <a:lnSpc>
                <a:spcPct val="100000"/>
              </a:lnSpc>
              <a:spcBef>
                <a:spcPct val="0"/>
              </a:spcBef>
              <a:spcAft>
                <a:spcPct val="0"/>
              </a:spcAft>
              <a:buClrTx/>
              <a:buSzTx/>
              <a:tabLst/>
            </a:pP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Формирование понятий чести, достоинства, совести, порядочности.</a:t>
            </a:r>
          </a:p>
          <a:p>
            <a:pPr marL="0" marR="0" lvl="0" indent="0" algn="l" defTabSz="914400" rtl="0" eaLnBrk="0" fontAlgn="base" latinLnBrk="0" hangingPunct="0">
              <a:lnSpc>
                <a:spcPct val="100000"/>
              </a:lnSpc>
              <a:spcBef>
                <a:spcPct val="0"/>
              </a:spcBef>
              <a:spcAft>
                <a:spcPct val="0"/>
              </a:spcAft>
              <a:buClrTx/>
              <a:buSzTx/>
              <a:tabLst/>
            </a:pP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Воспитание уважения к нормам нравственности и культуре межличностных взаимоотношений.</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942320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5151" y="251928"/>
            <a:ext cx="11262049" cy="5632311"/>
          </a:xfrm>
          <a:prstGeom prst="rect">
            <a:avLst/>
          </a:prstGeom>
        </p:spPr>
        <p:txBody>
          <a:bodyPr wrap="square">
            <a:spAutoFit/>
          </a:bodyPr>
          <a:lstStyle/>
          <a:p>
            <a:pPr>
              <a:spcAft>
                <a:spcPts val="0"/>
              </a:spcAft>
            </a:pPr>
            <a:r>
              <a:rPr lang="ru-RU"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ru-RU" sz="3600" dirty="0" smtClean="0">
                <a:effectLst/>
                <a:latin typeface="Times New Roman" panose="02020603050405020304" pitchFamily="18" charset="0"/>
                <a:ea typeface="Calibri" panose="020F0502020204030204" pitchFamily="34" charset="0"/>
                <a:cs typeface="Times New Roman" panose="02020603050405020304" pitchFamily="18" charset="0"/>
              </a:rPr>
              <a:t>Ещё древние говорили, что человек – самый загадочный сфинкс на Земле. Наши современники тоже считают, что человек – самое простое и самое сложное. Как научиться понимать самого себя? Если я спрошу об этом вас, то, наверняка, получу разные ответы. И каждый из вас по-своему будет прав, потому что все вы неповторимы и индивидуальны. И вы подтверждаете это, постоянно произнося слова «МОЁ», «ПО-МОЕМУ», «Я». А что же представляет собой это маленькое, но такое ёмкое слово «Я»?</a:t>
            </a:r>
            <a:endParaRPr lang="ru-RU" sz="3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855362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4441" y="261257"/>
            <a:ext cx="9890449" cy="6247864"/>
          </a:xfrm>
          <a:prstGeom prst="rect">
            <a:avLst/>
          </a:prstGeom>
        </p:spPr>
        <p:txBody>
          <a:bodyPr wrap="square">
            <a:spAutoFit/>
          </a:bodyPr>
          <a:lstStyle/>
          <a:p>
            <a:pPr algn="ctr">
              <a:spcAft>
                <a:spcPts val="0"/>
              </a:spcAft>
            </a:pPr>
            <a:r>
              <a:rPr lang="ru-RU" sz="4000" b="1" dirty="0" smtClean="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Кто такой я?</a:t>
            </a:r>
            <a:endParaRPr lang="ru-RU" sz="11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0"/>
              </a:spcAft>
            </a:pP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Я – дочь, сын;</a:t>
            </a:r>
            <a:b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b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Я – брат, сестра;</a:t>
            </a:r>
            <a:b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b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Я – ученик, ученица;</a:t>
            </a:r>
            <a:b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b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Я – сосед, соседка;</a:t>
            </a:r>
            <a:b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b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Я – покупатель;</a:t>
            </a:r>
            <a:b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b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Я – пешеход и т.д.</a:t>
            </a:r>
            <a:endParaRPr lang="ru-RU" sz="6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71406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7240" y="195943"/>
            <a:ext cx="11672596" cy="6001643"/>
          </a:xfrm>
          <a:prstGeom prst="rect">
            <a:avLst/>
          </a:prstGeom>
        </p:spPr>
        <p:txBody>
          <a:bodyPr wrap="square">
            <a:spAutoFit/>
          </a:bodyPr>
          <a:lstStyle/>
          <a:p>
            <a:r>
              <a:rPr lang="ru-RU" sz="3200" dirty="0" smtClean="0">
                <a:effectLst/>
                <a:latin typeface="Times New Roman" panose="02020603050405020304" pitchFamily="18" charset="0"/>
                <a:ea typeface="Calibri" panose="020F0502020204030204" pitchFamily="34" charset="0"/>
                <a:cs typeface="Times New Roman" panose="02020603050405020304" pitchFamily="18" charset="0"/>
              </a:rPr>
              <a:t> Мы играем разные социальные роли в жизни, при этом очень важно всегда оставаться интересной личностью. Знаменитый философ Диоген 2500 лет назад расхаживал с фо­нарем по улицам Афин, возглашая: «Ищу человека!» Стран­но, ведь улицы древней столицы были, как и сегодня, навод­нены людьми: стариками, юношами, богатыми и бедными, мужчинами и женщинами, матросами, торгов­цами. Каждый из них был человек. Но Диоген искал то, что скрыто по ту сторону одежды, половых, возрастных особенно­стей, профессиональных различий. Он искал </a:t>
            </a:r>
            <a:r>
              <a:rPr lang="ru-RU" sz="3200" b="1" dirty="0" smtClean="0">
                <a:effectLst/>
                <a:latin typeface="Times New Roman" panose="02020603050405020304" pitchFamily="18" charset="0"/>
                <a:ea typeface="Calibri" panose="020F0502020204030204" pitchFamily="34" charset="0"/>
                <a:cs typeface="Times New Roman" panose="02020603050405020304" pitchFamily="18" charset="0"/>
              </a:rPr>
              <a:t>человеческую личность. </a:t>
            </a:r>
          </a:p>
          <a:p>
            <a:endParaRPr lang="ru-RU" sz="32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r>
              <a:rPr lang="ru-RU" sz="3200" dirty="0" smtClean="0">
                <a:effectLst/>
                <a:latin typeface="Times New Roman" panose="02020603050405020304" pitchFamily="18" charset="0"/>
                <a:ea typeface="Calibri" panose="020F0502020204030204" pitchFamily="34" charset="0"/>
                <a:cs typeface="Times New Roman" panose="02020603050405020304" pitchFamily="18" charset="0"/>
              </a:rPr>
              <a:t>Попробуем отыскать ее и мы.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8968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6408" y="205274"/>
            <a:ext cx="10786188" cy="5632311"/>
          </a:xfrm>
          <a:prstGeom prst="rect">
            <a:avLst/>
          </a:prstGeom>
          <a:solidFill>
            <a:schemeClr val="accent6">
              <a:lumMod val="20000"/>
              <a:lumOff val="80000"/>
            </a:schemeClr>
          </a:solidFill>
          <a:ln w="57150">
            <a:solidFill>
              <a:schemeClr val="accent6">
                <a:lumMod val="50000"/>
              </a:schemeClr>
            </a:solidFill>
          </a:ln>
        </p:spPr>
        <p:txBody>
          <a:bodyPr wrap="square">
            <a:spAutoFit/>
          </a:bodyPr>
          <a:lstStyle/>
          <a:p>
            <a:pPr>
              <a:spcAft>
                <a:spcPts val="0"/>
              </a:spcAft>
            </a:pPr>
            <a:r>
              <a:rPr lang="ru-RU"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Идеал культурного человека, как считал А. </a:t>
            </a:r>
            <a:r>
              <a:rPr lang="ru-RU" sz="6000" dirty="0" err="1" smtClean="0">
                <a:effectLst/>
                <a:latin typeface="Times New Roman" panose="02020603050405020304" pitchFamily="18" charset="0"/>
                <a:ea typeface="Calibri" panose="020F0502020204030204" pitchFamily="34" charset="0"/>
                <a:cs typeface="Times New Roman" panose="02020603050405020304" pitchFamily="18" charset="0"/>
              </a:rPr>
              <a:t>Швейцер</a:t>
            </a: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 </a:t>
            </a:r>
          </a:p>
          <a:p>
            <a:pPr>
              <a:spcAft>
                <a:spcPts val="0"/>
              </a:spcAft>
            </a:pPr>
            <a:r>
              <a:rPr lang="ru-RU" sz="6000" dirty="0" smtClean="0">
                <a:effectLst/>
                <a:latin typeface="Times New Roman" panose="02020603050405020304" pitchFamily="18" charset="0"/>
                <a:ea typeface="Calibri" panose="020F0502020204030204" pitchFamily="34" charset="0"/>
                <a:cs typeface="Times New Roman" panose="02020603050405020304" pitchFamily="18" charset="0"/>
              </a:rPr>
              <a:t>« есть не что иное, как  идеал человека, который в любых условиях сохраняет подлинную человечность».</a:t>
            </a:r>
            <a:endParaRPr lang="ru-RU" sz="6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63754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883920" y="484821"/>
            <a:ext cx="10104120" cy="5909310"/>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Определим ключевые понятия:</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Личность — индивид, обладающий определёнными чертами характера, способностями, мировоззрением.</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Честь — чувство личного достоинства, внутренние убеждения, которым человек остаётся верен.</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Совесть — внутренний голос, определяющий правильные решения.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rPr>
              <a:t/>
            </a:r>
            <a:br>
              <a:rPr kumimoji="0" lang="ru-RU" altLang="ru-RU" sz="3200" b="0" i="0" u="none" strike="noStrike" cap="none" normalizeH="0" baseline="0" dirty="0" smtClean="0">
                <a:ln>
                  <a:noFill/>
                </a:ln>
                <a:solidFill>
                  <a:schemeClr val="tx1"/>
                </a:solidFill>
                <a:effectLst/>
              </a:rPr>
            </a:br>
            <a:endParaRPr kumimoji="0" lang="ru-RU" altLang="ru-RU"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688186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классный час я личность 6 клас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837" y="326571"/>
            <a:ext cx="10273003" cy="6531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4100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классный час я личность 6 клас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 y="594611"/>
            <a:ext cx="5090160" cy="37792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классный час я личность 6 клас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0760" y="2758440"/>
            <a:ext cx="5590183" cy="3901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0953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63880" y="579120"/>
            <a:ext cx="10759440" cy="1785104"/>
          </a:xfrm>
          <a:prstGeom prst="rect">
            <a:avLst/>
          </a:prstGeom>
        </p:spPr>
        <p:txBody>
          <a:bodyPr wrap="square">
            <a:spAutoFit/>
          </a:bodyPr>
          <a:lstStyle/>
          <a:p>
            <a:pPr fontAlgn="base"/>
            <a:r>
              <a:rPr lang="ru-RU" sz="2800" dirty="0">
                <a:latin typeface="SB Sans Display"/>
              </a:rPr>
              <a:t>Притча о порядочном </a:t>
            </a:r>
            <a:r>
              <a:rPr lang="ru-RU" sz="2800" dirty="0" smtClean="0">
                <a:latin typeface="SB Sans Display"/>
              </a:rPr>
              <a:t>человеке</a:t>
            </a:r>
          </a:p>
          <a:p>
            <a:pPr fontAlgn="base"/>
            <a:endParaRPr lang="ru-RU" sz="2800" dirty="0">
              <a:latin typeface="SB Sans Display"/>
            </a:endParaRPr>
          </a:p>
          <a:p>
            <a:pPr fontAlgn="base"/>
            <a:endParaRPr lang="ru-RU" dirty="0">
              <a:latin typeface="SB Sans Display"/>
            </a:endParaRPr>
          </a:p>
          <a:p>
            <a:pPr fontAlgn="base"/>
            <a:endParaRPr lang="ru-RU" dirty="0" smtClean="0">
              <a:latin typeface="SB Sans Display"/>
            </a:endParaRPr>
          </a:p>
          <a:p>
            <a:pPr fontAlgn="base"/>
            <a:endParaRPr lang="ru-RU" b="0" i="0" dirty="0">
              <a:effectLst/>
              <a:latin typeface="SB Sans Display"/>
            </a:endParaRPr>
          </a:p>
        </p:txBody>
      </p:sp>
      <p:sp>
        <p:nvSpPr>
          <p:cNvPr id="7" name="Rectangle 5"/>
          <p:cNvSpPr>
            <a:spLocks noChangeArrowheads="1"/>
          </p:cNvSpPr>
          <p:nvPr/>
        </p:nvSpPr>
        <p:spPr bwMode="auto">
          <a:xfrm>
            <a:off x="1066800" y="1640960"/>
            <a:ext cx="9707880" cy="4431983"/>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Однажды странник шёл по дороге и увидел лежащий камень. Камень этот оказался золотым слитком невероятной ценности. Но никто кроме путника не знал о находке.</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Странник остановился, задумался и решил проверить свою душу. Перед ним предстали два голоса внутри сознания: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 Возьми золото и живи богато всю жизнь, — говорил первый голос.</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Но второй возразил:</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 Нет, оставь золото там, откуда оно пришло. Ты не заслуживаешь богатства, которого не заработал честным трудом.</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Путник прислушался к внутреннему голосу и продолжил идти дальше, оставив золото лежать на земле</a:t>
            </a:r>
            <a:endParaRPr kumimoji="0" lang="ru-RU" altLang="ru-RU"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359472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85800" y="431482"/>
            <a:ext cx="10119360" cy="5909310"/>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inherit"/>
              </a:rPr>
              <a:t>Позже оказалось, что рядом стоял старый мудрый старец, наблюдая за действиями странника. Старик подошёл к нему и спросил:</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inherit"/>
              </a:rPr>
              <a:t>— Почему же ты оставил богатство?</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inherit"/>
              </a:rPr>
              <a:t>Путник ответил:</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inherit"/>
              </a:rPr>
              <a:t>— Потому что моя душа важнее золота.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inherit"/>
              </a:rPr>
              <a:t>Старец улыбнулся и протянул руку:</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inherit"/>
              </a:rPr>
              <a:t>— Бери моё благословение. Богатство, которое лежит на поверхности земли, может исчезнуть быстро. Но твоя чистая душа останется навсегда.</a:t>
            </a:r>
            <a:endParaRPr kumimoji="0" lang="ru-RU" altLang="ru-RU" sz="3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Arial" panose="020B0604020202020204" pitchFamily="34" charset="0"/>
              </a:rPr>
              <a:t/>
            </a:r>
            <a:br>
              <a:rPr kumimoji="0" lang="ru-RU" altLang="ru-RU" sz="3200" b="0" i="0" u="none" strike="noStrike" cap="none" normalizeH="0" baseline="0" dirty="0" smtClean="0">
                <a:ln>
                  <a:noFill/>
                </a:ln>
                <a:solidFill>
                  <a:schemeClr val="tx1"/>
                </a:solidFill>
                <a:effectLst/>
                <a:latin typeface="Arial" panose="020B0604020202020204" pitchFamily="34" charset="0"/>
              </a:rPr>
            </a:br>
            <a:endParaRPr kumimoji="0" lang="ru-RU" altLang="ru-RU"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824328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0600" y="1097280"/>
            <a:ext cx="9829800" cy="3170099"/>
          </a:xfrm>
          <a:prstGeom prst="rect">
            <a:avLst/>
          </a:prstGeom>
        </p:spPr>
        <p:txBody>
          <a:bodyPr wrap="square">
            <a:spAutoFit/>
          </a:bodyPr>
          <a:lstStyle/>
          <a:p>
            <a:r>
              <a:rPr lang="ru-RU" sz="4000" dirty="0">
                <a:latin typeface="SB Sans Text"/>
              </a:rPr>
              <a:t>Эта притча помогает задуматься о смысле настоящей порядочности и показывает, насколько важен выбор каждого человека, когда дело касается принципов и морали.</a:t>
            </a:r>
            <a:endParaRPr lang="ru-RU" sz="4000" dirty="0"/>
          </a:p>
        </p:txBody>
      </p:sp>
    </p:spTree>
    <p:extLst>
      <p:ext uri="{BB962C8B-B14F-4D97-AF65-F5344CB8AC3E}">
        <p14:creationId xmlns:p14="http://schemas.microsoft.com/office/powerpoint/2010/main" val="13289284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158240" y="343083"/>
            <a:ext cx="10104492" cy="5539978"/>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smtClean="0">
                <a:ln>
                  <a:noFill/>
                </a:ln>
                <a:solidFill>
                  <a:schemeClr val="tx1"/>
                </a:solidFill>
                <a:effectLst/>
                <a:latin typeface="SB Sans Display"/>
              </a:rPr>
              <a:t>Вопросы для размышления</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4000" b="0" i="0" u="none" strike="noStrike" cap="none" normalizeH="0" baseline="0" dirty="0" smtClean="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4000" b="0" i="0" u="none" strike="noStrike" cap="none" normalizeH="0" baseline="0" dirty="0" smtClean="0">
                <a:ln>
                  <a:noFill/>
                </a:ln>
                <a:solidFill>
                  <a:schemeClr val="tx1"/>
                </a:solidFill>
                <a:effectLst/>
                <a:latin typeface="inherit"/>
              </a:rPr>
              <a:t>Кто такой порядочный человек?</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4000" b="0" i="0" u="none" strike="noStrike" cap="none" normalizeH="0" baseline="0" dirty="0" smtClean="0">
                <a:ln>
                  <a:noFill/>
                </a:ln>
                <a:solidFill>
                  <a:schemeClr val="tx1"/>
                </a:solidFill>
                <a:effectLst/>
                <a:latin typeface="inherit"/>
              </a:rPr>
              <a:t>Какие качества характеризуют порядочную личность?</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4000" b="0" i="0" u="none" strike="noStrike" cap="none" normalizeH="0" baseline="0" dirty="0" smtClean="0">
                <a:ln>
                  <a:noFill/>
                </a:ln>
                <a:solidFill>
                  <a:schemeClr val="tx1"/>
                </a:solidFill>
                <a:effectLst/>
                <a:latin typeface="inherit"/>
              </a:rPr>
              <a:t>Зачем человеку нужны внутренняя свобода и достоинство?</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smtClean="0">
                <a:ln>
                  <a:noFill/>
                </a:ln>
                <a:solidFill>
                  <a:schemeClr val="tx1"/>
                </a:solidFill>
                <a:effectLst/>
              </a:rPr>
              <a:t/>
            </a:r>
            <a:br>
              <a:rPr kumimoji="0" lang="ru-RU" altLang="ru-RU" sz="4000" b="0" i="0" u="none" strike="noStrike" cap="none" normalizeH="0" baseline="0" dirty="0" smtClean="0">
                <a:ln>
                  <a:noFill/>
                </a:ln>
                <a:solidFill>
                  <a:schemeClr val="tx1"/>
                </a:solidFill>
                <a:effectLst/>
              </a:rPr>
            </a:br>
            <a:endParaRPr kumimoji="0" lang="ru-RU" altLang="ru-RU" sz="4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831755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4840" y="457200"/>
            <a:ext cx="10271760" cy="830997"/>
          </a:xfrm>
          <a:prstGeom prst="rect">
            <a:avLst/>
          </a:prstGeom>
        </p:spPr>
        <p:txBody>
          <a:bodyPr wrap="square">
            <a:spAutoFit/>
          </a:bodyPr>
          <a:lstStyle/>
          <a:p>
            <a:pPr lvl="0"/>
            <a:r>
              <a:rPr lang="ru-RU" sz="2400" dirty="0" smtClean="0">
                <a:solidFill>
                  <a:prstClr val="black"/>
                </a:solidFill>
                <a:latin typeface="SB Sans Text"/>
              </a:rPr>
              <a:t>Истории </a:t>
            </a:r>
            <a:r>
              <a:rPr lang="ru-RU" sz="2400" dirty="0">
                <a:solidFill>
                  <a:prstClr val="black"/>
                </a:solidFill>
                <a:latin typeface="SB Sans Text"/>
              </a:rPr>
              <a:t>и жизненные уроки, подчеркивающие важность порядочности и правильного выбора в повседневных ситуациях:</a:t>
            </a:r>
            <a:endParaRPr lang="ru-RU" sz="2400" dirty="0">
              <a:solidFill>
                <a:prstClr val="black"/>
              </a:solidFill>
            </a:endParaRPr>
          </a:p>
        </p:txBody>
      </p:sp>
      <p:sp>
        <p:nvSpPr>
          <p:cNvPr id="3" name="Rectangle 1"/>
          <p:cNvSpPr>
            <a:spLocks noChangeArrowheads="1"/>
          </p:cNvSpPr>
          <p:nvPr/>
        </p:nvSpPr>
        <p:spPr bwMode="auto">
          <a:xfrm>
            <a:off x="379141" y="2130825"/>
            <a:ext cx="11441152" cy="3693319"/>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SB Sans Display"/>
              </a:rPr>
              <a:t>Верность слову</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smtClean="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Сергей обещал другу прийти на важную встречу, однако неожиданно возникли личные дела. Внутренне Сергей колебался: сказать другу, что не сможет прийти, или всё-таки постараться преодолеть обстоятельства и исполнить данное слово.</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tx1"/>
                </a:solidFill>
                <a:effectLst/>
                <a:latin typeface="inherit"/>
              </a:rPr>
              <a:t>Сергей выбрал второе: приложил максимум усилий, чтобы успеть вовремя. Благодаря этому показателю порядочности дружба сохранилась крепче прежнего, и оба поняли, какое большое значение имеет верность данному слову.</a:t>
            </a:r>
            <a:endParaRPr kumimoji="0" lang="ru-RU" altLang="ru-RU"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082508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04560" y="1143000"/>
            <a:ext cx="4831080" cy="4401205"/>
          </a:xfrm>
          <a:prstGeom prst="rect">
            <a:avLst/>
          </a:prstGeom>
        </p:spPr>
        <p:txBody>
          <a:bodyPr wrap="square">
            <a:spAutoFit/>
          </a:bodyPr>
          <a:lstStyle/>
          <a:p>
            <a:pPr algn="ctr"/>
            <a:r>
              <a:rPr lang="ru-RU" sz="2800" b="1" dirty="0">
                <a:latin typeface="SB Sans Text"/>
              </a:rPr>
              <a:t>Урок</a:t>
            </a:r>
            <a:r>
              <a:rPr lang="ru-RU" sz="2800" b="1" dirty="0" smtClean="0">
                <a:latin typeface="SB Sans Text"/>
              </a:rPr>
              <a:t>:</a:t>
            </a:r>
          </a:p>
          <a:p>
            <a:pPr algn="ctr"/>
            <a:endParaRPr lang="ru-RU" sz="2800" b="1" dirty="0" smtClean="0">
              <a:latin typeface="SB Sans Text"/>
            </a:endParaRPr>
          </a:p>
          <a:p>
            <a:pPr algn="ctr"/>
            <a:r>
              <a:rPr lang="ru-RU" sz="3200" dirty="0" smtClean="0">
                <a:latin typeface="SB Sans Text"/>
              </a:rPr>
              <a:t> </a:t>
            </a:r>
            <a:r>
              <a:rPr lang="ru-RU" sz="3200" dirty="0">
                <a:latin typeface="SB Sans Text"/>
              </a:rPr>
              <a:t>Всегда держите своё слово, даже если обстоятельства против вас. Ваш характер формируется именно такими мелкими поступками.</a:t>
            </a:r>
            <a:endParaRPr lang="ru-RU" sz="3200" dirty="0"/>
          </a:p>
        </p:txBody>
      </p:sp>
      <p:pic>
        <p:nvPicPr>
          <p:cNvPr id="4" name="Рисунок 3"/>
          <p:cNvPicPr>
            <a:picLocks noChangeAspect="1"/>
          </p:cNvPicPr>
          <p:nvPr/>
        </p:nvPicPr>
        <p:blipFill>
          <a:blip r:embed="rId2"/>
          <a:stretch>
            <a:fillRect/>
          </a:stretch>
        </p:blipFill>
        <p:spPr>
          <a:xfrm>
            <a:off x="762000" y="769620"/>
            <a:ext cx="3840480" cy="5760720"/>
          </a:xfrm>
          <a:prstGeom prst="rect">
            <a:avLst/>
          </a:prstGeom>
        </p:spPr>
      </p:pic>
    </p:spTree>
    <p:extLst>
      <p:ext uri="{BB962C8B-B14F-4D97-AF65-F5344CB8AC3E}">
        <p14:creationId xmlns:p14="http://schemas.microsoft.com/office/powerpoint/2010/main" val="27427806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48640" y="725648"/>
            <a:ext cx="10332720" cy="2954655"/>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accent5">
                    <a:lumMod val="50000"/>
                  </a:schemeClr>
                </a:solidFill>
                <a:effectLst/>
                <a:latin typeface="SB Sans Display"/>
              </a:rPr>
              <a:t>Примеры ситуаций для обсуждения</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smtClean="0">
              <a:ln>
                <a:noFill/>
              </a:ln>
              <a:solidFill>
                <a:schemeClr val="accent5">
                  <a:lumMod val="50000"/>
                </a:schemeClr>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Ситуация №1</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1" u="none" strike="noStrike" cap="none" normalizeH="0" baseline="0" dirty="0" smtClean="0">
                <a:ln>
                  <a:noFill/>
                </a:ln>
                <a:solidFill>
                  <a:schemeClr val="tx1"/>
                </a:solidFill>
                <a:effectLst/>
                <a:latin typeface="inherit"/>
              </a:rPr>
              <a:t>Во время контрольной работы ученик заметил, что сосед списывает. Что делать ученику?</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Обсудить:</a:t>
            </a:r>
            <a:r>
              <a:rPr kumimoji="0" lang="ru-RU" altLang="ru-RU" sz="2800" b="0" i="0" u="none" strike="noStrike" cap="none" normalizeH="0" baseline="0" dirty="0" smtClean="0">
                <a:ln>
                  <a:noFill/>
                </a:ln>
                <a:solidFill>
                  <a:schemeClr val="tx1"/>
                </a:solidFill>
                <a:effectLst/>
                <a:latin typeface="inherit"/>
              </a:rPr>
              <a:t> Стоит ли сообщать учителю? Если да, почему? Может ли ученик вмешиваться?</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a:spLocks noChangeArrowheads="1"/>
          </p:cNvSpPr>
          <p:nvPr/>
        </p:nvSpPr>
        <p:spPr bwMode="auto">
          <a:xfrm rot="10800000" flipV="1">
            <a:off x="548640" y="4424375"/>
            <a:ext cx="10332720" cy="2154436"/>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err="1" smtClean="0">
                <a:ln>
                  <a:noFill/>
                </a:ln>
                <a:solidFill>
                  <a:schemeClr val="tx1"/>
                </a:solidFill>
                <a:effectLst/>
                <a:latin typeface="inherit"/>
              </a:rPr>
              <a:t>Ситация</a:t>
            </a:r>
            <a:r>
              <a:rPr kumimoji="0" lang="ru-RU" altLang="ru-RU" sz="2800" b="1" i="0" u="none" strike="noStrike" cap="none" normalizeH="0" baseline="0" dirty="0" smtClean="0">
                <a:ln>
                  <a:noFill/>
                </a:ln>
                <a:solidFill>
                  <a:schemeClr val="tx1"/>
                </a:solidFill>
                <a:effectLst/>
                <a:latin typeface="inherit"/>
              </a:rPr>
              <a:t> №2</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1" u="none" strike="noStrike" cap="none" normalizeH="0" baseline="0" dirty="0" smtClean="0">
                <a:ln>
                  <a:noFill/>
                </a:ln>
                <a:solidFill>
                  <a:schemeClr val="tx1"/>
                </a:solidFill>
                <a:effectLst/>
                <a:latin typeface="inherit"/>
              </a:rPr>
              <a:t>Ребенок нашел чужую вещь (например, кошелек). Как поступать</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Обсудить:</a:t>
            </a:r>
            <a:r>
              <a:rPr kumimoji="0" lang="ru-RU" altLang="ru-RU" sz="2800" b="0" i="0" u="none" strike="noStrike" cap="none" normalizeH="0" baseline="0" dirty="0" smtClean="0">
                <a:ln>
                  <a:noFill/>
                </a:ln>
                <a:solidFill>
                  <a:schemeClr val="tx1"/>
                </a:solidFill>
                <a:effectLst/>
                <a:latin typeface="inherit"/>
              </a:rPr>
              <a:t> Почему важна честность? Как вернуть владельцу потерянную вещь?</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894608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21080" y="425005"/>
            <a:ext cx="9448800" cy="2585323"/>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Ситуация №3</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smtClean="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1" u="none" strike="noStrike" cap="none" normalizeH="0" baseline="0" dirty="0" smtClean="0">
                <a:ln>
                  <a:noFill/>
                </a:ln>
                <a:solidFill>
                  <a:schemeClr val="tx1"/>
                </a:solidFill>
                <a:effectLst/>
                <a:latin typeface="inherit"/>
              </a:rPr>
              <a:t>Подросток обещал другу прийти на помощь, но неожиданно возникли личные обстоятельства.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Обсудить:</a:t>
            </a:r>
            <a:r>
              <a:rPr kumimoji="0" lang="ru-RU" altLang="ru-RU" sz="2800" b="0" i="0" u="none" strike="noStrike" cap="none" normalizeH="0" baseline="0" dirty="0" smtClean="0">
                <a:ln>
                  <a:noFill/>
                </a:ln>
                <a:solidFill>
                  <a:schemeClr val="tx1"/>
                </a:solidFill>
                <a:effectLst/>
                <a:latin typeface="inherit"/>
              </a:rPr>
              <a:t> Важно ли держать слово? Когда оправдан отказ от обещания?</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a:spLocks noChangeArrowheads="1"/>
          </p:cNvSpPr>
          <p:nvPr/>
        </p:nvSpPr>
        <p:spPr bwMode="auto">
          <a:xfrm>
            <a:off x="1021080" y="3434844"/>
            <a:ext cx="9448800" cy="2585323"/>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Ситуация №4</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smtClean="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1" u="none" strike="noStrike" cap="none" normalizeH="0" baseline="0" dirty="0" smtClean="0">
                <a:ln>
                  <a:noFill/>
                </a:ln>
                <a:solidFill>
                  <a:schemeClr val="tx1"/>
                </a:solidFill>
                <a:effectLst/>
                <a:latin typeface="inherit"/>
              </a:rPr>
              <a:t>Друзья поссорились из-за того, что один обидел другого словом.</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Обсудить:</a:t>
            </a:r>
            <a:r>
              <a:rPr kumimoji="0" lang="ru-RU" altLang="ru-RU" sz="2800" b="0" i="0" u="none" strike="noStrike" cap="none" normalizeH="0" baseline="0" dirty="0" smtClean="0">
                <a:ln>
                  <a:noFill/>
                </a:ln>
                <a:solidFill>
                  <a:schemeClr val="tx1"/>
                </a:solidFill>
                <a:effectLst/>
                <a:latin typeface="inherit"/>
              </a:rPr>
              <a:t> Можно ли словами ранить чувства другого человека? Нужно ли просить прощение?</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225507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rot="10800000" flipV="1">
            <a:off x="975360" y="521819"/>
            <a:ext cx="10378440" cy="2585323"/>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Ситуация №5</a:t>
            </a:r>
            <a:endParaRPr kumimoji="0" lang="ru-RU" altLang="ru-RU" sz="2800" b="0" i="0" u="none" strike="noStrike" cap="none" normalizeH="0" baseline="0" dirty="0" smtClean="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1" u="none" strike="noStrike" cap="none" normalizeH="0" baseline="0" dirty="0" smtClean="0">
                <a:ln>
                  <a:noFill/>
                </a:ln>
                <a:solidFill>
                  <a:schemeClr val="tx1"/>
                </a:solidFill>
                <a:effectLst/>
                <a:latin typeface="inherit"/>
              </a:rPr>
              <a:t>Ученик пообещал родителям хорошо подготовиться к экзамену, но провел вечер за играми.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Обсудить:</a:t>
            </a:r>
            <a:r>
              <a:rPr kumimoji="0" lang="ru-RU" altLang="ru-RU" sz="2800" b="0" i="0" u="none" strike="noStrike" cap="none" normalizeH="0" baseline="0" dirty="0" smtClean="0">
                <a:ln>
                  <a:noFill/>
                </a:ln>
                <a:solidFill>
                  <a:schemeClr val="tx1"/>
                </a:solidFill>
                <a:effectLst/>
                <a:latin typeface="inherit"/>
              </a:rPr>
              <a:t> Чем чревата ложь родителям? Каковы последствия невыполненных обязательств перед близкими людьми?</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a:spLocks noChangeArrowheads="1"/>
          </p:cNvSpPr>
          <p:nvPr/>
        </p:nvSpPr>
        <p:spPr bwMode="auto">
          <a:xfrm>
            <a:off x="975360" y="3481235"/>
            <a:ext cx="10378440" cy="2154436"/>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Ситуация №6</a:t>
            </a:r>
            <a:endParaRPr kumimoji="0" lang="ru-RU" altLang="ru-RU" sz="2800" b="0" i="0" u="none" strike="noStrike" cap="none" normalizeH="0" baseline="0" dirty="0" smtClean="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1" u="none" strike="noStrike" cap="none" normalizeH="0" baseline="0" dirty="0" smtClean="0">
                <a:ln>
                  <a:noFill/>
                </a:ln>
                <a:solidFill>
                  <a:schemeClr val="tx1"/>
                </a:solidFill>
                <a:effectLst/>
                <a:latin typeface="inherit"/>
              </a:rPr>
              <a:t>Кто-то распространил слухи, порочащие честь одноклассника.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smtClean="0">
                <a:ln>
                  <a:noFill/>
                </a:ln>
                <a:solidFill>
                  <a:schemeClr val="tx1"/>
                </a:solidFill>
                <a:effectLst/>
                <a:latin typeface="inherit"/>
              </a:rPr>
              <a:t>Обсудить:</a:t>
            </a:r>
            <a:r>
              <a:rPr kumimoji="0" lang="ru-RU" altLang="ru-RU" sz="2800" b="0" i="0" u="none" strike="noStrike" cap="none" normalizeH="0" baseline="0" dirty="0" smtClean="0">
                <a:ln>
                  <a:noFill/>
                </a:ln>
                <a:solidFill>
                  <a:schemeClr val="tx1"/>
                </a:solidFill>
                <a:effectLst/>
                <a:latin typeface="inherit"/>
              </a:rPr>
              <a:t> Насколько серьезно распространение слухов? Ответственность каждого за сказанное слово.</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39796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976" y="559837"/>
            <a:ext cx="11765902" cy="5262979"/>
          </a:xfrm>
          <a:prstGeom prst="rect">
            <a:avLst/>
          </a:prstGeom>
        </p:spPr>
        <p:txBody>
          <a:bodyPr wrap="square">
            <a:spAutoFit/>
          </a:bodyPr>
          <a:lstStyle/>
          <a:p>
            <a:pPr>
              <a:spcAft>
                <a:spcPts val="0"/>
              </a:spcAft>
            </a:pPr>
            <a:r>
              <a:rPr lang="ru-RU" sz="3600" dirty="0" smtClean="0">
                <a:effectLst/>
                <a:latin typeface="Calibri" panose="020F0502020204030204" pitchFamily="34" charset="0"/>
                <a:ea typeface="Calibri" panose="020F0502020204030204" pitchFamily="34" charset="0"/>
                <a:cs typeface="Times New Roman" panose="02020603050405020304" pitchFamily="18" charset="0"/>
              </a:rPr>
              <a:t>Мы уже говорили о том, что каждый человек неповторим, по-своему уникален</a:t>
            </a:r>
            <a:r>
              <a:rPr lang="ru-RU" sz="3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ru-RU" sz="3600" dirty="0" smtClean="0">
                <a:effectLst/>
                <a:latin typeface="Calibri" panose="020F0502020204030204" pitchFamily="34" charset="0"/>
                <a:ea typeface="Calibri" panose="020F0502020204030204" pitchFamily="34" charset="0"/>
                <a:cs typeface="Times New Roman" panose="02020603050405020304" pitchFamily="18" charset="0"/>
              </a:rPr>
              <a:t>обладает определённым набором качеств. Осознавая свои достоинства,  человек становится увереннее, внимательнее к себе и другим людям, получает возможность открыто высказать своё мнение, почувствовать поддержку со стороны окружающих его людей, оценить свои положительные стороны. Как вы считаете, достаточно ли этих качеств для того, чтобы назвать вас зрелой личностью?</a:t>
            </a:r>
          </a:p>
          <a:p>
            <a:pPr>
              <a:spcAft>
                <a:spcPts val="0"/>
              </a:spcAft>
            </a:pPr>
            <a:r>
              <a:rPr lang="ru-RU" sz="1200" dirty="0" smtClean="0">
                <a:effectLst/>
                <a:latin typeface="Calibri" panose="020F0502020204030204" pitchFamily="34" charset="0"/>
                <a:ea typeface="Calibri" panose="020F0502020204030204" pitchFamily="34" charset="0"/>
                <a:cs typeface="Times New Roman" panose="02020603050405020304" pitchFamily="18" charset="0"/>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658619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3893" y="195943"/>
            <a:ext cx="11431867" cy="6678751"/>
          </a:xfrm>
          <a:prstGeom prst="rect">
            <a:avLst/>
          </a:prstGeom>
        </p:spPr>
        <p:txBody>
          <a:bodyPr wrap="square">
            <a:spAutoFit/>
          </a:bodyPr>
          <a:lstStyle/>
          <a:p>
            <a:pPr lvl="0" algn="ctr" eaLnBrk="0" fontAlgn="base" hangingPunct="0">
              <a:spcBef>
                <a:spcPct val="0"/>
              </a:spcBef>
              <a:spcAft>
                <a:spcPct val="0"/>
              </a:spcAft>
            </a:pPr>
            <a:r>
              <a:rPr lang="ru-RU"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ru-RU" altLang="ru-RU" sz="3200" dirty="0">
                <a:solidFill>
                  <a:srgbClr val="5B9BD5">
                    <a:lumMod val="50000"/>
                  </a:srgbClr>
                </a:solidFill>
                <a:latin typeface="Times New Roman" panose="02020603050405020304" pitchFamily="18" charset="0"/>
                <a:cs typeface="Times New Roman" panose="02020603050405020304" pitchFamily="18" charset="0"/>
              </a:rPr>
              <a:t>Какие черты помогают человеку стать полноценной личностью:</a:t>
            </a:r>
          </a:p>
          <a:p>
            <a:pPr>
              <a:spcAft>
                <a:spcPts val="0"/>
              </a:spcAft>
            </a:pPr>
            <a:r>
              <a:rPr lang="ru-RU"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ru-RU" sz="28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ru-RU" sz="2400"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Бескорыстие</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 ставит интересы других людей  выше своих собственных, великодушен, неэгоистичен.</a:t>
            </a:r>
          </a:p>
          <a:p>
            <a:pPr marL="342900" lvl="0" indent="-342900">
              <a:spcAft>
                <a:spcPts val="0"/>
              </a:spcAft>
              <a:buSzPts val="1000"/>
              <a:buFont typeface="Symbol" panose="05050102010706020507" pitchFamily="18" charset="2"/>
              <a:buChar char=""/>
              <a:tabLst>
                <a:tab pos="457200" algn="l"/>
              </a:tabLst>
            </a:pPr>
            <a:r>
              <a:rPr lang="ru-RU" sz="2400"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Сыновняя почтительность </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уважение, любовь и преданность родителям.</a:t>
            </a:r>
          </a:p>
          <a:p>
            <a:pPr marL="342900" lvl="0" indent="-342900">
              <a:spcAft>
                <a:spcPts val="0"/>
              </a:spcAft>
              <a:buSzPts val="1000"/>
              <a:buFont typeface="Symbol" panose="05050102010706020507" pitchFamily="18" charset="2"/>
              <a:buChar char=""/>
              <a:tabLst>
                <a:tab pos="457200" algn="l"/>
              </a:tabLst>
            </a:pPr>
            <a:r>
              <a:rPr lang="ru-RU" sz="24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Верность</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 надёжен, верен, предан друзьям, семье, стране.</a:t>
            </a:r>
          </a:p>
          <a:p>
            <a:pPr marL="342900" lvl="0" indent="-342900">
              <a:spcAft>
                <a:spcPts val="0"/>
              </a:spcAft>
              <a:buSzPts val="1000"/>
              <a:buFont typeface="Symbol" panose="05050102010706020507" pitchFamily="18" charset="2"/>
              <a:buChar char=""/>
              <a:tabLst>
                <a:tab pos="457200" algn="l"/>
              </a:tabLst>
            </a:pPr>
            <a:r>
              <a:rPr lang="ru-RU" sz="24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Жертвенность</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 готов пожертвовать собой в интересах других людей или важного дела.</a:t>
            </a:r>
          </a:p>
          <a:p>
            <a:pPr marL="342900" lvl="0" indent="-342900">
              <a:spcAft>
                <a:spcPts val="0"/>
              </a:spcAft>
              <a:buSzPts val="1000"/>
              <a:buFont typeface="Symbol" panose="05050102010706020507" pitchFamily="18" charset="2"/>
              <a:buChar char=""/>
              <a:tabLst>
                <a:tab pos="457200" algn="l"/>
              </a:tabLst>
            </a:pPr>
            <a:r>
              <a:rPr lang="ru-RU" sz="2400"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Уважение</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 уважает других людей, их права, мнения, уважает собственность.</a:t>
            </a:r>
          </a:p>
          <a:p>
            <a:pPr marL="342900" lvl="0" indent="-342900">
              <a:spcAft>
                <a:spcPts val="0"/>
              </a:spcAft>
              <a:buSzPts val="1000"/>
              <a:buFont typeface="Symbol" panose="05050102010706020507" pitchFamily="18" charset="2"/>
              <a:buChar char=""/>
              <a:tabLst>
                <a:tab pos="457200" algn="l"/>
              </a:tabLst>
            </a:pPr>
            <a:r>
              <a:rPr lang="ru-RU" sz="24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Терпимость</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 внимателен к мнению других людей, не имеет предубеждений и предрассудков.</a:t>
            </a:r>
          </a:p>
          <a:p>
            <a:pPr marL="342900" lvl="0" indent="-342900">
              <a:spcAft>
                <a:spcPts val="0"/>
              </a:spcAft>
              <a:buSzPts val="1000"/>
              <a:buFont typeface="Symbol" panose="05050102010706020507" pitchFamily="18" charset="2"/>
              <a:buChar char=""/>
              <a:tabLst>
                <a:tab pos="457200" algn="l"/>
              </a:tabLst>
            </a:pPr>
            <a:r>
              <a:rPr lang="ru-RU" sz="24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Сочувствие </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испытывает страдание и боль от страданий и бед других людей, готов помогать другим, умеет глубоко сопереживать.</a:t>
            </a:r>
          </a:p>
          <a:p>
            <a:pPr marL="342900" lvl="0" indent="-342900">
              <a:spcAft>
                <a:spcPts val="0"/>
              </a:spcAft>
              <a:buSzPts val="1000"/>
              <a:buFont typeface="Symbol" panose="05050102010706020507" pitchFamily="18" charset="2"/>
              <a:buChar char=""/>
              <a:tabLst>
                <a:tab pos="457200" algn="l"/>
              </a:tabLst>
            </a:pPr>
            <a:r>
              <a:rPr lang="ru-RU" sz="24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Умение прощать </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готов забыть обиды, не стремится наказать или отомстить за причиненное зло.</a:t>
            </a:r>
          </a:p>
          <a:p>
            <a:pPr marL="342900" lvl="0" indent="-342900">
              <a:spcAft>
                <a:spcPts val="0"/>
              </a:spcAft>
              <a:buSzPts val="1000"/>
              <a:buFont typeface="Symbol" panose="05050102010706020507" pitchFamily="18" charset="2"/>
              <a:buChar char=""/>
              <a:tabLst>
                <a:tab pos="457200" algn="l"/>
              </a:tabLst>
            </a:pPr>
            <a:r>
              <a:rPr lang="ru-RU" sz="24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Доброта</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 великодушен, чуток, предупредителен.</a:t>
            </a:r>
          </a:p>
          <a:p>
            <a:pPr marL="342900" lvl="0" indent="-342900">
              <a:spcAft>
                <a:spcPts val="0"/>
              </a:spcAft>
              <a:buSzPts val="1000"/>
              <a:buFont typeface="Symbol" panose="05050102010706020507" pitchFamily="18" charset="2"/>
              <a:buChar char=""/>
              <a:tabLst>
                <a:tab pos="457200" algn="l"/>
              </a:tabLst>
            </a:pPr>
            <a:r>
              <a:rPr lang="ru-RU" sz="24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Готовность помочь </a:t>
            </a:r>
            <a:r>
              <a:rPr lang="ru-RU" sz="2400" dirty="0" smtClean="0">
                <a:effectLst/>
                <a:latin typeface="Calibri" panose="020F0502020204030204" pitchFamily="34" charset="0"/>
                <a:ea typeface="Calibri" panose="020F0502020204030204" pitchFamily="34" charset="0"/>
                <a:cs typeface="Times New Roman" panose="02020603050405020304" pitchFamily="18" charset="0"/>
              </a:rPr>
              <a:t>– всегда готов оказать помощь всем, кто в ней нуждается.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22169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rot="10800000" flipV="1">
            <a:off x="1143000" y="710596"/>
            <a:ext cx="9265920" cy="3816429"/>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smtClean="0">
                <a:ln>
                  <a:noFill/>
                </a:ln>
                <a:solidFill>
                  <a:schemeClr val="tx1"/>
                </a:solidFill>
                <a:effectLst/>
                <a:latin typeface="SB Sans Display"/>
              </a:rPr>
              <a:t>Итоговые выводы</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4000" b="0" i="0" u="none" strike="noStrike" cap="none" normalizeH="0" baseline="0" dirty="0" smtClean="0">
              <a:ln>
                <a:noFill/>
              </a:ln>
              <a:solidFill>
                <a:schemeClr val="tx1"/>
              </a:solidFill>
              <a:effectLst/>
              <a:latin typeface="SB Sans Display"/>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smtClean="0">
                <a:ln>
                  <a:noFill/>
                </a:ln>
                <a:solidFill>
                  <a:schemeClr val="accent5">
                    <a:lumMod val="75000"/>
                  </a:schemeClr>
                </a:solidFill>
                <a:effectLst/>
                <a:latin typeface="inherit"/>
              </a:rPr>
              <a:t>Запомните главное правило:</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4000" b="0" i="0" u="none" strike="noStrike" cap="none" normalizeH="0" baseline="0" dirty="0" smtClean="0">
              <a:ln>
                <a:noFill/>
              </a:ln>
              <a:solidFill>
                <a:schemeClr val="tx1"/>
              </a:solidFill>
              <a:effectLst/>
              <a:latin typeface="inheri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smtClean="0">
                <a:ln>
                  <a:noFill/>
                </a:ln>
                <a:solidFill>
                  <a:schemeClr val="tx1"/>
                </a:solidFill>
                <a:effectLst/>
                <a:latin typeface="inherit"/>
              </a:rPr>
              <a:t> </a:t>
            </a:r>
            <a:r>
              <a:rPr kumimoji="0" lang="ru-RU" altLang="ru-RU" sz="4400" b="0" i="0" u="none" strike="noStrike" cap="none" normalizeH="0" baseline="0" dirty="0" smtClean="0">
                <a:ln>
                  <a:noFill/>
                </a:ln>
                <a:solidFill>
                  <a:srgbClr val="C00000"/>
                </a:solidFill>
                <a:effectLst/>
                <a:latin typeface="inherit"/>
              </a:rPr>
              <a:t>«Будь честен перед собой и окружающими тебя людьми»</a:t>
            </a:r>
            <a:endParaRPr kumimoji="0" lang="ru-RU" altLang="ru-RU" sz="4400" b="0" i="0" u="none" strike="noStrike" cap="none" normalizeH="0" baseline="0" dirty="0" smtClean="0">
              <a:ln>
                <a:noFill/>
              </a:ln>
              <a:solidFill>
                <a:srgbClr val="C00000"/>
              </a:solidFill>
              <a:effectLst/>
              <a:latin typeface="Arial" panose="020B0604020202020204" pitchFamily="34" charset="0"/>
            </a:endParaRPr>
          </a:p>
        </p:txBody>
      </p:sp>
    </p:spTree>
    <p:extLst>
      <p:ext uri="{BB962C8B-B14F-4D97-AF65-F5344CB8AC3E}">
        <p14:creationId xmlns:p14="http://schemas.microsoft.com/office/powerpoint/2010/main" val="16167922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280038" y="0"/>
            <a:ext cx="8854562" cy="6858000"/>
          </a:xfrm>
          <a:prstGeom prst="rect">
            <a:avLst/>
          </a:prstGeom>
        </p:spPr>
      </p:pic>
    </p:spTree>
    <p:extLst>
      <p:ext uri="{BB962C8B-B14F-4D97-AF65-F5344CB8AC3E}">
        <p14:creationId xmlns:p14="http://schemas.microsoft.com/office/powerpoint/2010/main" val="6315017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364480" y="849630"/>
            <a:ext cx="6568440" cy="5416868"/>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accent5">
                    <a:lumMod val="50000"/>
                  </a:schemeClr>
                </a:solidFill>
                <a:effectLst/>
                <a:latin typeface="SB Sans Display"/>
              </a:rPr>
              <a:t>Федор Михайлович Достоевский</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smtClean="0">
              <a:ln>
                <a:noFill/>
              </a:ln>
              <a:solidFill>
                <a:schemeClr val="accent5">
                  <a:lumMod val="50000"/>
                </a:schemeClr>
              </a:solidFill>
              <a:effectLst/>
              <a:latin typeface="SB Sans Display"/>
            </a:endParaRPr>
          </a:p>
          <a:p>
            <a:pPr marL="0" marR="0" lvl="0" indent="0" algn="ctr" defTabSz="914400" rtl="0" eaLnBrk="0" fontAlgn="base" latinLnBrk="0" hangingPunct="0">
              <a:lnSpc>
                <a:spcPct val="100000"/>
              </a:lnSpc>
              <a:spcBef>
                <a:spcPct val="0"/>
              </a:spcBef>
              <a:spcAft>
                <a:spcPct val="0"/>
              </a:spcAft>
              <a:buClrTx/>
              <a:buSzTx/>
              <a:buFontTx/>
              <a:buNone/>
              <a:tabLst/>
            </a:pPr>
            <a:r>
              <a:rPr lang="ru-RU" altLang="ru-RU" sz="3200" dirty="0" smtClean="0">
                <a:latin typeface="SB Sans Display"/>
              </a:rPr>
              <a:t>Во всем есть черта, за которую перейти опасно; ибо, раз переступив, воротиться назад невозможно</a:t>
            </a:r>
            <a:endParaRPr kumimoji="0" lang="ru-RU" altLang="ru-RU" sz="3200" b="0" i="0" u="none" strike="noStrike" cap="none" normalizeH="0" baseline="0" dirty="0" smtClean="0">
              <a:ln>
                <a:noFill/>
              </a:ln>
              <a:solidFill>
                <a:schemeClr val="tx1"/>
              </a:solidFill>
              <a:effectLst/>
              <a:latin typeface="SB Sans Display"/>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smtClean="0">
              <a:ln>
                <a:noFill/>
              </a:ln>
              <a:solidFill>
                <a:schemeClr val="tx1"/>
              </a:solidFill>
              <a:effectLst/>
              <a:latin typeface="SB Sans Display"/>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inherit"/>
              </a:rPr>
              <a:t>Настоящая сила духа состоит именно в стойкости характера и непримиримом следовании своим внутренним убеждениям.</a:t>
            </a:r>
            <a:endParaRPr kumimoji="0" lang="ru-RU" altLang="ru-RU" sz="3200" b="0" i="0" u="none" strike="noStrike" cap="none" normalizeH="0" baseline="0" dirty="0" smtClean="0">
              <a:ln>
                <a:noFill/>
              </a:ln>
              <a:solidFill>
                <a:schemeClr val="tx1"/>
              </a:solidFill>
              <a:effectLst/>
              <a:latin typeface="Arial" panose="020B0604020202020204" pitchFamily="34" charset="0"/>
            </a:endParaRPr>
          </a:p>
        </p:txBody>
      </p:sp>
      <p:pic>
        <p:nvPicPr>
          <p:cNvPr id="5122" name="Picture 2" descr="Портреты Ф.М.Достоевског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015" y="849630"/>
            <a:ext cx="421005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74280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486400" y="479723"/>
            <a:ext cx="6477000" cy="6032421"/>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accent5">
                    <a:lumMod val="50000"/>
                  </a:schemeClr>
                </a:solidFill>
                <a:effectLst/>
                <a:latin typeface="SB Sans Display"/>
              </a:rPr>
              <a:t>Иван Александрович Гончаров</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smtClean="0">
              <a:ln>
                <a:noFill/>
              </a:ln>
              <a:solidFill>
                <a:schemeClr val="tx1"/>
              </a:solidFill>
              <a:effectLst/>
              <a:latin typeface="SB Sans Display"/>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tx1"/>
                </a:solidFill>
                <a:effectLst/>
                <a:latin typeface="inherit"/>
              </a:rPr>
              <a:t>Ничто не обходится нам дороже, чем собственное достоинство и способность сохранить собственную честь.</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smtClean="0">
              <a:ln>
                <a:noFill/>
              </a:ln>
              <a:solidFill>
                <a:schemeClr val="tx1"/>
              </a:solidFill>
              <a:effectLst/>
              <a:latin typeface="inheri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tx1"/>
                </a:solidFill>
                <a:effectLst/>
                <a:latin typeface="inherit"/>
              </a:rPr>
              <a:t>Только тот достоин счастья и успеха, кто сохраняет чистоту помыслов и намерений несмотря ни на какие трудности.</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tx1"/>
                </a:solidFill>
                <a:effectLst/>
                <a:latin typeface="inherit"/>
              </a:rPr>
              <a:t>Благородство человека измеряется глубиной его понимания доброты и порядочности.</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pic>
        <p:nvPicPr>
          <p:cNvPr id="6148" name="Picture 4" descr="Дата в истории. К 200-летию со дня рождения русского писателя И.А. Гончаро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255" y="479723"/>
            <a:ext cx="4953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5398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562600" y="834152"/>
            <a:ext cx="6065520" cy="5170646"/>
          </a:xfrm>
          <a:prstGeom prst="rect">
            <a:avLst/>
          </a:prstGeom>
          <a:solidFill>
            <a:srgbClr val="EFF0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accent5">
                    <a:lumMod val="50000"/>
                  </a:schemeClr>
                </a:solidFill>
                <a:effectLst/>
                <a:latin typeface="SB Sans Display"/>
              </a:rPr>
              <a:t>Александр Сергеевич Пушкин</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smtClean="0">
              <a:ln>
                <a:noFill/>
              </a:ln>
              <a:solidFill>
                <a:schemeClr val="tx1"/>
              </a:solidFill>
              <a:effectLst/>
              <a:latin typeface="inheri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tx1"/>
                </a:solidFill>
                <a:effectLst/>
                <a:latin typeface="inherit"/>
              </a:rPr>
              <a:t>Величие души проявляется в умении противостоять искушениям и сохранять внутреннее равновесие.</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smtClean="0">
              <a:ln>
                <a:noFill/>
              </a:ln>
              <a:solidFill>
                <a:schemeClr val="tx1"/>
              </a:solidFill>
              <a:effectLst/>
              <a:latin typeface="inheri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smtClean="0">
                <a:ln>
                  <a:noFill/>
                </a:ln>
                <a:solidFill>
                  <a:schemeClr val="tx1"/>
                </a:solidFill>
                <a:effectLst/>
                <a:latin typeface="inherit"/>
              </a:rPr>
              <a:t>Каждый выбирает свой собственный путь, но подлинное счастье возможно лишь для тех, кто живёт согласно собственным принципам и законам чести.</a:t>
            </a:r>
            <a:endParaRPr kumimoji="0" lang="ru-RU" altLang="ru-RU" sz="2800" b="0" i="0" u="none" strike="noStrike" cap="none" normalizeH="0" baseline="0" dirty="0" smtClean="0">
              <a:ln>
                <a:noFill/>
              </a:ln>
              <a:solidFill>
                <a:schemeClr val="tx1"/>
              </a:solidFill>
              <a:effectLst/>
              <a:latin typeface="Arial" panose="020B0604020202020204" pitchFamily="34" charset="0"/>
            </a:endParaRPr>
          </a:p>
        </p:txBody>
      </p:sp>
      <p:pic>
        <p:nvPicPr>
          <p:cNvPr id="7172" name="Picture 4" descr="Портреты поэта. К 220-летию со дня рождения А.С. Пушкина | Журнал  «ТРЕТЬЯКОВСКАЯ ГАЛЕРЕ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834152"/>
            <a:ext cx="4693920" cy="5669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7007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мудрые мысли о порядочност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1012" y="65314"/>
            <a:ext cx="9965093" cy="6792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32403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268</TotalTime>
  <Words>865</Words>
  <Application>Microsoft Office PowerPoint</Application>
  <PresentationFormat>Широкоэкранный</PresentationFormat>
  <Paragraphs>116</Paragraphs>
  <Slides>26</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26</vt:i4>
      </vt:variant>
    </vt:vector>
  </HeadingPairs>
  <TitlesOfParts>
    <vt:vector size="35" baseType="lpstr">
      <vt:lpstr>Arial</vt:lpstr>
      <vt:lpstr>Calibri</vt:lpstr>
      <vt:lpstr>Calibri Light</vt:lpstr>
      <vt:lpstr>inherit</vt:lpstr>
      <vt:lpstr>SB Sans Display</vt:lpstr>
      <vt:lpstr>SB Sans Text</vt:lpstr>
      <vt:lpstr>Symbol</vt:lpstr>
      <vt:lpstr>Times New Roman</vt:lpstr>
      <vt:lpstr>Тема Office</vt:lpstr>
      <vt:lpstr>Классный час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PC</cp:lastModifiedBy>
  <cp:revision>28</cp:revision>
  <dcterms:created xsi:type="dcterms:W3CDTF">2020-03-15T09:04:31Z</dcterms:created>
  <dcterms:modified xsi:type="dcterms:W3CDTF">2025-09-24T11:29:37Z</dcterms:modified>
</cp:coreProperties>
</file>